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7"/>
  </p:notesMasterIdLst>
  <p:sldIdLst>
    <p:sldId id="256" r:id="rId5"/>
    <p:sldId id="447" r:id="rId6"/>
    <p:sldId id="533" r:id="rId7"/>
    <p:sldId id="513" r:id="rId8"/>
    <p:sldId id="514" r:id="rId9"/>
    <p:sldId id="477" r:id="rId10"/>
    <p:sldId id="437" r:id="rId11"/>
    <p:sldId id="479" r:id="rId12"/>
    <p:sldId id="478" r:id="rId13"/>
    <p:sldId id="519" r:id="rId14"/>
    <p:sldId id="516" r:id="rId15"/>
    <p:sldId id="515" r:id="rId16"/>
    <p:sldId id="481" r:id="rId17"/>
    <p:sldId id="542" r:id="rId18"/>
    <p:sldId id="480" r:id="rId19"/>
    <p:sldId id="406" r:id="rId20"/>
    <p:sldId id="484" r:id="rId21"/>
    <p:sldId id="485" r:id="rId22"/>
    <p:sldId id="486" r:id="rId23"/>
    <p:sldId id="409" r:id="rId24"/>
    <p:sldId id="509" r:id="rId25"/>
    <p:sldId id="489" r:id="rId26"/>
    <p:sldId id="520" r:id="rId27"/>
    <p:sldId id="531" r:id="rId28"/>
    <p:sldId id="532" r:id="rId29"/>
    <p:sldId id="530" r:id="rId30"/>
    <p:sldId id="412" r:id="rId31"/>
    <p:sldId id="420" r:id="rId32"/>
    <p:sldId id="421" r:id="rId33"/>
    <p:sldId id="424" r:id="rId34"/>
    <p:sldId id="433" r:id="rId35"/>
    <p:sldId id="452" r:id="rId36"/>
    <p:sldId id="543" r:id="rId37"/>
    <p:sldId id="487" r:id="rId38"/>
    <p:sldId id="408" r:id="rId39"/>
    <p:sldId id="429" r:id="rId40"/>
    <p:sldId id="434" r:id="rId41"/>
    <p:sldId id="488" r:id="rId42"/>
    <p:sldId id="521" r:id="rId43"/>
    <p:sldId id="262" r:id="rId44"/>
    <p:sldId id="430" r:id="rId45"/>
    <p:sldId id="468" r:id="rId46"/>
    <p:sldId id="449" r:id="rId47"/>
    <p:sldId id="431" r:id="rId48"/>
    <p:sldId id="432" r:id="rId49"/>
    <p:sldId id="467" r:id="rId50"/>
    <p:sldId id="453" r:id="rId51"/>
    <p:sldId id="458" r:id="rId52"/>
    <p:sldId id="459" r:id="rId53"/>
    <p:sldId id="460" r:id="rId54"/>
    <p:sldId id="461" r:id="rId55"/>
    <p:sldId id="463" r:id="rId56"/>
    <p:sldId id="464" r:id="rId57"/>
    <p:sldId id="465" r:id="rId58"/>
    <p:sldId id="466" r:id="rId59"/>
    <p:sldId id="524" r:id="rId60"/>
    <p:sldId id="522" r:id="rId61"/>
    <p:sldId id="534" r:id="rId62"/>
    <p:sldId id="528" r:id="rId63"/>
    <p:sldId id="537" r:id="rId64"/>
    <p:sldId id="538" r:id="rId65"/>
    <p:sldId id="527" r:id="rId66"/>
    <p:sldId id="539" r:id="rId67"/>
    <p:sldId id="544" r:id="rId68"/>
    <p:sldId id="506" r:id="rId69"/>
    <p:sldId id="511" r:id="rId70"/>
    <p:sldId id="504" r:id="rId71"/>
    <p:sldId id="525" r:id="rId72"/>
    <p:sldId id="523" r:id="rId73"/>
    <p:sldId id="540" r:id="rId74"/>
    <p:sldId id="529" r:id="rId75"/>
    <p:sldId id="512" r:id="rId76"/>
    <p:sldId id="495" r:id="rId77"/>
    <p:sldId id="492" r:id="rId78"/>
    <p:sldId id="496" r:id="rId79"/>
    <p:sldId id="497" r:id="rId80"/>
    <p:sldId id="498" r:id="rId81"/>
    <p:sldId id="499" r:id="rId82"/>
    <p:sldId id="500" r:id="rId83"/>
    <p:sldId id="501" r:id="rId84"/>
    <p:sldId id="545" r:id="rId85"/>
    <p:sldId id="490" r:id="rId86"/>
    <p:sldId id="493" r:id="rId87"/>
    <p:sldId id="494" r:id="rId88"/>
    <p:sldId id="491" r:id="rId89"/>
    <p:sldId id="541" r:id="rId90"/>
    <p:sldId id="442" r:id="rId91"/>
    <p:sldId id="443" r:id="rId92"/>
    <p:sldId id="444" r:id="rId93"/>
    <p:sldId id="445" r:id="rId94"/>
    <p:sldId id="446" r:id="rId95"/>
    <p:sldId id="440" r:id="rId96"/>
  </p:sldIdLst>
  <p:sldSz cx="24384000" cy="13716000"/>
  <p:notesSz cx="6858000" cy="9144000"/>
  <p:embeddedFontLst>
    <p:embeddedFont>
      <p:font typeface="Concourse C2" pitchFamily="50" charset="0"/>
      <p:regular r:id="rId98"/>
      <p:bold r:id="rId99"/>
      <p:italic r:id="rId100"/>
    </p:embeddedFont>
    <p:embeddedFont>
      <p:font typeface="Concourse C3" pitchFamily="50" charset="0"/>
      <p:regular r:id="rId101"/>
      <p:bold r:id="rId102"/>
      <p:italic r:id="rId103"/>
    </p:embeddedFont>
    <p:embeddedFont>
      <p:font typeface="Concourse T2" pitchFamily="50" charset="0"/>
      <p:regular r:id="rId104"/>
      <p:bold r:id="rId105"/>
      <p:italic r:id="rId106"/>
      <p:boldItalic r:id="rId107"/>
    </p:embeddedFont>
    <p:embeddedFont>
      <p:font typeface="Concourse T3" pitchFamily="50" charset="0"/>
      <p:regular r:id="rId108"/>
      <p:bold r:id="rId109"/>
      <p:italic r:id="rId110"/>
      <p:boldItalic r:id="rId111"/>
    </p:embeddedFont>
    <p:embeddedFont>
      <p:font typeface="Concourse T4" pitchFamily="50" charset="0"/>
      <p:regular r:id="rId112"/>
      <p:bold r:id="rId113"/>
      <p:italic r:id="rId114"/>
      <p:boldItalic r:id="rId115"/>
    </p:embeddedFont>
    <p:embeddedFont>
      <p:font typeface="Consolas" panose="020B0609020204030204" pitchFamily="49" charset="0"/>
      <p:regular r:id="rId116"/>
      <p:bold r:id="rId117"/>
      <p:italic r:id="rId118"/>
      <p:boldItalic r:id="rId119"/>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9pPr>
  </p:defaultTextStyle>
  <p:extLst>
    <p:ext uri="{521415D9-36F7-43E2-AB2F-B90AF26B5E84}">
      <p14:sectionLst xmlns:p14="http://schemas.microsoft.com/office/powerpoint/2010/main">
        <p14:section name="Introduction" id="{624F9667-A755-CB4F-A6CC-3236D97B2223}">
          <p14:sldIdLst>
            <p14:sldId id="256"/>
            <p14:sldId id="447"/>
            <p14:sldId id="533"/>
            <p14:sldId id="513"/>
          </p14:sldIdLst>
        </p14:section>
        <p14:section name="1. Background" id="{93519FDC-0D27-EE4D-9349-181B0F6BC6AF}">
          <p14:sldIdLst>
            <p14:sldId id="514"/>
            <p14:sldId id="477"/>
            <p14:sldId id="437"/>
            <p14:sldId id="479"/>
            <p14:sldId id="478"/>
            <p14:sldId id="519"/>
            <p14:sldId id="516"/>
          </p14:sldIdLst>
        </p14:section>
        <p14:section name="2. The Corpus" id="{C43AB75E-3F3C-1243-885B-E59FB408E6BF}">
          <p14:sldIdLst>
            <p14:sldId id="515"/>
            <p14:sldId id="481"/>
            <p14:sldId id="542"/>
            <p14:sldId id="480"/>
            <p14:sldId id="406"/>
            <p14:sldId id="484"/>
            <p14:sldId id="485"/>
            <p14:sldId id="486"/>
            <p14:sldId id="409"/>
            <p14:sldId id="509"/>
            <p14:sldId id="489"/>
          </p14:sldIdLst>
        </p14:section>
        <p14:section name="3. Polarization and Entrenchment" id="{E589B249-2330-5545-A268-404224D423F4}">
          <p14:sldIdLst>
            <p14:sldId id="520"/>
            <p14:sldId id="531"/>
            <p14:sldId id="532"/>
            <p14:sldId id="530"/>
            <p14:sldId id="412"/>
            <p14:sldId id="420"/>
            <p14:sldId id="421"/>
            <p14:sldId id="424"/>
            <p14:sldId id="433"/>
            <p14:sldId id="452"/>
            <p14:sldId id="543"/>
            <p14:sldId id="487"/>
            <p14:sldId id="408"/>
            <p14:sldId id="429"/>
            <p14:sldId id="434"/>
            <p14:sldId id="488"/>
          </p14:sldIdLst>
        </p14:section>
        <p14:section name="4.Argumentation and Authority" id="{CE53B8F0-407A-2446-A16A-9D050D8951C8}">
          <p14:sldIdLst>
            <p14:sldId id="521"/>
            <p14:sldId id="262"/>
            <p14:sldId id="430"/>
            <p14:sldId id="468"/>
            <p14:sldId id="449"/>
            <p14:sldId id="431"/>
            <p14:sldId id="432"/>
            <p14:sldId id="467"/>
            <p14:sldId id="453"/>
            <p14:sldId id="458"/>
            <p14:sldId id="459"/>
            <p14:sldId id="460"/>
            <p14:sldId id="461"/>
            <p14:sldId id="463"/>
            <p14:sldId id="464"/>
            <p14:sldId id="465"/>
            <p14:sldId id="466"/>
            <p14:sldId id="524"/>
          </p14:sldIdLst>
        </p14:section>
        <p14:section name="5. Oppositional (Digital) Democracy" id="{E02DB28A-20C4-9D4E-BA03-BA27E1A13611}">
          <p14:sldIdLst>
            <p14:sldId id="522"/>
            <p14:sldId id="534"/>
            <p14:sldId id="528"/>
            <p14:sldId id="537"/>
            <p14:sldId id="538"/>
            <p14:sldId id="527"/>
            <p14:sldId id="539"/>
            <p14:sldId id="544"/>
            <p14:sldId id="506"/>
            <p14:sldId id="511"/>
            <p14:sldId id="504"/>
            <p14:sldId id="525"/>
          </p14:sldIdLst>
        </p14:section>
        <p14:section name="6. Conclusion" id="{D3C783D5-E681-F041-ABEC-A2514377E180}">
          <p14:sldIdLst>
            <p14:sldId id="523"/>
            <p14:sldId id="540"/>
            <p14:sldId id="529"/>
          </p14:sldIdLst>
        </p14:section>
        <p14:section name="End" id="{4975DDD2-7B21-F141-B0F3-FE1F721465E8}">
          <p14:sldIdLst>
            <p14:sldId id="512"/>
          </p14:sldIdLst>
        </p14:section>
        <p14:section name="Extra" id="{96DD9C33-6187-D540-97D3-339DE926A02D}">
          <p14:sldIdLst>
            <p14:sldId id="495"/>
            <p14:sldId id="492"/>
            <p14:sldId id="496"/>
            <p14:sldId id="497"/>
            <p14:sldId id="498"/>
            <p14:sldId id="499"/>
            <p14:sldId id="500"/>
            <p14:sldId id="501"/>
            <p14:sldId id="545"/>
            <p14:sldId id="490"/>
            <p14:sldId id="493"/>
            <p14:sldId id="494"/>
            <p14:sldId id="491"/>
            <p14:sldId id="541"/>
            <p14:sldId id="442"/>
            <p14:sldId id="443"/>
            <p14:sldId id="444"/>
            <p14:sldId id="445"/>
            <p14:sldId id="446"/>
            <p14:sldId id="4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BEBE"/>
    <a:srgbClr val="7F7F7F"/>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F74B5-AF93-B348-A8E9-EDE3592C8307}" v="1" dt="2025-02-09T09:45:14.82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BBFC77FB-9ED0-4EC9-95AA-A1379042E648}" styleName="">
    <a:tblBg/>
    <a:wholeTb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1008"/>
  </p:normalViewPr>
  <p:slideViewPr>
    <p:cSldViewPr snapToGrid="0">
      <p:cViewPr varScale="1">
        <p:scale>
          <a:sx n="35" d="100"/>
          <a:sy n="35" d="100"/>
        </p:scale>
        <p:origin x="312" y="54"/>
      </p:cViewPr>
      <p:guideLst/>
    </p:cSldViewPr>
  </p:slideViewPr>
  <p:notesTextViewPr>
    <p:cViewPr>
      <p:scale>
        <a:sx n="1" d="1"/>
        <a:sy n="1" d="1"/>
      </p:scale>
      <p:origin x="0" y="0"/>
    </p:cViewPr>
  </p:notesTextViewPr>
  <p:sorterViewPr>
    <p:cViewPr>
      <p:scale>
        <a:sx n="105" d="100"/>
        <a:sy n="10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0.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5.fntdata"/><Relationship Id="rId16" Type="http://schemas.openxmlformats.org/officeDocument/2006/relationships/slide" Target="slides/slide12.xml"/><Relationship Id="rId107" Type="http://schemas.openxmlformats.org/officeDocument/2006/relationships/font" Target="fonts/font10.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5.fntdata"/><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6.fntdata"/><Relationship Id="rId118" Type="http://schemas.openxmlformats.org/officeDocument/2006/relationships/font" Target="fonts/font21.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6.fntdata"/><Relationship Id="rId108" Type="http://schemas.openxmlformats.org/officeDocument/2006/relationships/font" Target="fonts/font11.fntdata"/><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7.fntdata"/><Relationship Id="rId119" Type="http://schemas.openxmlformats.org/officeDocument/2006/relationships/font" Target="fonts/font22.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3.fntdata"/><Relationship Id="rId115"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1.fntdata"/><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2.fntdata"/><Relationship Id="rId101" Type="http://schemas.openxmlformats.org/officeDocument/2006/relationships/font" Target="fonts/font4.fntdata"/><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rc\Library\CloudStorage\Dropbox\Assisted%20Dying%20in%20Scotland\Keynes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rc\Library\CloudStorage\Dropbox\Assisted%20Dying%20in%20Scotland\Keynes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c:f>
              <c:strCache>
                <c:ptCount val="1"/>
                <c:pt idx="0">
                  <c:v>Supportive</c:v>
                </c:pt>
              </c:strCache>
            </c:strRef>
          </c:tx>
          <c:spPr>
            <a:solidFill>
              <a:schemeClr val="accent6"/>
            </a:solidFill>
            <a:ln>
              <a:noFill/>
            </a:ln>
            <a:effectLst/>
          </c:spPr>
          <c:invertIfNegative val="0"/>
          <c:cat>
            <c:numRef>
              <c:f>Sheet1!$A$30:$A$31</c:f>
              <c:numCache>
                <c:formatCode>General</c:formatCode>
                <c:ptCount val="2"/>
                <c:pt idx="0">
                  <c:v>2021</c:v>
                </c:pt>
                <c:pt idx="1">
                  <c:v>2024</c:v>
                </c:pt>
              </c:numCache>
            </c:numRef>
          </c:cat>
          <c:val>
            <c:numRef>
              <c:f>Sheet1!$B$30:$B$31</c:f>
              <c:numCache>
                <c:formatCode>#,##0</c:formatCode>
                <c:ptCount val="2"/>
                <c:pt idx="0">
                  <c:v>1270565</c:v>
                </c:pt>
                <c:pt idx="1">
                  <c:v>81353</c:v>
                </c:pt>
              </c:numCache>
            </c:numRef>
          </c:val>
          <c:extLst>
            <c:ext xmlns:c16="http://schemas.microsoft.com/office/drawing/2014/chart" uri="{C3380CC4-5D6E-409C-BE32-E72D297353CC}">
              <c16:uniqueId val="{00000000-F352-3643-A4D0-16380AD6EB2E}"/>
            </c:ext>
          </c:extLst>
        </c:ser>
        <c:ser>
          <c:idx val="1"/>
          <c:order val="1"/>
          <c:tx>
            <c:strRef>
              <c:f>Sheet1!$C$29</c:f>
              <c:strCache>
                <c:ptCount val="1"/>
                <c:pt idx="0">
                  <c:v>Opposed</c:v>
                </c:pt>
              </c:strCache>
            </c:strRef>
          </c:tx>
          <c:spPr>
            <a:solidFill>
              <a:schemeClr val="accent5"/>
            </a:solidFill>
            <a:ln>
              <a:noFill/>
            </a:ln>
            <a:effectLst/>
          </c:spPr>
          <c:invertIfNegative val="0"/>
          <c:cat>
            <c:numRef>
              <c:f>Sheet1!$A$30:$A$31</c:f>
              <c:numCache>
                <c:formatCode>General</c:formatCode>
                <c:ptCount val="2"/>
                <c:pt idx="0">
                  <c:v>2021</c:v>
                </c:pt>
                <c:pt idx="1">
                  <c:v>2024</c:v>
                </c:pt>
              </c:numCache>
            </c:numRef>
          </c:cat>
          <c:val>
            <c:numRef>
              <c:f>Sheet1!$C$30:$C$31</c:f>
              <c:numCache>
                <c:formatCode>#,##0</c:formatCode>
                <c:ptCount val="2"/>
                <c:pt idx="0">
                  <c:v>886000</c:v>
                </c:pt>
                <c:pt idx="1">
                  <c:v>714729</c:v>
                </c:pt>
              </c:numCache>
            </c:numRef>
          </c:val>
          <c:extLst>
            <c:ext xmlns:c16="http://schemas.microsoft.com/office/drawing/2014/chart" uri="{C3380CC4-5D6E-409C-BE32-E72D297353CC}">
              <c16:uniqueId val="{00000001-F352-3643-A4D0-16380AD6EB2E}"/>
            </c:ext>
          </c:extLst>
        </c:ser>
        <c:ser>
          <c:idx val="2"/>
          <c:order val="2"/>
          <c:tx>
            <c:strRef>
              <c:f>Sheet1!$D$29</c:f>
              <c:strCache>
                <c:ptCount val="1"/>
                <c:pt idx="0">
                  <c:v>Neutral/Unsure</c:v>
                </c:pt>
              </c:strCache>
            </c:strRef>
          </c:tx>
          <c:spPr>
            <a:solidFill>
              <a:schemeClr val="accent4"/>
            </a:solidFill>
            <a:ln>
              <a:noFill/>
            </a:ln>
            <a:effectLst/>
          </c:spPr>
          <c:invertIfNegative val="0"/>
          <c:cat>
            <c:numRef>
              <c:f>Sheet1!$A$30:$A$31</c:f>
              <c:numCache>
                <c:formatCode>General</c:formatCode>
                <c:ptCount val="2"/>
                <c:pt idx="0">
                  <c:v>2021</c:v>
                </c:pt>
                <c:pt idx="1">
                  <c:v>2024</c:v>
                </c:pt>
              </c:numCache>
            </c:numRef>
          </c:cat>
          <c:val>
            <c:numRef>
              <c:f>Sheet1!$D$30:$D$31</c:f>
              <c:numCache>
                <c:formatCode>#,##0</c:formatCode>
                <c:ptCount val="2"/>
                <c:pt idx="0">
                  <c:v>29446</c:v>
                </c:pt>
                <c:pt idx="1">
                  <c:v>9673</c:v>
                </c:pt>
              </c:numCache>
            </c:numRef>
          </c:val>
          <c:extLst>
            <c:ext xmlns:c16="http://schemas.microsoft.com/office/drawing/2014/chart" uri="{C3380CC4-5D6E-409C-BE32-E72D297353CC}">
              <c16:uniqueId val="{00000002-F352-3643-A4D0-16380AD6EB2E}"/>
            </c:ext>
          </c:extLst>
        </c:ser>
        <c:dLbls>
          <c:showLegendKey val="0"/>
          <c:showVal val="0"/>
          <c:showCatName val="0"/>
          <c:showSerName val="0"/>
          <c:showPercent val="0"/>
          <c:showBubbleSize val="0"/>
        </c:dLbls>
        <c:gapWidth val="219"/>
        <c:overlap val="-27"/>
        <c:axId val="957999424"/>
        <c:axId val="958001136"/>
      </c:barChart>
      <c:catAx>
        <c:axId val="9579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8001136"/>
        <c:crosses val="autoZero"/>
        <c:auto val="1"/>
        <c:lblAlgn val="ctr"/>
        <c:lblOffset val="100"/>
        <c:noMultiLvlLbl val="0"/>
      </c:catAx>
      <c:valAx>
        <c:axId val="958001136"/>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79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Sheet1!$A$62</c:f>
              <c:strCache>
                <c:ptCount val="1"/>
                <c:pt idx="0">
                  <c:v>2021</c:v>
                </c:pt>
              </c:strCache>
            </c:strRef>
          </c:tx>
          <c:spPr>
            <a:solidFill>
              <a:schemeClr val="accent1"/>
            </a:solidFill>
            <a:ln>
              <a:noFill/>
            </a:ln>
            <a:effectLst/>
          </c:spPr>
          <c:invertIfNegative val="0"/>
          <c:cat>
            <c:strRef>
              <c:f>Sheet1!$B$61:$D$61</c:f>
              <c:strCache>
                <c:ptCount val="3"/>
                <c:pt idx="0">
                  <c:v>Supportive</c:v>
                </c:pt>
                <c:pt idx="1">
                  <c:v>Opposed</c:v>
                </c:pt>
                <c:pt idx="2">
                  <c:v>Neutral/Unsure</c:v>
                </c:pt>
              </c:strCache>
            </c:strRef>
          </c:cat>
          <c:val>
            <c:numRef>
              <c:f>Sheet1!$B$62:$D$62</c:f>
              <c:numCache>
                <c:formatCode>#,##0</c:formatCode>
                <c:ptCount val="3"/>
                <c:pt idx="0">
                  <c:v>1270565</c:v>
                </c:pt>
                <c:pt idx="1">
                  <c:v>886000</c:v>
                </c:pt>
                <c:pt idx="2">
                  <c:v>29446</c:v>
                </c:pt>
              </c:numCache>
            </c:numRef>
          </c:val>
          <c:extLst>
            <c:ext xmlns:c16="http://schemas.microsoft.com/office/drawing/2014/chart" uri="{C3380CC4-5D6E-409C-BE32-E72D297353CC}">
              <c16:uniqueId val="{00000000-F925-6442-A2F7-C790C059E961}"/>
            </c:ext>
          </c:extLst>
        </c:ser>
        <c:ser>
          <c:idx val="1"/>
          <c:order val="1"/>
          <c:tx>
            <c:strRef>
              <c:f>Sheet1!$A$63</c:f>
              <c:strCache>
                <c:ptCount val="1"/>
                <c:pt idx="0">
                  <c:v>2024</c:v>
                </c:pt>
              </c:strCache>
            </c:strRef>
          </c:tx>
          <c:spPr>
            <a:solidFill>
              <a:schemeClr val="accent2"/>
            </a:solidFill>
            <a:ln>
              <a:noFill/>
            </a:ln>
            <a:effectLst/>
          </c:spPr>
          <c:invertIfNegative val="0"/>
          <c:cat>
            <c:strRef>
              <c:f>Sheet1!$B$61:$D$61</c:f>
              <c:strCache>
                <c:ptCount val="3"/>
                <c:pt idx="0">
                  <c:v>Supportive</c:v>
                </c:pt>
                <c:pt idx="1">
                  <c:v>Opposed</c:v>
                </c:pt>
                <c:pt idx="2">
                  <c:v>Neutral/Unsure</c:v>
                </c:pt>
              </c:strCache>
            </c:strRef>
          </c:cat>
          <c:val>
            <c:numRef>
              <c:f>Sheet1!$B$63:$D$63</c:f>
              <c:numCache>
                <c:formatCode>#,##0</c:formatCode>
                <c:ptCount val="3"/>
                <c:pt idx="0">
                  <c:v>81353</c:v>
                </c:pt>
                <c:pt idx="1">
                  <c:v>714729</c:v>
                </c:pt>
                <c:pt idx="2">
                  <c:v>9673</c:v>
                </c:pt>
              </c:numCache>
            </c:numRef>
          </c:val>
          <c:extLst>
            <c:ext xmlns:c16="http://schemas.microsoft.com/office/drawing/2014/chart" uri="{C3380CC4-5D6E-409C-BE32-E72D297353CC}">
              <c16:uniqueId val="{00000001-F925-6442-A2F7-C790C059E961}"/>
            </c:ext>
          </c:extLst>
        </c:ser>
        <c:dLbls>
          <c:showLegendKey val="0"/>
          <c:showVal val="0"/>
          <c:showCatName val="0"/>
          <c:showSerName val="0"/>
          <c:showPercent val="0"/>
          <c:showBubbleSize val="0"/>
        </c:dLbls>
        <c:gapWidth val="150"/>
        <c:overlap val="100"/>
        <c:axId val="958311072"/>
        <c:axId val="957895920"/>
      </c:barChart>
      <c:catAx>
        <c:axId val="95831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7895920"/>
        <c:crosses val="autoZero"/>
        <c:auto val="1"/>
        <c:lblAlgn val="ctr"/>
        <c:lblOffset val="100"/>
        <c:noMultiLvlLbl val="0"/>
      </c:catAx>
      <c:valAx>
        <c:axId val="957895920"/>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831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'BE21 vs both'!$H$2</c:f>
              <c:strCache>
                <c:ptCount val="1"/>
                <c:pt idx="0">
                  <c:v>A12- (Difficult)</c:v>
                </c:pt>
              </c:strCache>
            </c:strRef>
          </c:tx>
          <c:spPr>
            <a:ln w="28575" cap="rnd">
              <a:solidFill>
                <a:schemeClr val="accent1"/>
              </a:solidFill>
              <a:round/>
            </a:ln>
            <a:effectLst/>
          </c:spPr>
          <c:marker>
            <c:symbol val="none"/>
          </c:marker>
          <c:cat>
            <c:strRef>
              <c:f>'BE21 vs both'!$I$1:$J$1</c:f>
              <c:strCache>
                <c:ptCount val="2"/>
                <c:pt idx="0">
                  <c:v>Supp Rank</c:v>
                </c:pt>
                <c:pt idx="1">
                  <c:v>Opp Rank</c:v>
                </c:pt>
              </c:strCache>
            </c:strRef>
          </c:cat>
          <c:val>
            <c:numRef>
              <c:f>'BE21 vs both'!$I$2:$J$2</c:f>
              <c:numCache>
                <c:formatCode>General</c:formatCode>
                <c:ptCount val="2"/>
                <c:pt idx="1">
                  <c:v>12</c:v>
                </c:pt>
              </c:numCache>
            </c:numRef>
          </c:val>
          <c:smooth val="0"/>
          <c:extLst>
            <c:ext xmlns:c16="http://schemas.microsoft.com/office/drawing/2014/chart" uri="{C3380CC4-5D6E-409C-BE32-E72D297353CC}">
              <c16:uniqueId val="{00000000-946F-2B41-A1CE-CB7B661D3AB6}"/>
            </c:ext>
          </c:extLst>
        </c:ser>
        <c:ser>
          <c:idx val="1"/>
          <c:order val="1"/>
          <c:tx>
            <c:strRef>
              <c:f>'BE21 vs both'!$H$3</c:f>
              <c:strCache>
                <c:ptCount val="1"/>
                <c:pt idx="0">
                  <c:v>A15+ (Safe)</c:v>
                </c:pt>
              </c:strCache>
            </c:strRef>
          </c:tx>
          <c:spPr>
            <a:ln w="28575" cap="rnd">
              <a:solidFill>
                <a:schemeClr val="accent2"/>
              </a:solidFill>
              <a:round/>
            </a:ln>
            <a:effectLst/>
          </c:spPr>
          <c:marker>
            <c:symbol val="none"/>
          </c:marker>
          <c:cat>
            <c:strRef>
              <c:f>'BE21 vs both'!$I$1:$J$1</c:f>
              <c:strCache>
                <c:ptCount val="2"/>
                <c:pt idx="0">
                  <c:v>Supp Rank</c:v>
                </c:pt>
                <c:pt idx="1">
                  <c:v>Opp Rank</c:v>
                </c:pt>
              </c:strCache>
            </c:strRef>
          </c:cat>
          <c:val>
            <c:numRef>
              <c:f>'BE21 vs both'!$I$3:$J$3</c:f>
              <c:numCache>
                <c:formatCode>General</c:formatCode>
                <c:ptCount val="2"/>
                <c:pt idx="1">
                  <c:v>19</c:v>
                </c:pt>
              </c:numCache>
            </c:numRef>
          </c:val>
          <c:smooth val="0"/>
          <c:extLst>
            <c:ext xmlns:c16="http://schemas.microsoft.com/office/drawing/2014/chart" uri="{C3380CC4-5D6E-409C-BE32-E72D297353CC}">
              <c16:uniqueId val="{00000001-946F-2B41-A1CE-CB7B661D3AB6}"/>
            </c:ext>
          </c:extLst>
        </c:ser>
        <c:ser>
          <c:idx val="2"/>
          <c:order val="2"/>
          <c:tx>
            <c:strRef>
              <c:f>'BE21 vs both'!$H$4</c:f>
              <c:strCache>
                <c:ptCount val="1"/>
                <c:pt idx="0">
                  <c:v>A3+ (Existing)</c:v>
                </c:pt>
              </c:strCache>
            </c:strRef>
          </c:tx>
          <c:spPr>
            <a:ln w="28575" cap="rnd">
              <a:solidFill>
                <a:schemeClr val="accent3"/>
              </a:solidFill>
              <a:round/>
            </a:ln>
            <a:effectLst/>
          </c:spPr>
          <c:marker>
            <c:symbol val="none"/>
          </c:marker>
          <c:cat>
            <c:strRef>
              <c:f>'BE21 vs both'!$I$1:$J$1</c:f>
              <c:strCache>
                <c:ptCount val="2"/>
                <c:pt idx="0">
                  <c:v>Supp Rank</c:v>
                </c:pt>
                <c:pt idx="1">
                  <c:v>Opp Rank</c:v>
                </c:pt>
              </c:strCache>
            </c:strRef>
          </c:cat>
          <c:val>
            <c:numRef>
              <c:f>'BE21 vs both'!$I$4:$J$4</c:f>
              <c:numCache>
                <c:formatCode>General</c:formatCode>
                <c:ptCount val="2"/>
                <c:pt idx="0">
                  <c:v>15</c:v>
                </c:pt>
                <c:pt idx="1">
                  <c:v>14</c:v>
                </c:pt>
              </c:numCache>
            </c:numRef>
          </c:val>
          <c:smooth val="0"/>
          <c:extLst>
            <c:ext xmlns:c16="http://schemas.microsoft.com/office/drawing/2014/chart" uri="{C3380CC4-5D6E-409C-BE32-E72D297353CC}">
              <c16:uniqueId val="{00000002-946F-2B41-A1CE-CB7B661D3AB6}"/>
            </c:ext>
          </c:extLst>
        </c:ser>
        <c:ser>
          <c:idx val="3"/>
          <c:order val="3"/>
          <c:tx>
            <c:strRef>
              <c:f>'BE21 vs both'!$H$5</c:f>
              <c:strCache>
                <c:ptCount val="1"/>
                <c:pt idx="0">
                  <c:v>A7+ (Likely)</c:v>
                </c:pt>
              </c:strCache>
            </c:strRef>
          </c:tx>
          <c:spPr>
            <a:ln w="28575" cap="rnd">
              <a:solidFill>
                <a:schemeClr val="accent4"/>
              </a:solidFill>
              <a:round/>
            </a:ln>
            <a:effectLst/>
          </c:spPr>
          <c:marker>
            <c:symbol val="none"/>
          </c:marker>
          <c:cat>
            <c:strRef>
              <c:f>'BE21 vs both'!$I$1:$J$1</c:f>
              <c:strCache>
                <c:ptCount val="2"/>
                <c:pt idx="0">
                  <c:v>Supp Rank</c:v>
                </c:pt>
                <c:pt idx="1">
                  <c:v>Opp Rank</c:v>
                </c:pt>
              </c:strCache>
            </c:strRef>
          </c:cat>
          <c:val>
            <c:numRef>
              <c:f>'BE21 vs both'!$I$5:$J$5</c:f>
              <c:numCache>
                <c:formatCode>General</c:formatCode>
                <c:ptCount val="2"/>
                <c:pt idx="0">
                  <c:v>20</c:v>
                </c:pt>
                <c:pt idx="1">
                  <c:v>10</c:v>
                </c:pt>
              </c:numCache>
            </c:numRef>
          </c:val>
          <c:smooth val="0"/>
          <c:extLst>
            <c:ext xmlns:c16="http://schemas.microsoft.com/office/drawing/2014/chart" uri="{C3380CC4-5D6E-409C-BE32-E72D297353CC}">
              <c16:uniqueId val="{00000003-946F-2B41-A1CE-CB7B661D3AB6}"/>
            </c:ext>
          </c:extLst>
        </c:ser>
        <c:ser>
          <c:idx val="4"/>
          <c:order val="4"/>
          <c:tx>
            <c:strRef>
              <c:f>'BE21 vs both'!$H$6</c:f>
              <c:strCache>
                <c:ptCount val="1"/>
                <c:pt idx="0">
                  <c:v>A9+ (Getting and possession)</c:v>
                </c:pt>
              </c:strCache>
            </c:strRef>
          </c:tx>
          <c:spPr>
            <a:ln w="28575" cap="rnd">
              <a:solidFill>
                <a:schemeClr val="accent5"/>
              </a:solidFill>
              <a:round/>
            </a:ln>
            <a:effectLst/>
          </c:spPr>
          <c:marker>
            <c:symbol val="none"/>
          </c:marker>
          <c:cat>
            <c:strRef>
              <c:f>'BE21 vs both'!$I$1:$J$1</c:f>
              <c:strCache>
                <c:ptCount val="2"/>
                <c:pt idx="0">
                  <c:v>Supp Rank</c:v>
                </c:pt>
                <c:pt idx="1">
                  <c:v>Opp Rank</c:v>
                </c:pt>
              </c:strCache>
            </c:strRef>
          </c:cat>
          <c:val>
            <c:numRef>
              <c:f>'BE21 vs both'!$I$6:$J$6</c:f>
              <c:numCache>
                <c:formatCode>General</c:formatCode>
                <c:ptCount val="2"/>
                <c:pt idx="0">
                  <c:v>16</c:v>
                </c:pt>
              </c:numCache>
            </c:numRef>
          </c:val>
          <c:smooth val="0"/>
          <c:extLst>
            <c:ext xmlns:c16="http://schemas.microsoft.com/office/drawing/2014/chart" uri="{C3380CC4-5D6E-409C-BE32-E72D297353CC}">
              <c16:uniqueId val="{00000004-946F-2B41-A1CE-CB7B661D3AB6}"/>
            </c:ext>
          </c:extLst>
        </c:ser>
        <c:ser>
          <c:idx val="5"/>
          <c:order val="5"/>
          <c:tx>
            <c:strRef>
              <c:f>'BE21 vs both'!$H$7</c:f>
              <c:strCache>
                <c:ptCount val="1"/>
                <c:pt idx="0">
                  <c:v>B2- (Disease)</c:v>
                </c:pt>
              </c:strCache>
            </c:strRef>
          </c:tx>
          <c:spPr>
            <a:ln w="28575" cap="rnd">
              <a:solidFill>
                <a:schemeClr val="accent6"/>
              </a:solidFill>
              <a:round/>
            </a:ln>
            <a:effectLst/>
          </c:spPr>
          <c:marker>
            <c:symbol val="none"/>
          </c:marker>
          <c:cat>
            <c:strRef>
              <c:f>'BE21 vs both'!$I$1:$J$1</c:f>
              <c:strCache>
                <c:ptCount val="2"/>
                <c:pt idx="0">
                  <c:v>Supp Rank</c:v>
                </c:pt>
                <c:pt idx="1">
                  <c:v>Opp Rank</c:v>
                </c:pt>
              </c:strCache>
            </c:strRef>
          </c:cat>
          <c:val>
            <c:numRef>
              <c:f>'BE21 vs both'!$I$7:$J$7</c:f>
              <c:numCache>
                <c:formatCode>General</c:formatCode>
                <c:ptCount val="2"/>
                <c:pt idx="0">
                  <c:v>2</c:v>
                </c:pt>
                <c:pt idx="1">
                  <c:v>7</c:v>
                </c:pt>
              </c:numCache>
            </c:numRef>
          </c:val>
          <c:smooth val="0"/>
          <c:extLst>
            <c:ext xmlns:c16="http://schemas.microsoft.com/office/drawing/2014/chart" uri="{C3380CC4-5D6E-409C-BE32-E72D297353CC}">
              <c16:uniqueId val="{00000005-946F-2B41-A1CE-CB7B661D3AB6}"/>
            </c:ext>
          </c:extLst>
        </c:ser>
        <c:ser>
          <c:idx val="6"/>
          <c:order val="6"/>
          <c:tx>
            <c:strRef>
              <c:f>'BE21 vs both'!$H$8</c:f>
              <c:strCache>
                <c:ptCount val="1"/>
                <c:pt idx="0">
                  <c:v>B3 (Medicines and medical treatment)</c:v>
                </c:pt>
              </c:strCache>
            </c:strRef>
          </c:tx>
          <c:spPr>
            <a:ln w="28575" cap="rnd">
              <a:solidFill>
                <a:schemeClr val="accent1">
                  <a:lumMod val="60000"/>
                </a:schemeClr>
              </a:solidFill>
              <a:round/>
            </a:ln>
            <a:effectLst/>
          </c:spPr>
          <c:marker>
            <c:symbol val="none"/>
          </c:marker>
          <c:cat>
            <c:strRef>
              <c:f>'BE21 vs both'!$I$1:$J$1</c:f>
              <c:strCache>
                <c:ptCount val="2"/>
                <c:pt idx="0">
                  <c:v>Supp Rank</c:v>
                </c:pt>
                <c:pt idx="1">
                  <c:v>Opp Rank</c:v>
                </c:pt>
              </c:strCache>
            </c:strRef>
          </c:cat>
          <c:val>
            <c:numRef>
              <c:f>'BE21 vs both'!$I$8:$J$8</c:f>
              <c:numCache>
                <c:formatCode>General</c:formatCode>
                <c:ptCount val="2"/>
                <c:pt idx="0">
                  <c:v>12</c:v>
                </c:pt>
                <c:pt idx="1">
                  <c:v>5</c:v>
                </c:pt>
              </c:numCache>
            </c:numRef>
          </c:val>
          <c:smooth val="0"/>
          <c:extLst>
            <c:ext xmlns:c16="http://schemas.microsoft.com/office/drawing/2014/chart" uri="{C3380CC4-5D6E-409C-BE32-E72D297353CC}">
              <c16:uniqueId val="{00000006-946F-2B41-A1CE-CB7B661D3AB6}"/>
            </c:ext>
          </c:extLst>
        </c:ser>
        <c:ser>
          <c:idx val="7"/>
          <c:order val="7"/>
          <c:tx>
            <c:strRef>
              <c:f>'BE21 vs both'!$H$9</c:f>
              <c:strCache>
                <c:ptCount val="1"/>
                <c:pt idx="0">
                  <c:v>E2+ (Like)</c:v>
                </c:pt>
              </c:strCache>
            </c:strRef>
          </c:tx>
          <c:spPr>
            <a:ln w="28575" cap="rnd">
              <a:solidFill>
                <a:schemeClr val="accent2">
                  <a:lumMod val="60000"/>
                </a:schemeClr>
              </a:solidFill>
              <a:round/>
            </a:ln>
            <a:effectLst/>
          </c:spPr>
          <c:marker>
            <c:symbol val="none"/>
          </c:marker>
          <c:cat>
            <c:strRef>
              <c:f>'BE21 vs both'!$I$1:$J$1</c:f>
              <c:strCache>
                <c:ptCount val="2"/>
                <c:pt idx="0">
                  <c:v>Supp Rank</c:v>
                </c:pt>
                <c:pt idx="1">
                  <c:v>Opp Rank</c:v>
                </c:pt>
              </c:strCache>
            </c:strRef>
          </c:cat>
          <c:val>
            <c:numRef>
              <c:f>'BE21 vs both'!$I$9:$J$9</c:f>
              <c:numCache>
                <c:formatCode>General</c:formatCode>
                <c:ptCount val="2"/>
                <c:pt idx="0">
                  <c:v>24</c:v>
                </c:pt>
              </c:numCache>
            </c:numRef>
          </c:val>
          <c:smooth val="0"/>
          <c:extLst>
            <c:ext xmlns:c16="http://schemas.microsoft.com/office/drawing/2014/chart" uri="{C3380CC4-5D6E-409C-BE32-E72D297353CC}">
              <c16:uniqueId val="{00000007-946F-2B41-A1CE-CB7B661D3AB6}"/>
            </c:ext>
          </c:extLst>
        </c:ser>
        <c:ser>
          <c:idx val="8"/>
          <c:order val="8"/>
          <c:tx>
            <c:strRef>
              <c:f>'BE21 vs both'!$H$10</c:f>
              <c:strCache>
                <c:ptCount val="1"/>
                <c:pt idx="0">
                  <c:v>E4.1- (Sad)</c:v>
                </c:pt>
              </c:strCache>
            </c:strRef>
          </c:tx>
          <c:spPr>
            <a:ln w="28575" cap="rnd">
              <a:solidFill>
                <a:schemeClr val="accent3">
                  <a:lumMod val="60000"/>
                </a:schemeClr>
              </a:solidFill>
              <a:round/>
            </a:ln>
            <a:effectLst/>
          </c:spPr>
          <c:marker>
            <c:symbol val="none"/>
          </c:marker>
          <c:cat>
            <c:strRef>
              <c:f>'BE21 vs both'!$I$1:$J$1</c:f>
              <c:strCache>
                <c:ptCount val="2"/>
                <c:pt idx="0">
                  <c:v>Supp Rank</c:v>
                </c:pt>
                <c:pt idx="1">
                  <c:v>Opp Rank</c:v>
                </c:pt>
              </c:strCache>
            </c:strRef>
          </c:cat>
          <c:val>
            <c:numRef>
              <c:f>'BE21 vs both'!$I$10:$J$10</c:f>
              <c:numCache>
                <c:formatCode>General</c:formatCode>
                <c:ptCount val="2"/>
                <c:pt idx="0">
                  <c:v>3</c:v>
                </c:pt>
                <c:pt idx="1">
                  <c:v>25</c:v>
                </c:pt>
              </c:numCache>
            </c:numRef>
          </c:val>
          <c:smooth val="0"/>
          <c:extLst>
            <c:ext xmlns:c16="http://schemas.microsoft.com/office/drawing/2014/chart" uri="{C3380CC4-5D6E-409C-BE32-E72D297353CC}">
              <c16:uniqueId val="{00000008-946F-2B41-A1CE-CB7B661D3AB6}"/>
            </c:ext>
          </c:extLst>
        </c:ser>
        <c:ser>
          <c:idx val="9"/>
          <c:order val="9"/>
          <c:tx>
            <c:strRef>
              <c:f>'BE21 vs both'!$H$11</c:f>
              <c:strCache>
                <c:ptCount val="1"/>
                <c:pt idx="0">
                  <c:v>E6- (Worry)</c:v>
                </c:pt>
              </c:strCache>
            </c:strRef>
          </c:tx>
          <c:spPr>
            <a:ln w="28575" cap="rnd">
              <a:solidFill>
                <a:schemeClr val="accent4">
                  <a:lumMod val="60000"/>
                </a:schemeClr>
              </a:solidFill>
              <a:round/>
            </a:ln>
            <a:effectLst/>
          </c:spPr>
          <c:marker>
            <c:symbol val="none"/>
          </c:marker>
          <c:cat>
            <c:strRef>
              <c:f>'BE21 vs both'!$I$1:$J$1</c:f>
              <c:strCache>
                <c:ptCount val="2"/>
                <c:pt idx="0">
                  <c:v>Supp Rank</c:v>
                </c:pt>
                <c:pt idx="1">
                  <c:v>Opp Rank</c:v>
                </c:pt>
              </c:strCache>
            </c:strRef>
          </c:cat>
          <c:val>
            <c:numRef>
              <c:f>'BE21 vs both'!$I$11:$J$11</c:f>
              <c:numCache>
                <c:formatCode>General</c:formatCode>
                <c:ptCount val="2"/>
                <c:pt idx="1">
                  <c:v>22</c:v>
                </c:pt>
              </c:numCache>
            </c:numRef>
          </c:val>
          <c:smooth val="0"/>
          <c:extLst>
            <c:ext xmlns:c16="http://schemas.microsoft.com/office/drawing/2014/chart" uri="{C3380CC4-5D6E-409C-BE32-E72D297353CC}">
              <c16:uniqueId val="{00000009-946F-2B41-A1CE-CB7B661D3AB6}"/>
            </c:ext>
          </c:extLst>
        </c:ser>
        <c:ser>
          <c:idx val="10"/>
          <c:order val="10"/>
          <c:tx>
            <c:strRef>
              <c:f>'BE21 vs both'!$H$12</c:f>
              <c:strCache>
                <c:ptCount val="1"/>
                <c:pt idx="0">
                  <c:v>G2.1+ (Lawful)</c:v>
                </c:pt>
              </c:strCache>
            </c:strRef>
          </c:tx>
          <c:spPr>
            <a:ln w="28575" cap="rnd">
              <a:solidFill>
                <a:schemeClr val="accent5">
                  <a:lumMod val="60000"/>
                </a:schemeClr>
              </a:solidFill>
              <a:round/>
            </a:ln>
            <a:effectLst/>
          </c:spPr>
          <c:marker>
            <c:symbol val="none"/>
          </c:marker>
          <c:cat>
            <c:strRef>
              <c:f>'BE21 vs both'!$I$1:$J$1</c:f>
              <c:strCache>
                <c:ptCount val="2"/>
                <c:pt idx="0">
                  <c:v>Supp Rank</c:v>
                </c:pt>
                <c:pt idx="1">
                  <c:v>Opp Rank</c:v>
                </c:pt>
              </c:strCache>
            </c:strRef>
          </c:cat>
          <c:val>
            <c:numRef>
              <c:f>'BE21 vs both'!$I$12:$J$12</c:f>
              <c:numCache>
                <c:formatCode>General</c:formatCode>
                <c:ptCount val="2"/>
                <c:pt idx="1">
                  <c:v>23</c:v>
                </c:pt>
              </c:numCache>
            </c:numRef>
          </c:val>
          <c:smooth val="0"/>
          <c:extLst>
            <c:ext xmlns:c16="http://schemas.microsoft.com/office/drawing/2014/chart" uri="{C3380CC4-5D6E-409C-BE32-E72D297353CC}">
              <c16:uniqueId val="{0000000A-946F-2B41-A1CE-CB7B661D3AB6}"/>
            </c:ext>
          </c:extLst>
        </c:ser>
        <c:ser>
          <c:idx val="11"/>
          <c:order val="11"/>
          <c:tx>
            <c:strRef>
              <c:f>'BE21 vs both'!$H$13</c:f>
              <c:strCache>
                <c:ptCount val="1"/>
                <c:pt idx="0">
                  <c:v>I1.3 (Money: Cost and price)</c:v>
                </c:pt>
              </c:strCache>
            </c:strRef>
          </c:tx>
          <c:spPr>
            <a:ln w="28575" cap="rnd">
              <a:solidFill>
                <a:schemeClr val="accent6">
                  <a:lumMod val="60000"/>
                </a:schemeClr>
              </a:solidFill>
              <a:round/>
            </a:ln>
            <a:effectLst/>
          </c:spPr>
          <c:marker>
            <c:symbol val="none"/>
          </c:marker>
          <c:cat>
            <c:strRef>
              <c:f>'BE21 vs both'!$I$1:$J$1</c:f>
              <c:strCache>
                <c:ptCount val="2"/>
                <c:pt idx="0">
                  <c:v>Supp Rank</c:v>
                </c:pt>
                <c:pt idx="1">
                  <c:v>Opp Rank</c:v>
                </c:pt>
              </c:strCache>
            </c:strRef>
          </c:cat>
          <c:val>
            <c:numRef>
              <c:f>'BE21 vs both'!$I$13:$J$13</c:f>
              <c:numCache>
                <c:formatCode>General</c:formatCode>
                <c:ptCount val="2"/>
                <c:pt idx="1">
                  <c:v>6</c:v>
                </c:pt>
              </c:numCache>
            </c:numRef>
          </c:val>
          <c:smooth val="0"/>
          <c:extLst>
            <c:ext xmlns:c16="http://schemas.microsoft.com/office/drawing/2014/chart" uri="{C3380CC4-5D6E-409C-BE32-E72D297353CC}">
              <c16:uniqueId val="{0000000B-946F-2B41-A1CE-CB7B661D3AB6}"/>
            </c:ext>
          </c:extLst>
        </c:ser>
        <c:ser>
          <c:idx val="12"/>
          <c:order val="12"/>
          <c:tx>
            <c:strRef>
              <c:f>'BE21 vs both'!$H$14</c:f>
              <c:strCache>
                <c:ptCount val="1"/>
                <c:pt idx="0">
                  <c:v>L1- (Dead)</c:v>
                </c:pt>
              </c:strCache>
            </c:strRef>
          </c:tx>
          <c:spPr>
            <a:ln w="28575" cap="rnd">
              <a:solidFill>
                <a:schemeClr val="accent1">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both'!$I$14:$J$14</c:f>
              <c:numCache>
                <c:formatCode>General</c:formatCode>
                <c:ptCount val="2"/>
                <c:pt idx="0">
                  <c:v>1</c:v>
                </c:pt>
                <c:pt idx="1">
                  <c:v>1</c:v>
                </c:pt>
              </c:numCache>
            </c:numRef>
          </c:val>
          <c:smooth val="0"/>
          <c:extLst>
            <c:ext xmlns:c16="http://schemas.microsoft.com/office/drawing/2014/chart" uri="{C3380CC4-5D6E-409C-BE32-E72D297353CC}">
              <c16:uniqueId val="{0000000C-946F-2B41-A1CE-CB7B661D3AB6}"/>
            </c:ext>
          </c:extLst>
        </c:ser>
        <c:ser>
          <c:idx val="13"/>
          <c:order val="13"/>
          <c:tx>
            <c:strRef>
              <c:f>'BE21 vs both'!$H$15</c:f>
              <c:strCache>
                <c:ptCount val="1"/>
                <c:pt idx="0">
                  <c:v>L1+ (Alive)</c:v>
                </c:pt>
              </c:strCache>
            </c:strRef>
          </c:tx>
          <c:spPr>
            <a:ln w="28575" cap="rnd">
              <a:solidFill>
                <a:schemeClr val="accent2">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both'!$I$15:$J$15</c:f>
              <c:numCache>
                <c:formatCode>General</c:formatCode>
                <c:ptCount val="2"/>
                <c:pt idx="0">
                  <c:v>4</c:v>
                </c:pt>
                <c:pt idx="1">
                  <c:v>2</c:v>
                </c:pt>
              </c:numCache>
            </c:numRef>
          </c:val>
          <c:smooth val="0"/>
          <c:extLst>
            <c:ext xmlns:c16="http://schemas.microsoft.com/office/drawing/2014/chart" uri="{C3380CC4-5D6E-409C-BE32-E72D297353CC}">
              <c16:uniqueId val="{0000000D-946F-2B41-A1CE-CB7B661D3AB6}"/>
            </c:ext>
          </c:extLst>
        </c:ser>
        <c:ser>
          <c:idx val="14"/>
          <c:order val="14"/>
          <c:tx>
            <c:strRef>
              <c:f>'BE21 vs both'!$H$16</c:f>
              <c:strCache>
                <c:ptCount val="1"/>
                <c:pt idx="0">
                  <c:v>N3.5 (Measurement: Weight)</c:v>
                </c:pt>
              </c:strCache>
            </c:strRef>
          </c:tx>
          <c:spPr>
            <a:ln w="28575" cap="rnd">
              <a:solidFill>
                <a:schemeClr val="accent3">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both'!$I$16:$J$16</c:f>
              <c:numCache>
                <c:formatCode>General</c:formatCode>
                <c:ptCount val="2"/>
                <c:pt idx="1">
                  <c:v>11</c:v>
                </c:pt>
              </c:numCache>
            </c:numRef>
          </c:val>
          <c:smooth val="0"/>
          <c:extLst>
            <c:ext xmlns:c16="http://schemas.microsoft.com/office/drawing/2014/chart" uri="{C3380CC4-5D6E-409C-BE32-E72D297353CC}">
              <c16:uniqueId val="{0000000E-946F-2B41-A1CE-CB7B661D3AB6}"/>
            </c:ext>
          </c:extLst>
        </c:ser>
        <c:ser>
          <c:idx val="15"/>
          <c:order val="15"/>
          <c:tx>
            <c:strRef>
              <c:f>'BE21 vs both'!$H$17</c:f>
              <c:strCache>
                <c:ptCount val="1"/>
                <c:pt idx="0">
                  <c:v>N3.8 (Measurement: Speed)</c:v>
                </c:pt>
              </c:strCache>
            </c:strRef>
          </c:tx>
          <c:spPr>
            <a:ln w="28575" cap="rnd">
              <a:solidFill>
                <a:schemeClr val="accent4">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both'!$I$17:$J$17</c:f>
              <c:numCache>
                <c:formatCode>General</c:formatCode>
                <c:ptCount val="2"/>
                <c:pt idx="1">
                  <c:v>18</c:v>
                </c:pt>
              </c:numCache>
            </c:numRef>
          </c:val>
          <c:smooth val="0"/>
          <c:extLst>
            <c:ext xmlns:c16="http://schemas.microsoft.com/office/drawing/2014/chart" uri="{C3380CC4-5D6E-409C-BE32-E72D297353CC}">
              <c16:uniqueId val="{0000000F-946F-2B41-A1CE-CB7B661D3AB6}"/>
            </c:ext>
          </c:extLst>
        </c:ser>
        <c:ser>
          <c:idx val="16"/>
          <c:order val="16"/>
          <c:tx>
            <c:strRef>
              <c:f>'BE21 vs both'!$H$18</c:f>
              <c:strCache>
                <c:ptCount val="1"/>
                <c:pt idx="0">
                  <c:v>S1.2.5- (Weak)</c:v>
                </c:pt>
              </c:strCache>
            </c:strRef>
          </c:tx>
          <c:spPr>
            <a:ln w="28575" cap="rnd">
              <a:solidFill>
                <a:schemeClr val="accent5">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both'!$I$18:$J$18</c:f>
              <c:numCache>
                <c:formatCode>General</c:formatCode>
                <c:ptCount val="2"/>
                <c:pt idx="1">
                  <c:v>4</c:v>
                </c:pt>
              </c:numCache>
            </c:numRef>
          </c:val>
          <c:smooth val="0"/>
          <c:extLst>
            <c:ext xmlns:c16="http://schemas.microsoft.com/office/drawing/2014/chart" uri="{C3380CC4-5D6E-409C-BE32-E72D297353CC}">
              <c16:uniqueId val="{00000010-946F-2B41-A1CE-CB7B661D3AB6}"/>
            </c:ext>
          </c:extLst>
        </c:ser>
        <c:ser>
          <c:idx val="17"/>
          <c:order val="17"/>
          <c:tx>
            <c:strRef>
              <c:f>'BE21 vs both'!$H$19</c:f>
              <c:strCache>
                <c:ptCount val="1"/>
                <c:pt idx="0">
                  <c:v>S2 (People)</c:v>
                </c:pt>
              </c:strCache>
            </c:strRef>
          </c:tx>
          <c:spPr>
            <a:ln w="28575" cap="rnd">
              <a:solidFill>
                <a:schemeClr val="accent6">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both'!$I$19:$J$19</c:f>
              <c:numCache>
                <c:formatCode>General</c:formatCode>
                <c:ptCount val="2"/>
                <c:pt idx="0">
                  <c:v>10</c:v>
                </c:pt>
                <c:pt idx="1">
                  <c:v>8</c:v>
                </c:pt>
              </c:numCache>
            </c:numRef>
          </c:val>
          <c:smooth val="0"/>
          <c:extLst>
            <c:ext xmlns:c16="http://schemas.microsoft.com/office/drawing/2014/chart" uri="{C3380CC4-5D6E-409C-BE32-E72D297353CC}">
              <c16:uniqueId val="{00000011-946F-2B41-A1CE-CB7B661D3AB6}"/>
            </c:ext>
          </c:extLst>
        </c:ser>
        <c:ser>
          <c:idx val="18"/>
          <c:order val="18"/>
          <c:tx>
            <c:strRef>
              <c:f>'BE21 vs both'!$H$20</c:f>
              <c:strCache>
                <c:ptCount val="1"/>
                <c:pt idx="0">
                  <c:v>S4 (Kin)</c:v>
                </c:pt>
              </c:strCache>
            </c:strRef>
          </c:tx>
          <c:spPr>
            <a:ln w="28575" cap="rnd">
              <a:solidFill>
                <a:schemeClr val="accent1">
                  <a:lumMod val="80000"/>
                </a:schemeClr>
              </a:solidFill>
              <a:round/>
            </a:ln>
            <a:effectLst/>
          </c:spPr>
          <c:marker>
            <c:symbol val="none"/>
          </c:marker>
          <c:cat>
            <c:strRef>
              <c:f>'BE21 vs both'!$I$1:$J$1</c:f>
              <c:strCache>
                <c:ptCount val="2"/>
                <c:pt idx="0">
                  <c:v>Supp Rank</c:v>
                </c:pt>
                <c:pt idx="1">
                  <c:v>Opp Rank</c:v>
                </c:pt>
              </c:strCache>
            </c:strRef>
          </c:cat>
          <c:val>
            <c:numRef>
              <c:f>'BE21 vs both'!$I$20:$J$20</c:f>
              <c:numCache>
                <c:formatCode>General</c:formatCode>
                <c:ptCount val="2"/>
                <c:pt idx="0">
                  <c:v>17</c:v>
                </c:pt>
              </c:numCache>
            </c:numRef>
          </c:val>
          <c:smooth val="0"/>
          <c:extLst>
            <c:ext xmlns:c16="http://schemas.microsoft.com/office/drawing/2014/chart" uri="{C3380CC4-5D6E-409C-BE32-E72D297353CC}">
              <c16:uniqueId val="{00000012-946F-2B41-A1CE-CB7B661D3AB6}"/>
            </c:ext>
          </c:extLst>
        </c:ser>
        <c:ser>
          <c:idx val="19"/>
          <c:order val="19"/>
          <c:tx>
            <c:strRef>
              <c:f>'BE21 vs both'!$H$21</c:f>
              <c:strCache>
                <c:ptCount val="1"/>
                <c:pt idx="0">
                  <c:v>S6- (No obligation or necessity)</c:v>
                </c:pt>
              </c:strCache>
            </c:strRef>
          </c:tx>
          <c:spPr>
            <a:ln w="28575" cap="rnd">
              <a:solidFill>
                <a:schemeClr val="accent2">
                  <a:lumMod val="80000"/>
                </a:schemeClr>
              </a:solidFill>
              <a:round/>
            </a:ln>
            <a:effectLst/>
          </c:spPr>
          <c:marker>
            <c:symbol val="none"/>
          </c:marker>
          <c:cat>
            <c:strRef>
              <c:f>'BE21 vs both'!$I$1:$J$1</c:f>
              <c:strCache>
                <c:ptCount val="2"/>
                <c:pt idx="0">
                  <c:v>Supp Rank</c:v>
                </c:pt>
                <c:pt idx="1">
                  <c:v>Opp Rank</c:v>
                </c:pt>
              </c:strCache>
            </c:strRef>
          </c:cat>
          <c:val>
            <c:numRef>
              <c:f>'BE21 vs both'!$I$21:$J$21</c:f>
              <c:numCache>
                <c:formatCode>General</c:formatCode>
                <c:ptCount val="2"/>
                <c:pt idx="0">
                  <c:v>25</c:v>
                </c:pt>
              </c:numCache>
            </c:numRef>
          </c:val>
          <c:smooth val="0"/>
          <c:extLst>
            <c:ext xmlns:c16="http://schemas.microsoft.com/office/drawing/2014/chart" uri="{C3380CC4-5D6E-409C-BE32-E72D297353CC}">
              <c16:uniqueId val="{00000013-946F-2B41-A1CE-CB7B661D3AB6}"/>
            </c:ext>
          </c:extLst>
        </c:ser>
        <c:ser>
          <c:idx val="20"/>
          <c:order val="20"/>
          <c:tx>
            <c:strRef>
              <c:f>'BE21 vs both'!$H$22</c:f>
              <c:strCache>
                <c:ptCount val="1"/>
                <c:pt idx="0">
                  <c:v>S6+ (Strong obligation or necessiry)</c:v>
                </c:pt>
              </c:strCache>
            </c:strRef>
          </c:tx>
          <c:spPr>
            <a:ln w="28575" cap="rnd">
              <a:solidFill>
                <a:schemeClr val="accent3">
                  <a:lumMod val="80000"/>
                </a:schemeClr>
              </a:solidFill>
              <a:round/>
            </a:ln>
            <a:effectLst/>
          </c:spPr>
          <c:marker>
            <c:symbol val="none"/>
          </c:marker>
          <c:cat>
            <c:strRef>
              <c:f>'BE21 vs both'!$I$1:$J$1</c:f>
              <c:strCache>
                <c:ptCount val="2"/>
                <c:pt idx="0">
                  <c:v>Supp Rank</c:v>
                </c:pt>
                <c:pt idx="1">
                  <c:v>Opp Rank</c:v>
                </c:pt>
              </c:strCache>
            </c:strRef>
          </c:cat>
          <c:val>
            <c:numRef>
              <c:f>'BE21 vs both'!$I$22:$J$22</c:f>
              <c:numCache>
                <c:formatCode>General</c:formatCode>
                <c:ptCount val="2"/>
                <c:pt idx="0">
                  <c:v>6</c:v>
                </c:pt>
                <c:pt idx="1">
                  <c:v>15</c:v>
                </c:pt>
              </c:numCache>
            </c:numRef>
          </c:val>
          <c:smooth val="0"/>
          <c:extLst>
            <c:ext xmlns:c16="http://schemas.microsoft.com/office/drawing/2014/chart" uri="{C3380CC4-5D6E-409C-BE32-E72D297353CC}">
              <c16:uniqueId val="{00000014-946F-2B41-A1CE-CB7B661D3AB6}"/>
            </c:ext>
          </c:extLst>
        </c:ser>
        <c:ser>
          <c:idx val="21"/>
          <c:order val="21"/>
          <c:tx>
            <c:strRef>
              <c:f>'BE21 vs both'!$H$23</c:f>
              <c:strCache>
                <c:ptCount val="1"/>
                <c:pt idx="0">
                  <c:v>S7.2+ (Respected)</c:v>
                </c:pt>
              </c:strCache>
            </c:strRef>
          </c:tx>
          <c:spPr>
            <a:ln w="28575" cap="rnd">
              <a:solidFill>
                <a:schemeClr val="accent4">
                  <a:lumMod val="80000"/>
                </a:schemeClr>
              </a:solidFill>
              <a:round/>
            </a:ln>
            <a:effectLst/>
          </c:spPr>
          <c:marker>
            <c:symbol val="none"/>
          </c:marker>
          <c:cat>
            <c:strRef>
              <c:f>'BE21 vs both'!$I$1:$J$1</c:f>
              <c:strCache>
                <c:ptCount val="2"/>
                <c:pt idx="0">
                  <c:v>Supp Rank</c:v>
                </c:pt>
                <c:pt idx="1">
                  <c:v>Opp Rank</c:v>
                </c:pt>
              </c:strCache>
            </c:strRef>
          </c:cat>
          <c:val>
            <c:numRef>
              <c:f>'BE21 vs both'!$I$23:$J$23</c:f>
              <c:numCache>
                <c:formatCode>General</c:formatCode>
                <c:ptCount val="2"/>
                <c:pt idx="0">
                  <c:v>9</c:v>
                </c:pt>
                <c:pt idx="1">
                  <c:v>21</c:v>
                </c:pt>
              </c:numCache>
            </c:numRef>
          </c:val>
          <c:smooth val="0"/>
          <c:extLst>
            <c:ext xmlns:c16="http://schemas.microsoft.com/office/drawing/2014/chart" uri="{C3380CC4-5D6E-409C-BE32-E72D297353CC}">
              <c16:uniqueId val="{00000015-946F-2B41-A1CE-CB7B661D3AB6}"/>
            </c:ext>
          </c:extLst>
        </c:ser>
        <c:ser>
          <c:idx val="22"/>
          <c:order val="22"/>
          <c:tx>
            <c:strRef>
              <c:f>'BE21 vs both'!$H$24</c:f>
              <c:strCache>
                <c:ptCount val="1"/>
                <c:pt idx="0">
                  <c:v>S7.4+ (Allowed)</c:v>
                </c:pt>
              </c:strCache>
            </c:strRef>
          </c:tx>
          <c:spPr>
            <a:ln w="28575" cap="rnd">
              <a:solidFill>
                <a:schemeClr val="accent5">
                  <a:lumMod val="80000"/>
                </a:schemeClr>
              </a:solidFill>
              <a:round/>
            </a:ln>
            <a:effectLst/>
          </c:spPr>
          <c:marker>
            <c:symbol val="none"/>
          </c:marker>
          <c:cat>
            <c:strRef>
              <c:f>'BE21 vs both'!$I$1:$J$1</c:f>
              <c:strCache>
                <c:ptCount val="2"/>
                <c:pt idx="0">
                  <c:v>Supp Rank</c:v>
                </c:pt>
                <c:pt idx="1">
                  <c:v>Opp Rank</c:v>
                </c:pt>
              </c:strCache>
            </c:strRef>
          </c:cat>
          <c:val>
            <c:numRef>
              <c:f>'BE21 vs both'!$I$24:$J$24</c:f>
              <c:numCache>
                <c:formatCode>General</c:formatCode>
                <c:ptCount val="2"/>
                <c:pt idx="0">
                  <c:v>8</c:v>
                </c:pt>
              </c:numCache>
            </c:numRef>
          </c:val>
          <c:smooth val="0"/>
          <c:extLst>
            <c:ext xmlns:c16="http://schemas.microsoft.com/office/drawing/2014/chart" uri="{C3380CC4-5D6E-409C-BE32-E72D297353CC}">
              <c16:uniqueId val="{00000016-946F-2B41-A1CE-CB7B661D3AB6}"/>
            </c:ext>
          </c:extLst>
        </c:ser>
        <c:ser>
          <c:idx val="23"/>
          <c:order val="23"/>
          <c:tx>
            <c:strRef>
              <c:f>'BE21 vs both'!$H$25</c:f>
              <c:strCache>
                <c:ptCount val="1"/>
                <c:pt idx="0">
                  <c:v>S8- (Hindering)</c:v>
                </c:pt>
              </c:strCache>
            </c:strRef>
          </c:tx>
          <c:spPr>
            <a:ln w="28575" cap="rnd">
              <a:solidFill>
                <a:schemeClr val="accent6">
                  <a:lumMod val="80000"/>
                </a:schemeClr>
              </a:solidFill>
              <a:round/>
            </a:ln>
            <a:effectLst/>
          </c:spPr>
          <c:marker>
            <c:symbol val="none"/>
          </c:marker>
          <c:cat>
            <c:strRef>
              <c:f>'BE21 vs both'!$I$1:$J$1</c:f>
              <c:strCache>
                <c:ptCount val="2"/>
                <c:pt idx="0">
                  <c:v>Supp Rank</c:v>
                </c:pt>
                <c:pt idx="1">
                  <c:v>Opp Rank</c:v>
                </c:pt>
              </c:strCache>
            </c:strRef>
          </c:cat>
          <c:val>
            <c:numRef>
              <c:f>'BE21 vs both'!$I$25:$J$25</c:f>
              <c:numCache>
                <c:formatCode>General</c:formatCode>
                <c:ptCount val="2"/>
                <c:pt idx="1">
                  <c:v>20</c:v>
                </c:pt>
              </c:numCache>
            </c:numRef>
          </c:val>
          <c:smooth val="0"/>
          <c:extLst>
            <c:ext xmlns:c16="http://schemas.microsoft.com/office/drawing/2014/chart" uri="{C3380CC4-5D6E-409C-BE32-E72D297353CC}">
              <c16:uniqueId val="{00000017-946F-2B41-A1CE-CB7B661D3AB6}"/>
            </c:ext>
          </c:extLst>
        </c:ser>
        <c:ser>
          <c:idx val="24"/>
          <c:order val="24"/>
          <c:tx>
            <c:strRef>
              <c:f>'BE21 vs both'!$H$26</c:f>
              <c:strCache>
                <c:ptCount val="1"/>
                <c:pt idx="0">
                  <c:v>S8+ (Helping)</c:v>
                </c:pt>
              </c:strCache>
            </c:strRef>
          </c:tx>
          <c:spPr>
            <a:ln w="28575" cap="rnd">
              <a:solidFill>
                <a:schemeClr val="accent1">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both'!$I$26:$J$26</c:f>
              <c:numCache>
                <c:formatCode>General</c:formatCode>
                <c:ptCount val="2"/>
                <c:pt idx="0">
                  <c:v>11</c:v>
                </c:pt>
                <c:pt idx="1">
                  <c:v>3</c:v>
                </c:pt>
              </c:numCache>
            </c:numRef>
          </c:val>
          <c:smooth val="0"/>
          <c:extLst>
            <c:ext xmlns:c16="http://schemas.microsoft.com/office/drawing/2014/chart" uri="{C3380CC4-5D6E-409C-BE32-E72D297353CC}">
              <c16:uniqueId val="{00000018-946F-2B41-A1CE-CB7B661D3AB6}"/>
            </c:ext>
          </c:extLst>
        </c:ser>
        <c:ser>
          <c:idx val="25"/>
          <c:order val="25"/>
          <c:tx>
            <c:strRef>
              <c:f>'BE21 vs both'!$H$27</c:f>
              <c:strCache>
                <c:ptCount val="1"/>
                <c:pt idx="0">
                  <c:v>T1.1.3 (Time: Future)</c:v>
                </c:pt>
              </c:strCache>
            </c:strRef>
          </c:tx>
          <c:spPr>
            <a:ln w="28575" cap="rnd">
              <a:solidFill>
                <a:schemeClr val="accent2">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both'!$I$27:$J$27</c:f>
              <c:numCache>
                <c:formatCode>General</c:formatCode>
                <c:ptCount val="2"/>
                <c:pt idx="1">
                  <c:v>24</c:v>
                </c:pt>
              </c:numCache>
            </c:numRef>
          </c:val>
          <c:smooth val="0"/>
          <c:extLst>
            <c:ext xmlns:c16="http://schemas.microsoft.com/office/drawing/2014/chart" uri="{C3380CC4-5D6E-409C-BE32-E72D297353CC}">
              <c16:uniqueId val="{00000019-946F-2B41-A1CE-CB7B661D3AB6}"/>
            </c:ext>
          </c:extLst>
        </c:ser>
        <c:ser>
          <c:idx val="26"/>
          <c:order val="26"/>
          <c:tx>
            <c:strRef>
              <c:f>'BE21 vs both'!$H$28</c:f>
              <c:strCache>
                <c:ptCount val="1"/>
                <c:pt idx="0">
                  <c:v>T1.3++ (Time period: long)</c:v>
                </c:pt>
              </c:strCache>
            </c:strRef>
          </c:tx>
          <c:spPr>
            <a:ln w="28575" cap="rnd">
              <a:solidFill>
                <a:schemeClr val="accent3">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both'!$I$28:$J$28</c:f>
              <c:numCache>
                <c:formatCode>General</c:formatCode>
                <c:ptCount val="2"/>
                <c:pt idx="0">
                  <c:v>23</c:v>
                </c:pt>
              </c:numCache>
            </c:numRef>
          </c:val>
          <c:smooth val="0"/>
          <c:extLst>
            <c:ext xmlns:c16="http://schemas.microsoft.com/office/drawing/2014/chart" uri="{C3380CC4-5D6E-409C-BE32-E72D297353CC}">
              <c16:uniqueId val="{0000001A-946F-2B41-A1CE-CB7B661D3AB6}"/>
            </c:ext>
          </c:extLst>
        </c:ser>
        <c:ser>
          <c:idx val="27"/>
          <c:order val="27"/>
          <c:tx>
            <c:strRef>
              <c:f>'BE21 vs both'!$H$29</c:f>
              <c:strCache>
                <c:ptCount val="1"/>
                <c:pt idx="0">
                  <c:v>T2- (Time: Ending)</c:v>
                </c:pt>
              </c:strCache>
            </c:strRef>
          </c:tx>
          <c:spPr>
            <a:ln w="28575" cap="rnd">
              <a:solidFill>
                <a:schemeClr val="accent4">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both'!$I$29:$J$29</c:f>
              <c:numCache>
                <c:formatCode>General</c:formatCode>
                <c:ptCount val="2"/>
                <c:pt idx="0">
                  <c:v>13</c:v>
                </c:pt>
                <c:pt idx="1">
                  <c:v>9</c:v>
                </c:pt>
              </c:numCache>
            </c:numRef>
          </c:val>
          <c:smooth val="0"/>
          <c:extLst>
            <c:ext xmlns:c16="http://schemas.microsoft.com/office/drawing/2014/chart" uri="{C3380CC4-5D6E-409C-BE32-E72D297353CC}">
              <c16:uniqueId val="{0000001B-946F-2B41-A1CE-CB7B661D3AB6}"/>
            </c:ext>
          </c:extLst>
        </c:ser>
        <c:ser>
          <c:idx val="28"/>
          <c:order val="28"/>
          <c:tx>
            <c:strRef>
              <c:f>'BE21 vs both'!$H$30</c:f>
              <c:strCache>
                <c:ptCount val="1"/>
                <c:pt idx="0">
                  <c:v>T3+++ (Time: Old; grown up)</c:v>
                </c:pt>
              </c:strCache>
            </c:strRef>
          </c:tx>
          <c:spPr>
            <a:ln w="28575" cap="rnd">
              <a:solidFill>
                <a:schemeClr val="accent5">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both'!$I$30:$J$30</c:f>
              <c:numCache>
                <c:formatCode>General</c:formatCode>
                <c:ptCount val="2"/>
                <c:pt idx="1">
                  <c:v>15</c:v>
                </c:pt>
              </c:numCache>
            </c:numRef>
          </c:val>
          <c:smooth val="0"/>
          <c:extLst>
            <c:ext xmlns:c16="http://schemas.microsoft.com/office/drawing/2014/chart" uri="{C3380CC4-5D6E-409C-BE32-E72D297353CC}">
              <c16:uniqueId val="{0000001C-946F-2B41-A1CE-CB7B661D3AB6}"/>
            </c:ext>
          </c:extLst>
        </c:ser>
        <c:ser>
          <c:idx val="29"/>
          <c:order val="29"/>
          <c:tx>
            <c:strRef>
              <c:f>'BE21 vs both'!$H$31</c:f>
              <c:strCache>
                <c:ptCount val="1"/>
                <c:pt idx="0">
                  <c:v>X2.1 (Thought, belief)</c:v>
                </c:pt>
              </c:strCache>
            </c:strRef>
          </c:tx>
          <c:spPr>
            <a:ln w="28575" cap="rnd">
              <a:solidFill>
                <a:schemeClr val="accent6">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both'!$I$31:$J$31</c:f>
              <c:numCache>
                <c:formatCode>General</c:formatCode>
                <c:ptCount val="2"/>
                <c:pt idx="0">
                  <c:v>21</c:v>
                </c:pt>
                <c:pt idx="1">
                  <c:v>13</c:v>
                </c:pt>
              </c:numCache>
            </c:numRef>
          </c:val>
          <c:smooth val="0"/>
          <c:extLst>
            <c:ext xmlns:c16="http://schemas.microsoft.com/office/drawing/2014/chart" uri="{C3380CC4-5D6E-409C-BE32-E72D297353CC}">
              <c16:uniqueId val="{0000001D-946F-2B41-A1CE-CB7B661D3AB6}"/>
            </c:ext>
          </c:extLst>
        </c:ser>
        <c:ser>
          <c:idx val="30"/>
          <c:order val="30"/>
          <c:tx>
            <c:strRef>
              <c:f>'BE21 vs both'!$H$32</c:f>
              <c:strCache>
                <c:ptCount val="1"/>
                <c:pt idx="0">
                  <c:v>X6+ (Decided)</c:v>
                </c:pt>
              </c:strCache>
            </c:strRef>
          </c:tx>
          <c:spPr>
            <a:ln w="28575" cap="rnd">
              <a:solidFill>
                <a:schemeClr val="accent1">
                  <a:lumMod val="50000"/>
                </a:schemeClr>
              </a:solidFill>
              <a:round/>
            </a:ln>
            <a:effectLst/>
          </c:spPr>
          <c:marker>
            <c:symbol val="none"/>
          </c:marker>
          <c:cat>
            <c:strRef>
              <c:f>'BE21 vs both'!$I$1:$J$1</c:f>
              <c:strCache>
                <c:ptCount val="2"/>
                <c:pt idx="0">
                  <c:v>Supp Rank</c:v>
                </c:pt>
                <c:pt idx="1">
                  <c:v>Opp Rank</c:v>
                </c:pt>
              </c:strCache>
            </c:strRef>
          </c:cat>
          <c:val>
            <c:numRef>
              <c:f>'BE21 vs both'!$I$32:$J$32</c:f>
              <c:numCache>
                <c:formatCode>General</c:formatCode>
                <c:ptCount val="2"/>
                <c:pt idx="0">
                  <c:v>22</c:v>
                </c:pt>
              </c:numCache>
            </c:numRef>
          </c:val>
          <c:smooth val="0"/>
          <c:extLst>
            <c:ext xmlns:c16="http://schemas.microsoft.com/office/drawing/2014/chart" uri="{C3380CC4-5D6E-409C-BE32-E72D297353CC}">
              <c16:uniqueId val="{0000001E-946F-2B41-A1CE-CB7B661D3AB6}"/>
            </c:ext>
          </c:extLst>
        </c:ser>
        <c:ser>
          <c:idx val="31"/>
          <c:order val="31"/>
          <c:tx>
            <c:strRef>
              <c:f>'BE21 vs both'!$H$33</c:f>
              <c:strCache>
                <c:ptCount val="1"/>
                <c:pt idx="0">
                  <c:v>X7+ (Wanted)</c:v>
                </c:pt>
              </c:strCache>
            </c:strRef>
          </c:tx>
          <c:spPr>
            <a:ln w="28575" cap="rnd">
              <a:solidFill>
                <a:schemeClr val="accent2">
                  <a:lumMod val="50000"/>
                </a:schemeClr>
              </a:solidFill>
              <a:round/>
            </a:ln>
            <a:effectLst/>
          </c:spPr>
          <c:marker>
            <c:symbol val="none"/>
          </c:marker>
          <c:cat>
            <c:strRef>
              <c:f>'BE21 vs both'!$I$1:$J$1</c:f>
              <c:strCache>
                <c:ptCount val="2"/>
                <c:pt idx="0">
                  <c:v>Supp Rank</c:v>
                </c:pt>
                <c:pt idx="1">
                  <c:v>Opp Rank</c:v>
                </c:pt>
              </c:strCache>
            </c:strRef>
          </c:cat>
          <c:val>
            <c:numRef>
              <c:f>'BE21 vs both'!$I$33:$J$33</c:f>
              <c:numCache>
                <c:formatCode>General</c:formatCode>
                <c:ptCount val="2"/>
                <c:pt idx="0">
                  <c:v>5</c:v>
                </c:pt>
              </c:numCache>
            </c:numRef>
          </c:val>
          <c:smooth val="0"/>
          <c:extLst>
            <c:ext xmlns:c16="http://schemas.microsoft.com/office/drawing/2014/chart" uri="{C3380CC4-5D6E-409C-BE32-E72D297353CC}">
              <c16:uniqueId val="{0000001F-946F-2B41-A1CE-CB7B661D3AB6}"/>
            </c:ext>
          </c:extLst>
        </c:ser>
        <c:ser>
          <c:idx val="32"/>
          <c:order val="32"/>
          <c:tx>
            <c:strRef>
              <c:f>'BE21 vs both'!$H$34</c:f>
              <c:strCache>
                <c:ptCount val="1"/>
                <c:pt idx="0">
                  <c:v>X9.1+ (Able/intelligent)</c:v>
                </c:pt>
              </c:strCache>
            </c:strRef>
          </c:tx>
          <c:spPr>
            <a:ln w="28575" cap="rnd">
              <a:solidFill>
                <a:schemeClr val="accent3">
                  <a:lumMod val="50000"/>
                </a:schemeClr>
              </a:solidFill>
              <a:round/>
            </a:ln>
            <a:effectLst/>
          </c:spPr>
          <c:marker>
            <c:symbol val="none"/>
          </c:marker>
          <c:cat>
            <c:strRef>
              <c:f>'BE21 vs both'!$I$1:$J$1</c:f>
              <c:strCache>
                <c:ptCount val="2"/>
                <c:pt idx="0">
                  <c:v>Supp Rank</c:v>
                </c:pt>
                <c:pt idx="1">
                  <c:v>Opp Rank</c:v>
                </c:pt>
              </c:strCache>
            </c:strRef>
          </c:cat>
          <c:val>
            <c:numRef>
              <c:f>'BE21 vs both'!$I$34:$J$34</c:f>
              <c:numCache>
                <c:formatCode>General</c:formatCode>
                <c:ptCount val="2"/>
                <c:pt idx="0">
                  <c:v>19</c:v>
                </c:pt>
              </c:numCache>
            </c:numRef>
          </c:val>
          <c:smooth val="0"/>
          <c:extLst>
            <c:ext xmlns:c16="http://schemas.microsoft.com/office/drawing/2014/chart" uri="{C3380CC4-5D6E-409C-BE32-E72D297353CC}">
              <c16:uniqueId val="{00000020-946F-2B41-A1CE-CB7B661D3AB6}"/>
            </c:ext>
          </c:extLst>
        </c:ser>
        <c:ser>
          <c:idx val="33"/>
          <c:order val="33"/>
          <c:tx>
            <c:strRef>
              <c:f>'BE21 vs both'!$H$35</c:f>
              <c:strCache>
                <c:ptCount val="1"/>
                <c:pt idx="0">
                  <c:v>Z6 (Negative)</c:v>
                </c:pt>
              </c:strCache>
            </c:strRef>
          </c:tx>
          <c:spPr>
            <a:ln w="28575" cap="rnd">
              <a:solidFill>
                <a:schemeClr val="accent4">
                  <a:lumMod val="50000"/>
                </a:schemeClr>
              </a:solidFill>
              <a:round/>
            </a:ln>
            <a:effectLst/>
          </c:spPr>
          <c:marker>
            <c:symbol val="none"/>
          </c:marker>
          <c:cat>
            <c:strRef>
              <c:f>'BE21 vs both'!$I$1:$J$1</c:f>
              <c:strCache>
                <c:ptCount val="2"/>
                <c:pt idx="0">
                  <c:v>Supp Rank</c:v>
                </c:pt>
                <c:pt idx="1">
                  <c:v>Opp Rank</c:v>
                </c:pt>
              </c:strCache>
            </c:strRef>
          </c:cat>
          <c:val>
            <c:numRef>
              <c:f>'BE21 vs both'!$I$35:$J$35</c:f>
              <c:numCache>
                <c:formatCode>General</c:formatCode>
                <c:ptCount val="2"/>
                <c:pt idx="0">
                  <c:v>14</c:v>
                </c:pt>
                <c:pt idx="1">
                  <c:v>17</c:v>
                </c:pt>
              </c:numCache>
            </c:numRef>
          </c:val>
          <c:smooth val="0"/>
          <c:extLst>
            <c:ext xmlns:c16="http://schemas.microsoft.com/office/drawing/2014/chart" uri="{C3380CC4-5D6E-409C-BE32-E72D297353CC}">
              <c16:uniqueId val="{00000021-946F-2B41-A1CE-CB7B661D3AB6}"/>
            </c:ext>
          </c:extLst>
        </c:ser>
        <c:ser>
          <c:idx val="34"/>
          <c:order val="34"/>
          <c:tx>
            <c:strRef>
              <c:f>'BE21 vs both'!$H$36</c:f>
              <c:strCache>
                <c:ptCount val="1"/>
                <c:pt idx="0">
                  <c:v>Z7 (If)</c:v>
                </c:pt>
              </c:strCache>
            </c:strRef>
          </c:tx>
          <c:spPr>
            <a:ln w="28575" cap="rnd">
              <a:solidFill>
                <a:schemeClr val="accent5">
                  <a:lumMod val="50000"/>
                </a:schemeClr>
              </a:solidFill>
              <a:round/>
            </a:ln>
            <a:effectLst/>
          </c:spPr>
          <c:marker>
            <c:symbol val="none"/>
          </c:marker>
          <c:cat>
            <c:strRef>
              <c:f>'BE21 vs both'!$I$1:$J$1</c:f>
              <c:strCache>
                <c:ptCount val="2"/>
                <c:pt idx="0">
                  <c:v>Supp Rank</c:v>
                </c:pt>
                <c:pt idx="1">
                  <c:v>Opp Rank</c:v>
                </c:pt>
              </c:strCache>
            </c:strRef>
          </c:cat>
          <c:val>
            <c:numRef>
              <c:f>'BE21 vs both'!$I$36:$J$36</c:f>
              <c:numCache>
                <c:formatCode>General</c:formatCode>
                <c:ptCount val="2"/>
                <c:pt idx="0">
                  <c:v>18</c:v>
                </c:pt>
              </c:numCache>
            </c:numRef>
          </c:val>
          <c:smooth val="0"/>
          <c:extLst>
            <c:ext xmlns:c16="http://schemas.microsoft.com/office/drawing/2014/chart" uri="{C3380CC4-5D6E-409C-BE32-E72D297353CC}">
              <c16:uniqueId val="{00000022-946F-2B41-A1CE-CB7B661D3AB6}"/>
            </c:ext>
          </c:extLst>
        </c:ser>
        <c:ser>
          <c:idx val="35"/>
          <c:order val="35"/>
          <c:tx>
            <c:strRef>
              <c:f>'BE21 vs both'!$H$37</c:f>
              <c:strCache>
                <c:ptCount val="1"/>
                <c:pt idx="0">
                  <c:v>Z8 (Pronouns)</c:v>
                </c:pt>
              </c:strCache>
            </c:strRef>
          </c:tx>
          <c:spPr>
            <a:ln w="28575" cap="rnd">
              <a:solidFill>
                <a:schemeClr val="accent6">
                  <a:lumMod val="50000"/>
                </a:schemeClr>
              </a:solidFill>
              <a:round/>
            </a:ln>
            <a:effectLst/>
          </c:spPr>
          <c:marker>
            <c:symbol val="none"/>
          </c:marker>
          <c:cat>
            <c:strRef>
              <c:f>'BE21 vs both'!$I$1:$J$1</c:f>
              <c:strCache>
                <c:ptCount val="2"/>
                <c:pt idx="0">
                  <c:v>Supp Rank</c:v>
                </c:pt>
                <c:pt idx="1">
                  <c:v>Opp Rank</c:v>
                </c:pt>
              </c:strCache>
            </c:strRef>
          </c:cat>
          <c:val>
            <c:numRef>
              <c:f>'BE21 vs both'!$I$37:$J$37</c:f>
              <c:numCache>
                <c:formatCode>General</c:formatCode>
                <c:ptCount val="2"/>
                <c:pt idx="0">
                  <c:v>7</c:v>
                </c:pt>
              </c:numCache>
            </c:numRef>
          </c:val>
          <c:smooth val="0"/>
          <c:extLst>
            <c:ext xmlns:c16="http://schemas.microsoft.com/office/drawing/2014/chart" uri="{C3380CC4-5D6E-409C-BE32-E72D297353CC}">
              <c16:uniqueId val="{00000023-946F-2B41-A1CE-CB7B661D3AB6}"/>
            </c:ext>
          </c:extLst>
        </c:ser>
        <c:dLbls>
          <c:showLegendKey val="0"/>
          <c:showVal val="0"/>
          <c:showCatName val="0"/>
          <c:showSerName val="0"/>
          <c:showPercent val="0"/>
          <c:showBubbleSize val="0"/>
        </c:dLbls>
        <c:smooth val="0"/>
        <c:axId val="914442287"/>
        <c:axId val="914444015"/>
      </c:lineChart>
      <c:catAx>
        <c:axId val="914442287"/>
        <c:scaling>
          <c:orientation val="minMax"/>
        </c:scaling>
        <c:delete val="1"/>
        <c:axPos val="t"/>
        <c:numFmt formatCode="General" sourceLinked="1"/>
        <c:majorTickMark val="none"/>
        <c:minorTickMark val="none"/>
        <c:tickLblPos val="nextTo"/>
        <c:crossAx val="914444015"/>
        <c:crosses val="autoZero"/>
        <c:auto val="1"/>
        <c:lblAlgn val="ctr"/>
        <c:lblOffset val="100"/>
        <c:noMultiLvlLbl val="0"/>
      </c:catAx>
      <c:valAx>
        <c:axId val="914444015"/>
        <c:scaling>
          <c:orientation val="maxMin"/>
        </c:scaling>
        <c:delete val="1"/>
        <c:axPos val="l"/>
        <c:majorGridlines>
          <c:spPr>
            <a:ln w="9525" cap="flat" cmpd="sng" algn="ctr">
              <a:noFill/>
              <a:round/>
            </a:ln>
            <a:effectLst/>
          </c:spPr>
        </c:majorGridlines>
        <c:numFmt formatCode="General" sourceLinked="1"/>
        <c:majorTickMark val="none"/>
        <c:minorTickMark val="none"/>
        <c:tickLblPos val="nextTo"/>
        <c:crossAx val="91444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46310242186501E-3"/>
          <c:y val="1.6900907252678343E-2"/>
          <c:w val="0.9877390587335948"/>
          <c:h val="0.90739267641103782"/>
        </c:manualLayout>
      </c:layout>
      <c:lineChart>
        <c:grouping val="standard"/>
        <c:varyColors val="0"/>
        <c:ser>
          <c:idx val="0"/>
          <c:order val="0"/>
          <c:tx>
            <c:strRef>
              <c:f>'BE21 vs both'!$H$2</c:f>
              <c:strCache>
                <c:ptCount val="1"/>
                <c:pt idx="0">
                  <c:v>A12- (Difficult)</c:v>
                </c:pt>
              </c:strCache>
            </c:strRef>
          </c:tx>
          <c:spPr>
            <a:ln w="28575" cap="rnd">
              <a:solidFill>
                <a:schemeClr val="accent1"/>
              </a:solidFill>
              <a:round/>
            </a:ln>
            <a:effectLst/>
          </c:spPr>
          <c:marker>
            <c:symbol val="none"/>
          </c:marker>
          <c:cat>
            <c:strRef>
              <c:f>'BE21 vs both'!$I$1:$J$1</c:f>
              <c:strCache>
                <c:ptCount val="2"/>
                <c:pt idx="0">
                  <c:v>Supp Rank</c:v>
                </c:pt>
                <c:pt idx="1">
                  <c:v>Opp Rank</c:v>
                </c:pt>
              </c:strCache>
            </c:strRef>
          </c:cat>
          <c:val>
            <c:numRef>
              <c:f>'BE21 vs both'!$I$2:$J$2</c:f>
              <c:numCache>
                <c:formatCode>General</c:formatCode>
                <c:ptCount val="2"/>
                <c:pt idx="1">
                  <c:v>12</c:v>
                </c:pt>
              </c:numCache>
            </c:numRef>
          </c:val>
          <c:smooth val="0"/>
          <c:extLst>
            <c:ext xmlns:c16="http://schemas.microsoft.com/office/drawing/2014/chart" uri="{C3380CC4-5D6E-409C-BE32-E72D297353CC}">
              <c16:uniqueId val="{00000000-946F-2B41-A1CE-CB7B661D3AB6}"/>
            </c:ext>
          </c:extLst>
        </c:ser>
        <c:ser>
          <c:idx val="1"/>
          <c:order val="1"/>
          <c:tx>
            <c:strRef>
              <c:f>'BE21 vs both'!$H$3</c:f>
              <c:strCache>
                <c:ptCount val="1"/>
                <c:pt idx="0">
                  <c:v>A15+ (Safe)</c:v>
                </c:pt>
              </c:strCache>
            </c:strRef>
          </c:tx>
          <c:spPr>
            <a:ln w="28575" cap="rnd">
              <a:solidFill>
                <a:schemeClr val="accent2"/>
              </a:solidFill>
              <a:round/>
            </a:ln>
            <a:effectLst/>
          </c:spPr>
          <c:marker>
            <c:symbol val="none"/>
          </c:marker>
          <c:cat>
            <c:strRef>
              <c:f>'BE21 vs both'!$I$1:$J$1</c:f>
              <c:strCache>
                <c:ptCount val="2"/>
                <c:pt idx="0">
                  <c:v>Supp Rank</c:v>
                </c:pt>
                <c:pt idx="1">
                  <c:v>Opp Rank</c:v>
                </c:pt>
              </c:strCache>
            </c:strRef>
          </c:cat>
          <c:val>
            <c:numRef>
              <c:f>'BE21 vs both'!$I$3:$J$3</c:f>
              <c:numCache>
                <c:formatCode>General</c:formatCode>
                <c:ptCount val="2"/>
                <c:pt idx="1">
                  <c:v>19</c:v>
                </c:pt>
              </c:numCache>
            </c:numRef>
          </c:val>
          <c:smooth val="0"/>
          <c:extLst>
            <c:ext xmlns:c16="http://schemas.microsoft.com/office/drawing/2014/chart" uri="{C3380CC4-5D6E-409C-BE32-E72D297353CC}">
              <c16:uniqueId val="{00000001-946F-2B41-A1CE-CB7B661D3AB6}"/>
            </c:ext>
          </c:extLst>
        </c:ser>
        <c:ser>
          <c:idx val="2"/>
          <c:order val="2"/>
          <c:tx>
            <c:strRef>
              <c:f>'BE21 vs both'!$H$4</c:f>
              <c:strCache>
                <c:ptCount val="1"/>
                <c:pt idx="0">
                  <c:v>A3+ (Existing)</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both'!$I$4:$J$4</c:f>
              <c:numCache>
                <c:formatCode>General</c:formatCode>
                <c:ptCount val="2"/>
                <c:pt idx="0">
                  <c:v>15</c:v>
                </c:pt>
                <c:pt idx="1">
                  <c:v>14</c:v>
                </c:pt>
              </c:numCache>
            </c:numRef>
          </c:val>
          <c:smooth val="0"/>
          <c:extLst>
            <c:ext xmlns:c16="http://schemas.microsoft.com/office/drawing/2014/chart" uri="{C3380CC4-5D6E-409C-BE32-E72D297353CC}">
              <c16:uniqueId val="{00000002-946F-2B41-A1CE-CB7B661D3AB6}"/>
            </c:ext>
          </c:extLst>
        </c:ser>
        <c:ser>
          <c:idx val="3"/>
          <c:order val="3"/>
          <c:tx>
            <c:strRef>
              <c:f>'BE21 vs both'!$H$5</c:f>
              <c:strCache>
                <c:ptCount val="1"/>
                <c:pt idx="0">
                  <c:v>A7+ (Likely)</c:v>
                </c:pt>
              </c:strCache>
            </c:strRef>
          </c:tx>
          <c:spPr>
            <a:ln w="190500" cap="rnd">
              <a:solidFill>
                <a:schemeClr val="accent4"/>
              </a:solidFill>
              <a:round/>
            </a:ln>
            <a:effectLst/>
          </c:spPr>
          <c:marker>
            <c:symbol val="none"/>
          </c:marker>
          <c:cat>
            <c:strRef>
              <c:f>'BE21 vs both'!$I$1:$J$1</c:f>
              <c:strCache>
                <c:ptCount val="2"/>
                <c:pt idx="0">
                  <c:v>Supp Rank</c:v>
                </c:pt>
                <c:pt idx="1">
                  <c:v>Opp Rank</c:v>
                </c:pt>
              </c:strCache>
            </c:strRef>
          </c:cat>
          <c:val>
            <c:numRef>
              <c:f>'BE21 vs both'!$I$5:$J$5</c:f>
              <c:numCache>
                <c:formatCode>General</c:formatCode>
                <c:ptCount val="2"/>
                <c:pt idx="0">
                  <c:v>20</c:v>
                </c:pt>
                <c:pt idx="1">
                  <c:v>10</c:v>
                </c:pt>
              </c:numCache>
            </c:numRef>
          </c:val>
          <c:smooth val="0"/>
          <c:extLst>
            <c:ext xmlns:c16="http://schemas.microsoft.com/office/drawing/2014/chart" uri="{C3380CC4-5D6E-409C-BE32-E72D297353CC}">
              <c16:uniqueId val="{00000003-946F-2B41-A1CE-CB7B661D3AB6}"/>
            </c:ext>
          </c:extLst>
        </c:ser>
        <c:ser>
          <c:idx val="4"/>
          <c:order val="4"/>
          <c:tx>
            <c:strRef>
              <c:f>'BE21 vs both'!$H$6</c:f>
              <c:strCache>
                <c:ptCount val="1"/>
                <c:pt idx="0">
                  <c:v>A9+ (Getting and possession)</c:v>
                </c:pt>
              </c:strCache>
            </c:strRef>
          </c:tx>
          <c:spPr>
            <a:ln w="28575" cap="rnd">
              <a:solidFill>
                <a:schemeClr val="accent5"/>
              </a:solidFill>
              <a:round/>
            </a:ln>
            <a:effectLst/>
          </c:spPr>
          <c:marker>
            <c:symbol val="none"/>
          </c:marker>
          <c:cat>
            <c:strRef>
              <c:f>'BE21 vs both'!$I$1:$J$1</c:f>
              <c:strCache>
                <c:ptCount val="2"/>
                <c:pt idx="0">
                  <c:v>Supp Rank</c:v>
                </c:pt>
                <c:pt idx="1">
                  <c:v>Opp Rank</c:v>
                </c:pt>
              </c:strCache>
            </c:strRef>
          </c:cat>
          <c:val>
            <c:numRef>
              <c:f>'BE21 vs both'!$I$6:$J$6</c:f>
              <c:numCache>
                <c:formatCode>General</c:formatCode>
                <c:ptCount val="2"/>
                <c:pt idx="0">
                  <c:v>16</c:v>
                </c:pt>
              </c:numCache>
            </c:numRef>
          </c:val>
          <c:smooth val="0"/>
          <c:extLst>
            <c:ext xmlns:c16="http://schemas.microsoft.com/office/drawing/2014/chart" uri="{C3380CC4-5D6E-409C-BE32-E72D297353CC}">
              <c16:uniqueId val="{00000004-946F-2B41-A1CE-CB7B661D3AB6}"/>
            </c:ext>
          </c:extLst>
        </c:ser>
        <c:ser>
          <c:idx val="5"/>
          <c:order val="5"/>
          <c:tx>
            <c:strRef>
              <c:f>'BE21 vs both'!$H$7</c:f>
              <c:strCache>
                <c:ptCount val="1"/>
                <c:pt idx="0">
                  <c:v>B2- (Disease)</c:v>
                </c:pt>
              </c:strCache>
            </c:strRef>
          </c:tx>
          <c:spPr>
            <a:ln w="190500" cap="rnd">
              <a:solidFill>
                <a:schemeClr val="accent6"/>
              </a:solidFill>
              <a:round/>
            </a:ln>
            <a:effectLst/>
          </c:spPr>
          <c:marker>
            <c:symbol val="none"/>
          </c:marker>
          <c:cat>
            <c:strRef>
              <c:f>'BE21 vs both'!$I$1:$J$1</c:f>
              <c:strCache>
                <c:ptCount val="2"/>
                <c:pt idx="0">
                  <c:v>Supp Rank</c:v>
                </c:pt>
                <c:pt idx="1">
                  <c:v>Opp Rank</c:v>
                </c:pt>
              </c:strCache>
            </c:strRef>
          </c:cat>
          <c:val>
            <c:numRef>
              <c:f>'BE21 vs both'!$I$7:$J$7</c:f>
              <c:numCache>
                <c:formatCode>General</c:formatCode>
                <c:ptCount val="2"/>
                <c:pt idx="0">
                  <c:v>2</c:v>
                </c:pt>
                <c:pt idx="1">
                  <c:v>7</c:v>
                </c:pt>
              </c:numCache>
            </c:numRef>
          </c:val>
          <c:smooth val="0"/>
          <c:extLst>
            <c:ext xmlns:c16="http://schemas.microsoft.com/office/drawing/2014/chart" uri="{C3380CC4-5D6E-409C-BE32-E72D297353CC}">
              <c16:uniqueId val="{00000005-946F-2B41-A1CE-CB7B661D3AB6}"/>
            </c:ext>
          </c:extLst>
        </c:ser>
        <c:ser>
          <c:idx val="6"/>
          <c:order val="6"/>
          <c:tx>
            <c:strRef>
              <c:f>'BE21 vs both'!$H$8</c:f>
              <c:strCache>
                <c:ptCount val="1"/>
                <c:pt idx="0">
                  <c:v>B3 (Medicines and medical treatment)</c:v>
                </c:pt>
              </c:strCache>
            </c:strRef>
          </c:tx>
          <c:spPr>
            <a:ln w="190500" cap="rnd">
              <a:solidFill>
                <a:schemeClr val="accent1">
                  <a:lumMod val="60000"/>
                </a:schemeClr>
              </a:solidFill>
              <a:round/>
            </a:ln>
            <a:effectLst/>
          </c:spPr>
          <c:marker>
            <c:symbol val="none"/>
          </c:marker>
          <c:cat>
            <c:strRef>
              <c:f>'BE21 vs both'!$I$1:$J$1</c:f>
              <c:strCache>
                <c:ptCount val="2"/>
                <c:pt idx="0">
                  <c:v>Supp Rank</c:v>
                </c:pt>
                <c:pt idx="1">
                  <c:v>Opp Rank</c:v>
                </c:pt>
              </c:strCache>
            </c:strRef>
          </c:cat>
          <c:val>
            <c:numRef>
              <c:f>'BE21 vs both'!$I$8:$J$8</c:f>
              <c:numCache>
                <c:formatCode>General</c:formatCode>
                <c:ptCount val="2"/>
                <c:pt idx="0">
                  <c:v>12</c:v>
                </c:pt>
                <c:pt idx="1">
                  <c:v>5</c:v>
                </c:pt>
              </c:numCache>
            </c:numRef>
          </c:val>
          <c:smooth val="0"/>
          <c:extLst>
            <c:ext xmlns:c16="http://schemas.microsoft.com/office/drawing/2014/chart" uri="{C3380CC4-5D6E-409C-BE32-E72D297353CC}">
              <c16:uniqueId val="{00000006-946F-2B41-A1CE-CB7B661D3AB6}"/>
            </c:ext>
          </c:extLst>
        </c:ser>
        <c:ser>
          <c:idx val="7"/>
          <c:order val="7"/>
          <c:tx>
            <c:strRef>
              <c:f>'BE21 vs both'!$H$9</c:f>
              <c:strCache>
                <c:ptCount val="1"/>
                <c:pt idx="0">
                  <c:v>E2+ (Like)</c:v>
                </c:pt>
              </c:strCache>
            </c:strRef>
          </c:tx>
          <c:spPr>
            <a:ln w="28575" cap="rnd">
              <a:solidFill>
                <a:schemeClr val="accent2">
                  <a:lumMod val="60000"/>
                </a:schemeClr>
              </a:solidFill>
              <a:round/>
            </a:ln>
            <a:effectLst/>
          </c:spPr>
          <c:marker>
            <c:symbol val="none"/>
          </c:marker>
          <c:cat>
            <c:strRef>
              <c:f>'BE21 vs both'!$I$1:$J$1</c:f>
              <c:strCache>
                <c:ptCount val="2"/>
                <c:pt idx="0">
                  <c:v>Supp Rank</c:v>
                </c:pt>
                <c:pt idx="1">
                  <c:v>Opp Rank</c:v>
                </c:pt>
              </c:strCache>
            </c:strRef>
          </c:cat>
          <c:val>
            <c:numRef>
              <c:f>'BE21 vs both'!$I$9:$J$9</c:f>
              <c:numCache>
                <c:formatCode>General</c:formatCode>
                <c:ptCount val="2"/>
                <c:pt idx="0">
                  <c:v>24</c:v>
                </c:pt>
              </c:numCache>
            </c:numRef>
          </c:val>
          <c:smooth val="0"/>
          <c:extLst>
            <c:ext xmlns:c16="http://schemas.microsoft.com/office/drawing/2014/chart" uri="{C3380CC4-5D6E-409C-BE32-E72D297353CC}">
              <c16:uniqueId val="{00000007-946F-2B41-A1CE-CB7B661D3AB6}"/>
            </c:ext>
          </c:extLst>
        </c:ser>
        <c:ser>
          <c:idx val="8"/>
          <c:order val="8"/>
          <c:tx>
            <c:strRef>
              <c:f>'BE21 vs both'!$H$10</c:f>
              <c:strCache>
                <c:ptCount val="1"/>
                <c:pt idx="0">
                  <c:v>E4.1- (Sad)</c:v>
                </c:pt>
              </c:strCache>
            </c:strRef>
          </c:tx>
          <c:spPr>
            <a:ln w="190500" cap="rnd">
              <a:solidFill>
                <a:schemeClr val="accent3">
                  <a:lumMod val="60000"/>
                </a:schemeClr>
              </a:solidFill>
              <a:round/>
            </a:ln>
            <a:effectLst/>
          </c:spPr>
          <c:marker>
            <c:symbol val="none"/>
          </c:marker>
          <c:cat>
            <c:strRef>
              <c:f>'BE21 vs both'!$I$1:$J$1</c:f>
              <c:strCache>
                <c:ptCount val="2"/>
                <c:pt idx="0">
                  <c:v>Supp Rank</c:v>
                </c:pt>
                <c:pt idx="1">
                  <c:v>Opp Rank</c:v>
                </c:pt>
              </c:strCache>
            </c:strRef>
          </c:cat>
          <c:val>
            <c:numRef>
              <c:f>'BE21 vs both'!$I$10:$J$10</c:f>
              <c:numCache>
                <c:formatCode>General</c:formatCode>
                <c:ptCount val="2"/>
                <c:pt idx="0">
                  <c:v>3</c:v>
                </c:pt>
                <c:pt idx="1">
                  <c:v>25</c:v>
                </c:pt>
              </c:numCache>
            </c:numRef>
          </c:val>
          <c:smooth val="0"/>
          <c:extLst>
            <c:ext xmlns:c16="http://schemas.microsoft.com/office/drawing/2014/chart" uri="{C3380CC4-5D6E-409C-BE32-E72D297353CC}">
              <c16:uniqueId val="{00000008-946F-2B41-A1CE-CB7B661D3AB6}"/>
            </c:ext>
          </c:extLst>
        </c:ser>
        <c:ser>
          <c:idx val="9"/>
          <c:order val="9"/>
          <c:tx>
            <c:strRef>
              <c:f>'BE21 vs both'!$H$11</c:f>
              <c:strCache>
                <c:ptCount val="1"/>
                <c:pt idx="0">
                  <c:v>E6- (Worry)</c:v>
                </c:pt>
              </c:strCache>
            </c:strRef>
          </c:tx>
          <c:spPr>
            <a:ln w="28575" cap="rnd">
              <a:solidFill>
                <a:schemeClr val="accent4">
                  <a:lumMod val="60000"/>
                </a:schemeClr>
              </a:solidFill>
              <a:round/>
            </a:ln>
            <a:effectLst/>
          </c:spPr>
          <c:marker>
            <c:symbol val="none"/>
          </c:marker>
          <c:cat>
            <c:strRef>
              <c:f>'BE21 vs both'!$I$1:$J$1</c:f>
              <c:strCache>
                <c:ptCount val="2"/>
                <c:pt idx="0">
                  <c:v>Supp Rank</c:v>
                </c:pt>
                <c:pt idx="1">
                  <c:v>Opp Rank</c:v>
                </c:pt>
              </c:strCache>
            </c:strRef>
          </c:cat>
          <c:val>
            <c:numRef>
              <c:f>'BE21 vs both'!$I$11:$J$11</c:f>
              <c:numCache>
                <c:formatCode>General</c:formatCode>
                <c:ptCount val="2"/>
                <c:pt idx="1">
                  <c:v>22</c:v>
                </c:pt>
              </c:numCache>
            </c:numRef>
          </c:val>
          <c:smooth val="0"/>
          <c:extLst>
            <c:ext xmlns:c16="http://schemas.microsoft.com/office/drawing/2014/chart" uri="{C3380CC4-5D6E-409C-BE32-E72D297353CC}">
              <c16:uniqueId val="{00000009-946F-2B41-A1CE-CB7B661D3AB6}"/>
            </c:ext>
          </c:extLst>
        </c:ser>
        <c:ser>
          <c:idx val="10"/>
          <c:order val="10"/>
          <c:tx>
            <c:strRef>
              <c:f>'BE21 vs both'!$H$12</c:f>
              <c:strCache>
                <c:ptCount val="1"/>
                <c:pt idx="0">
                  <c:v>G2.1+ (Lawful)</c:v>
                </c:pt>
              </c:strCache>
            </c:strRef>
          </c:tx>
          <c:spPr>
            <a:ln w="28575" cap="rnd">
              <a:solidFill>
                <a:schemeClr val="accent5">
                  <a:lumMod val="60000"/>
                </a:schemeClr>
              </a:solidFill>
              <a:round/>
            </a:ln>
            <a:effectLst/>
          </c:spPr>
          <c:marker>
            <c:symbol val="none"/>
          </c:marker>
          <c:cat>
            <c:strRef>
              <c:f>'BE21 vs both'!$I$1:$J$1</c:f>
              <c:strCache>
                <c:ptCount val="2"/>
                <c:pt idx="0">
                  <c:v>Supp Rank</c:v>
                </c:pt>
                <c:pt idx="1">
                  <c:v>Opp Rank</c:v>
                </c:pt>
              </c:strCache>
            </c:strRef>
          </c:cat>
          <c:val>
            <c:numRef>
              <c:f>'BE21 vs both'!$I$12:$J$12</c:f>
              <c:numCache>
                <c:formatCode>General</c:formatCode>
                <c:ptCount val="2"/>
                <c:pt idx="1">
                  <c:v>23</c:v>
                </c:pt>
              </c:numCache>
            </c:numRef>
          </c:val>
          <c:smooth val="0"/>
          <c:extLst>
            <c:ext xmlns:c16="http://schemas.microsoft.com/office/drawing/2014/chart" uri="{C3380CC4-5D6E-409C-BE32-E72D297353CC}">
              <c16:uniqueId val="{0000000A-946F-2B41-A1CE-CB7B661D3AB6}"/>
            </c:ext>
          </c:extLst>
        </c:ser>
        <c:ser>
          <c:idx val="11"/>
          <c:order val="11"/>
          <c:tx>
            <c:strRef>
              <c:f>'BE21 vs both'!$H$13</c:f>
              <c:strCache>
                <c:ptCount val="1"/>
                <c:pt idx="0">
                  <c:v>I1.3 (Money: Cost and price)</c:v>
                </c:pt>
              </c:strCache>
            </c:strRef>
          </c:tx>
          <c:spPr>
            <a:ln w="28575" cap="rnd">
              <a:solidFill>
                <a:schemeClr val="accent6">
                  <a:lumMod val="60000"/>
                </a:schemeClr>
              </a:solidFill>
              <a:round/>
            </a:ln>
            <a:effectLst/>
          </c:spPr>
          <c:marker>
            <c:symbol val="none"/>
          </c:marker>
          <c:cat>
            <c:strRef>
              <c:f>'BE21 vs both'!$I$1:$J$1</c:f>
              <c:strCache>
                <c:ptCount val="2"/>
                <c:pt idx="0">
                  <c:v>Supp Rank</c:v>
                </c:pt>
                <c:pt idx="1">
                  <c:v>Opp Rank</c:v>
                </c:pt>
              </c:strCache>
            </c:strRef>
          </c:cat>
          <c:val>
            <c:numRef>
              <c:f>'BE21 vs both'!$I$13:$J$13</c:f>
              <c:numCache>
                <c:formatCode>General</c:formatCode>
                <c:ptCount val="2"/>
                <c:pt idx="1">
                  <c:v>6</c:v>
                </c:pt>
              </c:numCache>
            </c:numRef>
          </c:val>
          <c:smooth val="0"/>
          <c:extLst>
            <c:ext xmlns:c16="http://schemas.microsoft.com/office/drawing/2014/chart" uri="{C3380CC4-5D6E-409C-BE32-E72D297353CC}">
              <c16:uniqueId val="{0000000B-946F-2B41-A1CE-CB7B661D3AB6}"/>
            </c:ext>
          </c:extLst>
        </c:ser>
        <c:ser>
          <c:idx val="12"/>
          <c:order val="12"/>
          <c:tx>
            <c:strRef>
              <c:f>'BE21 vs both'!$H$14</c:f>
              <c:strCache>
                <c:ptCount val="1"/>
                <c:pt idx="0">
                  <c:v>L1- (Dead)</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both'!$I$14:$J$14</c:f>
              <c:numCache>
                <c:formatCode>General</c:formatCode>
                <c:ptCount val="2"/>
                <c:pt idx="0">
                  <c:v>1</c:v>
                </c:pt>
                <c:pt idx="1">
                  <c:v>1</c:v>
                </c:pt>
              </c:numCache>
            </c:numRef>
          </c:val>
          <c:smooth val="0"/>
          <c:extLst>
            <c:ext xmlns:c16="http://schemas.microsoft.com/office/drawing/2014/chart" uri="{C3380CC4-5D6E-409C-BE32-E72D297353CC}">
              <c16:uniqueId val="{0000000C-946F-2B41-A1CE-CB7B661D3AB6}"/>
            </c:ext>
          </c:extLst>
        </c:ser>
        <c:ser>
          <c:idx val="13"/>
          <c:order val="13"/>
          <c:tx>
            <c:strRef>
              <c:f>'BE21 vs both'!$H$15</c:f>
              <c:strCache>
                <c:ptCount val="1"/>
                <c:pt idx="0">
                  <c:v>L1+ (Alive)</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both'!$I$15:$J$15</c:f>
              <c:numCache>
                <c:formatCode>General</c:formatCode>
                <c:ptCount val="2"/>
                <c:pt idx="0">
                  <c:v>4</c:v>
                </c:pt>
                <c:pt idx="1">
                  <c:v>2</c:v>
                </c:pt>
              </c:numCache>
            </c:numRef>
          </c:val>
          <c:smooth val="0"/>
          <c:extLst>
            <c:ext xmlns:c16="http://schemas.microsoft.com/office/drawing/2014/chart" uri="{C3380CC4-5D6E-409C-BE32-E72D297353CC}">
              <c16:uniqueId val="{0000000D-946F-2B41-A1CE-CB7B661D3AB6}"/>
            </c:ext>
          </c:extLst>
        </c:ser>
        <c:ser>
          <c:idx val="14"/>
          <c:order val="14"/>
          <c:tx>
            <c:strRef>
              <c:f>'BE21 vs both'!$H$16</c:f>
              <c:strCache>
                <c:ptCount val="1"/>
                <c:pt idx="0">
                  <c:v>N3.5 (Measurement: Weight)</c:v>
                </c:pt>
              </c:strCache>
            </c:strRef>
          </c:tx>
          <c:spPr>
            <a:ln w="28575" cap="rnd">
              <a:solidFill>
                <a:schemeClr val="accent3">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both'!$I$16:$J$16</c:f>
              <c:numCache>
                <c:formatCode>General</c:formatCode>
                <c:ptCount val="2"/>
                <c:pt idx="1">
                  <c:v>11</c:v>
                </c:pt>
              </c:numCache>
            </c:numRef>
          </c:val>
          <c:smooth val="0"/>
          <c:extLst>
            <c:ext xmlns:c16="http://schemas.microsoft.com/office/drawing/2014/chart" uri="{C3380CC4-5D6E-409C-BE32-E72D297353CC}">
              <c16:uniqueId val="{0000000E-946F-2B41-A1CE-CB7B661D3AB6}"/>
            </c:ext>
          </c:extLst>
        </c:ser>
        <c:ser>
          <c:idx val="15"/>
          <c:order val="15"/>
          <c:tx>
            <c:strRef>
              <c:f>'BE21 vs both'!$H$17</c:f>
              <c:strCache>
                <c:ptCount val="1"/>
                <c:pt idx="0">
                  <c:v>N3.8 (Measurement: Speed)</c:v>
                </c:pt>
              </c:strCache>
            </c:strRef>
          </c:tx>
          <c:spPr>
            <a:ln w="28575" cap="rnd">
              <a:solidFill>
                <a:schemeClr val="accent4">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both'!$I$17:$J$17</c:f>
              <c:numCache>
                <c:formatCode>General</c:formatCode>
                <c:ptCount val="2"/>
                <c:pt idx="1">
                  <c:v>18</c:v>
                </c:pt>
              </c:numCache>
            </c:numRef>
          </c:val>
          <c:smooth val="0"/>
          <c:extLst>
            <c:ext xmlns:c16="http://schemas.microsoft.com/office/drawing/2014/chart" uri="{C3380CC4-5D6E-409C-BE32-E72D297353CC}">
              <c16:uniqueId val="{0000000F-946F-2B41-A1CE-CB7B661D3AB6}"/>
            </c:ext>
          </c:extLst>
        </c:ser>
        <c:ser>
          <c:idx val="16"/>
          <c:order val="16"/>
          <c:tx>
            <c:strRef>
              <c:f>'BE21 vs both'!$H$18</c:f>
              <c:strCache>
                <c:ptCount val="1"/>
                <c:pt idx="0">
                  <c:v>S1.2.5- (Weak)</c:v>
                </c:pt>
              </c:strCache>
            </c:strRef>
          </c:tx>
          <c:spPr>
            <a:ln w="28575" cap="rnd">
              <a:solidFill>
                <a:schemeClr val="accent5">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both'!$I$18:$J$18</c:f>
              <c:numCache>
                <c:formatCode>General</c:formatCode>
                <c:ptCount val="2"/>
                <c:pt idx="1">
                  <c:v>4</c:v>
                </c:pt>
              </c:numCache>
            </c:numRef>
          </c:val>
          <c:smooth val="0"/>
          <c:extLst>
            <c:ext xmlns:c16="http://schemas.microsoft.com/office/drawing/2014/chart" uri="{C3380CC4-5D6E-409C-BE32-E72D297353CC}">
              <c16:uniqueId val="{00000010-946F-2B41-A1CE-CB7B661D3AB6}"/>
            </c:ext>
          </c:extLst>
        </c:ser>
        <c:ser>
          <c:idx val="17"/>
          <c:order val="17"/>
          <c:tx>
            <c:strRef>
              <c:f>'BE21 vs both'!$H$19</c:f>
              <c:strCache>
                <c:ptCount val="1"/>
                <c:pt idx="0">
                  <c:v>S2 (People)</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both'!$I$19:$J$19</c:f>
              <c:numCache>
                <c:formatCode>General</c:formatCode>
                <c:ptCount val="2"/>
                <c:pt idx="0">
                  <c:v>10</c:v>
                </c:pt>
                <c:pt idx="1">
                  <c:v>8</c:v>
                </c:pt>
              </c:numCache>
            </c:numRef>
          </c:val>
          <c:smooth val="0"/>
          <c:extLst>
            <c:ext xmlns:c16="http://schemas.microsoft.com/office/drawing/2014/chart" uri="{C3380CC4-5D6E-409C-BE32-E72D297353CC}">
              <c16:uniqueId val="{00000011-946F-2B41-A1CE-CB7B661D3AB6}"/>
            </c:ext>
          </c:extLst>
        </c:ser>
        <c:ser>
          <c:idx val="18"/>
          <c:order val="18"/>
          <c:tx>
            <c:strRef>
              <c:f>'BE21 vs both'!$H$20</c:f>
              <c:strCache>
                <c:ptCount val="1"/>
                <c:pt idx="0">
                  <c:v>S4 (Kin)</c:v>
                </c:pt>
              </c:strCache>
            </c:strRef>
          </c:tx>
          <c:spPr>
            <a:ln w="28575" cap="rnd">
              <a:solidFill>
                <a:schemeClr val="accent1">
                  <a:lumMod val="80000"/>
                </a:schemeClr>
              </a:solidFill>
              <a:round/>
            </a:ln>
            <a:effectLst/>
          </c:spPr>
          <c:marker>
            <c:symbol val="none"/>
          </c:marker>
          <c:cat>
            <c:strRef>
              <c:f>'BE21 vs both'!$I$1:$J$1</c:f>
              <c:strCache>
                <c:ptCount val="2"/>
                <c:pt idx="0">
                  <c:v>Supp Rank</c:v>
                </c:pt>
                <c:pt idx="1">
                  <c:v>Opp Rank</c:v>
                </c:pt>
              </c:strCache>
            </c:strRef>
          </c:cat>
          <c:val>
            <c:numRef>
              <c:f>'BE21 vs both'!$I$20:$J$20</c:f>
              <c:numCache>
                <c:formatCode>General</c:formatCode>
                <c:ptCount val="2"/>
                <c:pt idx="0">
                  <c:v>17</c:v>
                </c:pt>
              </c:numCache>
            </c:numRef>
          </c:val>
          <c:smooth val="0"/>
          <c:extLst>
            <c:ext xmlns:c16="http://schemas.microsoft.com/office/drawing/2014/chart" uri="{C3380CC4-5D6E-409C-BE32-E72D297353CC}">
              <c16:uniqueId val="{00000012-946F-2B41-A1CE-CB7B661D3AB6}"/>
            </c:ext>
          </c:extLst>
        </c:ser>
        <c:ser>
          <c:idx val="19"/>
          <c:order val="19"/>
          <c:tx>
            <c:strRef>
              <c:f>'BE21 vs both'!$H$21</c:f>
              <c:strCache>
                <c:ptCount val="1"/>
                <c:pt idx="0">
                  <c:v>S6- (No obligation or necessity)</c:v>
                </c:pt>
              </c:strCache>
            </c:strRef>
          </c:tx>
          <c:spPr>
            <a:ln w="28575" cap="rnd">
              <a:solidFill>
                <a:schemeClr val="accent2">
                  <a:lumMod val="80000"/>
                </a:schemeClr>
              </a:solidFill>
              <a:round/>
            </a:ln>
            <a:effectLst/>
          </c:spPr>
          <c:marker>
            <c:symbol val="none"/>
          </c:marker>
          <c:cat>
            <c:strRef>
              <c:f>'BE21 vs both'!$I$1:$J$1</c:f>
              <c:strCache>
                <c:ptCount val="2"/>
                <c:pt idx="0">
                  <c:v>Supp Rank</c:v>
                </c:pt>
                <c:pt idx="1">
                  <c:v>Opp Rank</c:v>
                </c:pt>
              </c:strCache>
            </c:strRef>
          </c:cat>
          <c:val>
            <c:numRef>
              <c:f>'BE21 vs both'!$I$21:$J$21</c:f>
              <c:numCache>
                <c:formatCode>General</c:formatCode>
                <c:ptCount val="2"/>
                <c:pt idx="0">
                  <c:v>25</c:v>
                </c:pt>
              </c:numCache>
            </c:numRef>
          </c:val>
          <c:smooth val="0"/>
          <c:extLst>
            <c:ext xmlns:c16="http://schemas.microsoft.com/office/drawing/2014/chart" uri="{C3380CC4-5D6E-409C-BE32-E72D297353CC}">
              <c16:uniqueId val="{00000013-946F-2B41-A1CE-CB7B661D3AB6}"/>
            </c:ext>
          </c:extLst>
        </c:ser>
        <c:ser>
          <c:idx val="20"/>
          <c:order val="20"/>
          <c:tx>
            <c:strRef>
              <c:f>'BE21 vs both'!$H$22</c:f>
              <c:strCache>
                <c:ptCount val="1"/>
                <c:pt idx="0">
                  <c:v>S6+ (Strong obligation or necessiry)</c:v>
                </c:pt>
              </c:strCache>
            </c:strRef>
          </c:tx>
          <c:spPr>
            <a:ln w="190500" cap="rnd">
              <a:solidFill>
                <a:schemeClr val="accent3">
                  <a:lumMod val="80000"/>
                </a:schemeClr>
              </a:solidFill>
              <a:round/>
            </a:ln>
            <a:effectLst/>
          </c:spPr>
          <c:marker>
            <c:symbol val="none"/>
          </c:marker>
          <c:cat>
            <c:strRef>
              <c:f>'BE21 vs both'!$I$1:$J$1</c:f>
              <c:strCache>
                <c:ptCount val="2"/>
                <c:pt idx="0">
                  <c:v>Supp Rank</c:v>
                </c:pt>
                <c:pt idx="1">
                  <c:v>Opp Rank</c:v>
                </c:pt>
              </c:strCache>
            </c:strRef>
          </c:cat>
          <c:val>
            <c:numRef>
              <c:f>'BE21 vs both'!$I$22:$J$22</c:f>
              <c:numCache>
                <c:formatCode>General</c:formatCode>
                <c:ptCount val="2"/>
                <c:pt idx="0">
                  <c:v>6</c:v>
                </c:pt>
                <c:pt idx="1">
                  <c:v>15</c:v>
                </c:pt>
              </c:numCache>
            </c:numRef>
          </c:val>
          <c:smooth val="0"/>
          <c:extLst>
            <c:ext xmlns:c16="http://schemas.microsoft.com/office/drawing/2014/chart" uri="{C3380CC4-5D6E-409C-BE32-E72D297353CC}">
              <c16:uniqueId val="{00000014-946F-2B41-A1CE-CB7B661D3AB6}"/>
            </c:ext>
          </c:extLst>
        </c:ser>
        <c:ser>
          <c:idx val="21"/>
          <c:order val="21"/>
          <c:tx>
            <c:strRef>
              <c:f>'BE21 vs both'!$H$23</c:f>
              <c:strCache>
                <c:ptCount val="1"/>
                <c:pt idx="0">
                  <c:v>S7.2+ (Respected)</c:v>
                </c:pt>
              </c:strCache>
            </c:strRef>
          </c:tx>
          <c:spPr>
            <a:ln w="190500" cap="rnd">
              <a:solidFill>
                <a:schemeClr val="accent4">
                  <a:lumMod val="80000"/>
                </a:schemeClr>
              </a:solidFill>
              <a:round/>
            </a:ln>
            <a:effectLst/>
          </c:spPr>
          <c:marker>
            <c:symbol val="none"/>
          </c:marker>
          <c:cat>
            <c:strRef>
              <c:f>'BE21 vs both'!$I$1:$J$1</c:f>
              <c:strCache>
                <c:ptCount val="2"/>
                <c:pt idx="0">
                  <c:v>Supp Rank</c:v>
                </c:pt>
                <c:pt idx="1">
                  <c:v>Opp Rank</c:v>
                </c:pt>
              </c:strCache>
            </c:strRef>
          </c:cat>
          <c:val>
            <c:numRef>
              <c:f>'BE21 vs both'!$I$23:$J$23</c:f>
              <c:numCache>
                <c:formatCode>General</c:formatCode>
                <c:ptCount val="2"/>
                <c:pt idx="0">
                  <c:v>9</c:v>
                </c:pt>
                <c:pt idx="1">
                  <c:v>21</c:v>
                </c:pt>
              </c:numCache>
            </c:numRef>
          </c:val>
          <c:smooth val="0"/>
          <c:extLst>
            <c:ext xmlns:c16="http://schemas.microsoft.com/office/drawing/2014/chart" uri="{C3380CC4-5D6E-409C-BE32-E72D297353CC}">
              <c16:uniqueId val="{00000015-946F-2B41-A1CE-CB7B661D3AB6}"/>
            </c:ext>
          </c:extLst>
        </c:ser>
        <c:ser>
          <c:idx val="22"/>
          <c:order val="22"/>
          <c:tx>
            <c:strRef>
              <c:f>'BE21 vs both'!$H$24</c:f>
              <c:strCache>
                <c:ptCount val="1"/>
                <c:pt idx="0">
                  <c:v>S7.4+ (Allowed)</c:v>
                </c:pt>
              </c:strCache>
            </c:strRef>
          </c:tx>
          <c:spPr>
            <a:ln w="28575" cap="rnd">
              <a:solidFill>
                <a:schemeClr val="accent5">
                  <a:lumMod val="80000"/>
                </a:schemeClr>
              </a:solidFill>
              <a:round/>
            </a:ln>
            <a:effectLst/>
          </c:spPr>
          <c:marker>
            <c:symbol val="none"/>
          </c:marker>
          <c:cat>
            <c:strRef>
              <c:f>'BE21 vs both'!$I$1:$J$1</c:f>
              <c:strCache>
                <c:ptCount val="2"/>
                <c:pt idx="0">
                  <c:v>Supp Rank</c:v>
                </c:pt>
                <c:pt idx="1">
                  <c:v>Opp Rank</c:v>
                </c:pt>
              </c:strCache>
            </c:strRef>
          </c:cat>
          <c:val>
            <c:numRef>
              <c:f>'BE21 vs both'!$I$24:$J$24</c:f>
              <c:numCache>
                <c:formatCode>General</c:formatCode>
                <c:ptCount val="2"/>
                <c:pt idx="0">
                  <c:v>8</c:v>
                </c:pt>
              </c:numCache>
            </c:numRef>
          </c:val>
          <c:smooth val="0"/>
          <c:extLst>
            <c:ext xmlns:c16="http://schemas.microsoft.com/office/drawing/2014/chart" uri="{C3380CC4-5D6E-409C-BE32-E72D297353CC}">
              <c16:uniqueId val="{00000016-946F-2B41-A1CE-CB7B661D3AB6}"/>
            </c:ext>
          </c:extLst>
        </c:ser>
        <c:ser>
          <c:idx val="23"/>
          <c:order val="23"/>
          <c:tx>
            <c:strRef>
              <c:f>'BE21 vs both'!$H$25</c:f>
              <c:strCache>
                <c:ptCount val="1"/>
                <c:pt idx="0">
                  <c:v>S8- (Hindering)</c:v>
                </c:pt>
              </c:strCache>
            </c:strRef>
          </c:tx>
          <c:spPr>
            <a:ln w="28575" cap="rnd">
              <a:solidFill>
                <a:schemeClr val="accent6">
                  <a:lumMod val="80000"/>
                </a:schemeClr>
              </a:solidFill>
              <a:round/>
            </a:ln>
            <a:effectLst/>
          </c:spPr>
          <c:marker>
            <c:symbol val="none"/>
          </c:marker>
          <c:cat>
            <c:strRef>
              <c:f>'BE21 vs both'!$I$1:$J$1</c:f>
              <c:strCache>
                <c:ptCount val="2"/>
                <c:pt idx="0">
                  <c:v>Supp Rank</c:v>
                </c:pt>
                <c:pt idx="1">
                  <c:v>Opp Rank</c:v>
                </c:pt>
              </c:strCache>
            </c:strRef>
          </c:cat>
          <c:val>
            <c:numRef>
              <c:f>'BE21 vs both'!$I$25:$J$25</c:f>
              <c:numCache>
                <c:formatCode>General</c:formatCode>
                <c:ptCount val="2"/>
                <c:pt idx="1">
                  <c:v>20</c:v>
                </c:pt>
              </c:numCache>
            </c:numRef>
          </c:val>
          <c:smooth val="0"/>
          <c:extLst>
            <c:ext xmlns:c16="http://schemas.microsoft.com/office/drawing/2014/chart" uri="{C3380CC4-5D6E-409C-BE32-E72D297353CC}">
              <c16:uniqueId val="{00000017-946F-2B41-A1CE-CB7B661D3AB6}"/>
            </c:ext>
          </c:extLst>
        </c:ser>
        <c:ser>
          <c:idx val="24"/>
          <c:order val="24"/>
          <c:tx>
            <c:strRef>
              <c:f>'BE21 vs both'!$H$26</c:f>
              <c:strCache>
                <c:ptCount val="1"/>
                <c:pt idx="0">
                  <c:v>S8+ (Helping)</c:v>
                </c:pt>
              </c:strCache>
            </c:strRef>
          </c:tx>
          <c:spPr>
            <a:ln w="190500" cap="rnd">
              <a:solidFill>
                <a:schemeClr val="accent1">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both'!$I$26:$J$26</c:f>
              <c:numCache>
                <c:formatCode>General</c:formatCode>
                <c:ptCount val="2"/>
                <c:pt idx="0">
                  <c:v>11</c:v>
                </c:pt>
                <c:pt idx="1">
                  <c:v>3</c:v>
                </c:pt>
              </c:numCache>
            </c:numRef>
          </c:val>
          <c:smooth val="0"/>
          <c:extLst>
            <c:ext xmlns:c16="http://schemas.microsoft.com/office/drawing/2014/chart" uri="{C3380CC4-5D6E-409C-BE32-E72D297353CC}">
              <c16:uniqueId val="{00000018-946F-2B41-A1CE-CB7B661D3AB6}"/>
            </c:ext>
          </c:extLst>
        </c:ser>
        <c:ser>
          <c:idx val="25"/>
          <c:order val="25"/>
          <c:tx>
            <c:strRef>
              <c:f>'BE21 vs both'!$H$27</c:f>
              <c:strCache>
                <c:ptCount val="1"/>
                <c:pt idx="0">
                  <c:v>T1.1.3 (Time: Future)</c:v>
                </c:pt>
              </c:strCache>
            </c:strRef>
          </c:tx>
          <c:spPr>
            <a:ln w="28575" cap="rnd">
              <a:solidFill>
                <a:schemeClr val="accent2">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both'!$I$27:$J$27</c:f>
              <c:numCache>
                <c:formatCode>General</c:formatCode>
                <c:ptCount val="2"/>
                <c:pt idx="1">
                  <c:v>24</c:v>
                </c:pt>
              </c:numCache>
            </c:numRef>
          </c:val>
          <c:smooth val="0"/>
          <c:extLst>
            <c:ext xmlns:c16="http://schemas.microsoft.com/office/drawing/2014/chart" uri="{C3380CC4-5D6E-409C-BE32-E72D297353CC}">
              <c16:uniqueId val="{00000019-946F-2B41-A1CE-CB7B661D3AB6}"/>
            </c:ext>
          </c:extLst>
        </c:ser>
        <c:ser>
          <c:idx val="26"/>
          <c:order val="26"/>
          <c:tx>
            <c:strRef>
              <c:f>'BE21 vs both'!$H$28</c:f>
              <c:strCache>
                <c:ptCount val="1"/>
                <c:pt idx="0">
                  <c:v>T1.3++ (Time period: long)</c:v>
                </c:pt>
              </c:strCache>
            </c:strRef>
          </c:tx>
          <c:spPr>
            <a:ln w="28575" cap="rnd">
              <a:solidFill>
                <a:schemeClr val="accent3">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both'!$I$28:$J$28</c:f>
              <c:numCache>
                <c:formatCode>General</c:formatCode>
                <c:ptCount val="2"/>
                <c:pt idx="0">
                  <c:v>23</c:v>
                </c:pt>
              </c:numCache>
            </c:numRef>
          </c:val>
          <c:smooth val="0"/>
          <c:extLst>
            <c:ext xmlns:c16="http://schemas.microsoft.com/office/drawing/2014/chart" uri="{C3380CC4-5D6E-409C-BE32-E72D297353CC}">
              <c16:uniqueId val="{0000001A-946F-2B41-A1CE-CB7B661D3AB6}"/>
            </c:ext>
          </c:extLst>
        </c:ser>
        <c:ser>
          <c:idx val="27"/>
          <c:order val="27"/>
          <c:tx>
            <c:strRef>
              <c:f>'BE21 vs both'!$H$29</c:f>
              <c:strCache>
                <c:ptCount val="1"/>
                <c:pt idx="0">
                  <c:v>T2- (Time: Ending)</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both'!$I$29:$J$29</c:f>
              <c:numCache>
                <c:formatCode>General</c:formatCode>
                <c:ptCount val="2"/>
                <c:pt idx="0">
                  <c:v>13</c:v>
                </c:pt>
                <c:pt idx="1">
                  <c:v>9</c:v>
                </c:pt>
              </c:numCache>
            </c:numRef>
          </c:val>
          <c:smooth val="0"/>
          <c:extLst>
            <c:ext xmlns:c16="http://schemas.microsoft.com/office/drawing/2014/chart" uri="{C3380CC4-5D6E-409C-BE32-E72D297353CC}">
              <c16:uniqueId val="{0000001B-946F-2B41-A1CE-CB7B661D3AB6}"/>
            </c:ext>
          </c:extLst>
        </c:ser>
        <c:ser>
          <c:idx val="28"/>
          <c:order val="28"/>
          <c:tx>
            <c:strRef>
              <c:f>'BE21 vs both'!$H$30</c:f>
              <c:strCache>
                <c:ptCount val="1"/>
                <c:pt idx="0">
                  <c:v>T3+++ (Time: Old; grown up)</c:v>
                </c:pt>
              </c:strCache>
            </c:strRef>
          </c:tx>
          <c:spPr>
            <a:ln w="28575" cap="rnd">
              <a:solidFill>
                <a:schemeClr val="accent5">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both'!$I$30:$J$30</c:f>
              <c:numCache>
                <c:formatCode>General</c:formatCode>
                <c:ptCount val="2"/>
                <c:pt idx="1">
                  <c:v>15</c:v>
                </c:pt>
              </c:numCache>
            </c:numRef>
          </c:val>
          <c:smooth val="0"/>
          <c:extLst>
            <c:ext xmlns:c16="http://schemas.microsoft.com/office/drawing/2014/chart" uri="{C3380CC4-5D6E-409C-BE32-E72D297353CC}">
              <c16:uniqueId val="{0000001C-946F-2B41-A1CE-CB7B661D3AB6}"/>
            </c:ext>
          </c:extLst>
        </c:ser>
        <c:ser>
          <c:idx val="29"/>
          <c:order val="29"/>
          <c:tx>
            <c:strRef>
              <c:f>'BE21 vs both'!$H$31</c:f>
              <c:strCache>
                <c:ptCount val="1"/>
                <c:pt idx="0">
                  <c:v>X2.1 (Thought, belief)</c:v>
                </c:pt>
              </c:strCache>
            </c:strRef>
          </c:tx>
          <c:spPr>
            <a:ln w="190500" cap="rnd">
              <a:solidFill>
                <a:schemeClr val="accent6">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both'!$I$31:$J$31</c:f>
              <c:numCache>
                <c:formatCode>General</c:formatCode>
                <c:ptCount val="2"/>
                <c:pt idx="0">
                  <c:v>21</c:v>
                </c:pt>
                <c:pt idx="1">
                  <c:v>13</c:v>
                </c:pt>
              </c:numCache>
            </c:numRef>
          </c:val>
          <c:smooth val="0"/>
          <c:extLst>
            <c:ext xmlns:c16="http://schemas.microsoft.com/office/drawing/2014/chart" uri="{C3380CC4-5D6E-409C-BE32-E72D297353CC}">
              <c16:uniqueId val="{0000001D-946F-2B41-A1CE-CB7B661D3AB6}"/>
            </c:ext>
          </c:extLst>
        </c:ser>
        <c:ser>
          <c:idx val="30"/>
          <c:order val="30"/>
          <c:tx>
            <c:strRef>
              <c:f>'BE21 vs both'!$H$32</c:f>
              <c:strCache>
                <c:ptCount val="1"/>
                <c:pt idx="0">
                  <c:v>X6+ (Decided)</c:v>
                </c:pt>
              </c:strCache>
            </c:strRef>
          </c:tx>
          <c:spPr>
            <a:ln w="28575" cap="rnd">
              <a:solidFill>
                <a:schemeClr val="accent1">
                  <a:lumMod val="50000"/>
                </a:schemeClr>
              </a:solidFill>
              <a:round/>
            </a:ln>
            <a:effectLst/>
          </c:spPr>
          <c:marker>
            <c:symbol val="none"/>
          </c:marker>
          <c:cat>
            <c:strRef>
              <c:f>'BE21 vs both'!$I$1:$J$1</c:f>
              <c:strCache>
                <c:ptCount val="2"/>
                <c:pt idx="0">
                  <c:v>Supp Rank</c:v>
                </c:pt>
                <c:pt idx="1">
                  <c:v>Opp Rank</c:v>
                </c:pt>
              </c:strCache>
            </c:strRef>
          </c:cat>
          <c:val>
            <c:numRef>
              <c:f>'BE21 vs both'!$I$32:$J$32</c:f>
              <c:numCache>
                <c:formatCode>General</c:formatCode>
                <c:ptCount val="2"/>
                <c:pt idx="0">
                  <c:v>22</c:v>
                </c:pt>
              </c:numCache>
            </c:numRef>
          </c:val>
          <c:smooth val="0"/>
          <c:extLst>
            <c:ext xmlns:c16="http://schemas.microsoft.com/office/drawing/2014/chart" uri="{C3380CC4-5D6E-409C-BE32-E72D297353CC}">
              <c16:uniqueId val="{0000001E-946F-2B41-A1CE-CB7B661D3AB6}"/>
            </c:ext>
          </c:extLst>
        </c:ser>
        <c:ser>
          <c:idx val="31"/>
          <c:order val="31"/>
          <c:tx>
            <c:strRef>
              <c:f>'BE21 vs both'!$H$33</c:f>
              <c:strCache>
                <c:ptCount val="1"/>
                <c:pt idx="0">
                  <c:v>X7+ (Wanted)</c:v>
                </c:pt>
              </c:strCache>
            </c:strRef>
          </c:tx>
          <c:spPr>
            <a:ln w="28575" cap="rnd">
              <a:solidFill>
                <a:schemeClr val="accent2">
                  <a:lumMod val="50000"/>
                </a:schemeClr>
              </a:solidFill>
              <a:round/>
            </a:ln>
            <a:effectLst/>
          </c:spPr>
          <c:marker>
            <c:symbol val="none"/>
          </c:marker>
          <c:cat>
            <c:strRef>
              <c:f>'BE21 vs both'!$I$1:$J$1</c:f>
              <c:strCache>
                <c:ptCount val="2"/>
                <c:pt idx="0">
                  <c:v>Supp Rank</c:v>
                </c:pt>
                <c:pt idx="1">
                  <c:v>Opp Rank</c:v>
                </c:pt>
              </c:strCache>
            </c:strRef>
          </c:cat>
          <c:val>
            <c:numRef>
              <c:f>'BE21 vs both'!$I$33:$J$33</c:f>
              <c:numCache>
                <c:formatCode>General</c:formatCode>
                <c:ptCount val="2"/>
                <c:pt idx="0">
                  <c:v>5</c:v>
                </c:pt>
              </c:numCache>
            </c:numRef>
          </c:val>
          <c:smooth val="0"/>
          <c:extLst>
            <c:ext xmlns:c16="http://schemas.microsoft.com/office/drawing/2014/chart" uri="{C3380CC4-5D6E-409C-BE32-E72D297353CC}">
              <c16:uniqueId val="{0000001F-946F-2B41-A1CE-CB7B661D3AB6}"/>
            </c:ext>
          </c:extLst>
        </c:ser>
        <c:ser>
          <c:idx val="32"/>
          <c:order val="32"/>
          <c:tx>
            <c:strRef>
              <c:f>'BE21 vs both'!$H$34</c:f>
              <c:strCache>
                <c:ptCount val="1"/>
                <c:pt idx="0">
                  <c:v>X9.1+ (Able/intelligent)</c:v>
                </c:pt>
              </c:strCache>
            </c:strRef>
          </c:tx>
          <c:spPr>
            <a:ln w="28575" cap="rnd">
              <a:solidFill>
                <a:schemeClr val="accent3">
                  <a:lumMod val="50000"/>
                </a:schemeClr>
              </a:solidFill>
              <a:round/>
            </a:ln>
            <a:effectLst/>
          </c:spPr>
          <c:marker>
            <c:symbol val="none"/>
          </c:marker>
          <c:cat>
            <c:strRef>
              <c:f>'BE21 vs both'!$I$1:$J$1</c:f>
              <c:strCache>
                <c:ptCount val="2"/>
                <c:pt idx="0">
                  <c:v>Supp Rank</c:v>
                </c:pt>
                <c:pt idx="1">
                  <c:v>Opp Rank</c:v>
                </c:pt>
              </c:strCache>
            </c:strRef>
          </c:cat>
          <c:val>
            <c:numRef>
              <c:f>'BE21 vs both'!$I$34:$J$34</c:f>
              <c:numCache>
                <c:formatCode>General</c:formatCode>
                <c:ptCount val="2"/>
                <c:pt idx="0">
                  <c:v>19</c:v>
                </c:pt>
              </c:numCache>
            </c:numRef>
          </c:val>
          <c:smooth val="0"/>
          <c:extLst>
            <c:ext xmlns:c16="http://schemas.microsoft.com/office/drawing/2014/chart" uri="{C3380CC4-5D6E-409C-BE32-E72D297353CC}">
              <c16:uniqueId val="{00000020-946F-2B41-A1CE-CB7B661D3AB6}"/>
            </c:ext>
          </c:extLst>
        </c:ser>
        <c:ser>
          <c:idx val="33"/>
          <c:order val="33"/>
          <c:tx>
            <c:strRef>
              <c:f>'BE21 vs both'!$H$35</c:f>
              <c:strCache>
                <c:ptCount val="1"/>
                <c:pt idx="0">
                  <c:v>Z6 (Negative)</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both'!$I$35:$J$35</c:f>
              <c:numCache>
                <c:formatCode>General</c:formatCode>
                <c:ptCount val="2"/>
                <c:pt idx="0">
                  <c:v>14</c:v>
                </c:pt>
                <c:pt idx="1">
                  <c:v>17</c:v>
                </c:pt>
              </c:numCache>
            </c:numRef>
          </c:val>
          <c:smooth val="0"/>
          <c:extLst>
            <c:ext xmlns:c16="http://schemas.microsoft.com/office/drawing/2014/chart" uri="{C3380CC4-5D6E-409C-BE32-E72D297353CC}">
              <c16:uniqueId val="{00000021-946F-2B41-A1CE-CB7B661D3AB6}"/>
            </c:ext>
          </c:extLst>
        </c:ser>
        <c:ser>
          <c:idx val="34"/>
          <c:order val="34"/>
          <c:tx>
            <c:strRef>
              <c:f>'BE21 vs both'!$H$36</c:f>
              <c:strCache>
                <c:ptCount val="1"/>
                <c:pt idx="0">
                  <c:v>Z7 (If)</c:v>
                </c:pt>
              </c:strCache>
            </c:strRef>
          </c:tx>
          <c:spPr>
            <a:ln w="28575" cap="rnd">
              <a:solidFill>
                <a:schemeClr val="accent5">
                  <a:lumMod val="50000"/>
                </a:schemeClr>
              </a:solidFill>
              <a:round/>
            </a:ln>
            <a:effectLst/>
          </c:spPr>
          <c:marker>
            <c:symbol val="none"/>
          </c:marker>
          <c:cat>
            <c:strRef>
              <c:f>'BE21 vs both'!$I$1:$J$1</c:f>
              <c:strCache>
                <c:ptCount val="2"/>
                <c:pt idx="0">
                  <c:v>Supp Rank</c:v>
                </c:pt>
                <c:pt idx="1">
                  <c:v>Opp Rank</c:v>
                </c:pt>
              </c:strCache>
            </c:strRef>
          </c:cat>
          <c:val>
            <c:numRef>
              <c:f>'BE21 vs both'!$I$36:$J$36</c:f>
              <c:numCache>
                <c:formatCode>General</c:formatCode>
                <c:ptCount val="2"/>
                <c:pt idx="0">
                  <c:v>18</c:v>
                </c:pt>
              </c:numCache>
            </c:numRef>
          </c:val>
          <c:smooth val="0"/>
          <c:extLst>
            <c:ext xmlns:c16="http://schemas.microsoft.com/office/drawing/2014/chart" uri="{C3380CC4-5D6E-409C-BE32-E72D297353CC}">
              <c16:uniqueId val="{00000022-946F-2B41-A1CE-CB7B661D3AB6}"/>
            </c:ext>
          </c:extLst>
        </c:ser>
        <c:ser>
          <c:idx val="35"/>
          <c:order val="35"/>
          <c:tx>
            <c:strRef>
              <c:f>'BE21 vs both'!$H$37</c:f>
              <c:strCache>
                <c:ptCount val="1"/>
                <c:pt idx="0">
                  <c:v>Z8 (Pronouns)</c:v>
                </c:pt>
              </c:strCache>
            </c:strRef>
          </c:tx>
          <c:spPr>
            <a:ln w="28575" cap="rnd">
              <a:solidFill>
                <a:schemeClr val="accent6">
                  <a:lumMod val="50000"/>
                </a:schemeClr>
              </a:solidFill>
              <a:round/>
            </a:ln>
            <a:effectLst/>
          </c:spPr>
          <c:marker>
            <c:symbol val="none"/>
          </c:marker>
          <c:cat>
            <c:strRef>
              <c:f>'BE21 vs both'!$I$1:$J$1</c:f>
              <c:strCache>
                <c:ptCount val="2"/>
                <c:pt idx="0">
                  <c:v>Supp Rank</c:v>
                </c:pt>
                <c:pt idx="1">
                  <c:v>Opp Rank</c:v>
                </c:pt>
              </c:strCache>
            </c:strRef>
          </c:cat>
          <c:val>
            <c:numRef>
              <c:f>'BE21 vs both'!$I$37:$J$37</c:f>
              <c:numCache>
                <c:formatCode>General</c:formatCode>
                <c:ptCount val="2"/>
                <c:pt idx="0">
                  <c:v>7</c:v>
                </c:pt>
              </c:numCache>
            </c:numRef>
          </c:val>
          <c:smooth val="0"/>
          <c:extLst>
            <c:ext xmlns:c16="http://schemas.microsoft.com/office/drawing/2014/chart" uri="{C3380CC4-5D6E-409C-BE32-E72D297353CC}">
              <c16:uniqueId val="{00000023-946F-2B41-A1CE-CB7B661D3AB6}"/>
            </c:ext>
          </c:extLst>
        </c:ser>
        <c:dLbls>
          <c:showLegendKey val="0"/>
          <c:showVal val="0"/>
          <c:showCatName val="0"/>
          <c:showSerName val="0"/>
          <c:showPercent val="0"/>
          <c:showBubbleSize val="0"/>
        </c:dLbls>
        <c:smooth val="0"/>
        <c:axId val="914442287"/>
        <c:axId val="914444015"/>
      </c:lineChart>
      <c:catAx>
        <c:axId val="914442287"/>
        <c:scaling>
          <c:orientation val="minMax"/>
        </c:scaling>
        <c:delete val="1"/>
        <c:axPos val="t"/>
        <c:numFmt formatCode="General" sourceLinked="1"/>
        <c:majorTickMark val="none"/>
        <c:minorTickMark val="none"/>
        <c:tickLblPos val="nextTo"/>
        <c:crossAx val="914444015"/>
        <c:crosses val="autoZero"/>
        <c:auto val="1"/>
        <c:lblAlgn val="ctr"/>
        <c:lblOffset val="100"/>
        <c:noMultiLvlLbl val="0"/>
      </c:catAx>
      <c:valAx>
        <c:axId val="914444015"/>
        <c:scaling>
          <c:orientation val="maxMin"/>
        </c:scaling>
        <c:delete val="1"/>
        <c:axPos val="l"/>
        <c:majorGridlines>
          <c:spPr>
            <a:ln w="9525" cap="flat" cmpd="sng" algn="ctr">
              <a:noFill/>
              <a:round/>
            </a:ln>
            <a:effectLst/>
          </c:spPr>
        </c:majorGridlines>
        <c:numFmt formatCode="General" sourceLinked="1"/>
        <c:majorTickMark val="none"/>
        <c:minorTickMark val="none"/>
        <c:tickLblPos val="nextTo"/>
        <c:crossAx val="91444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c:f>
              <c:strCache>
                <c:ptCount val="1"/>
                <c:pt idx="0">
                  <c:v>Supportive</c:v>
                </c:pt>
              </c:strCache>
            </c:strRef>
          </c:tx>
          <c:spPr>
            <a:solidFill>
              <a:schemeClr val="accent6"/>
            </a:solidFill>
            <a:ln>
              <a:noFill/>
            </a:ln>
            <a:effectLst/>
          </c:spPr>
          <c:invertIfNegative val="0"/>
          <c:cat>
            <c:numRef>
              <c:f>Sheet1!$A$30:$A$31</c:f>
              <c:numCache>
                <c:formatCode>General</c:formatCode>
                <c:ptCount val="2"/>
                <c:pt idx="0">
                  <c:v>2021</c:v>
                </c:pt>
                <c:pt idx="1">
                  <c:v>2024</c:v>
                </c:pt>
              </c:numCache>
            </c:numRef>
          </c:cat>
          <c:val>
            <c:numRef>
              <c:f>Sheet1!$B$30:$B$31</c:f>
              <c:numCache>
                <c:formatCode>#,##0</c:formatCode>
                <c:ptCount val="2"/>
                <c:pt idx="0">
                  <c:v>1270565</c:v>
                </c:pt>
                <c:pt idx="1">
                  <c:v>81353</c:v>
                </c:pt>
              </c:numCache>
            </c:numRef>
          </c:val>
          <c:extLst>
            <c:ext xmlns:c16="http://schemas.microsoft.com/office/drawing/2014/chart" uri="{C3380CC4-5D6E-409C-BE32-E72D297353CC}">
              <c16:uniqueId val="{00000000-F352-3643-A4D0-16380AD6EB2E}"/>
            </c:ext>
          </c:extLst>
        </c:ser>
        <c:ser>
          <c:idx val="1"/>
          <c:order val="1"/>
          <c:tx>
            <c:strRef>
              <c:f>Sheet1!$C$29</c:f>
              <c:strCache>
                <c:ptCount val="1"/>
                <c:pt idx="0">
                  <c:v>Opposed</c:v>
                </c:pt>
              </c:strCache>
            </c:strRef>
          </c:tx>
          <c:spPr>
            <a:solidFill>
              <a:schemeClr val="accent5"/>
            </a:solidFill>
            <a:ln>
              <a:noFill/>
            </a:ln>
            <a:effectLst/>
          </c:spPr>
          <c:invertIfNegative val="0"/>
          <c:cat>
            <c:numRef>
              <c:f>Sheet1!$A$30:$A$31</c:f>
              <c:numCache>
                <c:formatCode>General</c:formatCode>
                <c:ptCount val="2"/>
                <c:pt idx="0">
                  <c:v>2021</c:v>
                </c:pt>
                <c:pt idx="1">
                  <c:v>2024</c:v>
                </c:pt>
              </c:numCache>
            </c:numRef>
          </c:cat>
          <c:val>
            <c:numRef>
              <c:f>Sheet1!$C$30:$C$31</c:f>
              <c:numCache>
                <c:formatCode>#,##0</c:formatCode>
                <c:ptCount val="2"/>
                <c:pt idx="0">
                  <c:v>886000</c:v>
                </c:pt>
                <c:pt idx="1">
                  <c:v>714729</c:v>
                </c:pt>
              </c:numCache>
            </c:numRef>
          </c:val>
          <c:extLst>
            <c:ext xmlns:c16="http://schemas.microsoft.com/office/drawing/2014/chart" uri="{C3380CC4-5D6E-409C-BE32-E72D297353CC}">
              <c16:uniqueId val="{00000001-F352-3643-A4D0-16380AD6EB2E}"/>
            </c:ext>
          </c:extLst>
        </c:ser>
        <c:ser>
          <c:idx val="2"/>
          <c:order val="2"/>
          <c:tx>
            <c:strRef>
              <c:f>Sheet1!$D$29</c:f>
              <c:strCache>
                <c:ptCount val="1"/>
                <c:pt idx="0">
                  <c:v>Neutral/Unsure</c:v>
                </c:pt>
              </c:strCache>
            </c:strRef>
          </c:tx>
          <c:spPr>
            <a:solidFill>
              <a:schemeClr val="accent4"/>
            </a:solidFill>
            <a:ln>
              <a:noFill/>
            </a:ln>
            <a:effectLst/>
          </c:spPr>
          <c:invertIfNegative val="0"/>
          <c:cat>
            <c:numRef>
              <c:f>Sheet1!$A$30:$A$31</c:f>
              <c:numCache>
                <c:formatCode>General</c:formatCode>
                <c:ptCount val="2"/>
                <c:pt idx="0">
                  <c:v>2021</c:v>
                </c:pt>
                <c:pt idx="1">
                  <c:v>2024</c:v>
                </c:pt>
              </c:numCache>
            </c:numRef>
          </c:cat>
          <c:val>
            <c:numRef>
              <c:f>Sheet1!$D$30:$D$31</c:f>
              <c:numCache>
                <c:formatCode>#,##0</c:formatCode>
                <c:ptCount val="2"/>
                <c:pt idx="0">
                  <c:v>29446</c:v>
                </c:pt>
                <c:pt idx="1">
                  <c:v>9673</c:v>
                </c:pt>
              </c:numCache>
            </c:numRef>
          </c:val>
          <c:extLst>
            <c:ext xmlns:c16="http://schemas.microsoft.com/office/drawing/2014/chart" uri="{C3380CC4-5D6E-409C-BE32-E72D297353CC}">
              <c16:uniqueId val="{00000002-F352-3643-A4D0-16380AD6EB2E}"/>
            </c:ext>
          </c:extLst>
        </c:ser>
        <c:dLbls>
          <c:showLegendKey val="0"/>
          <c:showVal val="0"/>
          <c:showCatName val="0"/>
          <c:showSerName val="0"/>
          <c:showPercent val="0"/>
          <c:showBubbleSize val="0"/>
        </c:dLbls>
        <c:gapWidth val="219"/>
        <c:overlap val="-27"/>
        <c:axId val="957999424"/>
        <c:axId val="958001136"/>
      </c:barChart>
      <c:catAx>
        <c:axId val="9579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8001136"/>
        <c:crosses val="autoZero"/>
        <c:auto val="1"/>
        <c:lblAlgn val="ctr"/>
        <c:lblOffset val="100"/>
        <c:noMultiLvlLbl val="0"/>
      </c:catAx>
      <c:valAx>
        <c:axId val="958001136"/>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79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64" name="Shape 4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Concourse T3" pitchFamily="50" charset="0"/>
        <a:ea typeface="Concourse T3" pitchFamily="50" charset="0"/>
        <a:cs typeface="Concourse T3" pitchFamily="50" charset="0"/>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127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C3F9-A964-9905-AA0F-38DFDDD94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69A65-E08B-6F9C-F5B0-1B7B7C5AA0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CEBF36-2873-99DD-E455-AF393E47C3F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6606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0863-8E8D-9B09-094A-4D8C40E80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B0CB9-A916-5317-334B-C6FC557CDF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175399-4EE8-B5D1-FD48-4176E44F968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98175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ACE8-1E8D-4E75-2029-6515AF09B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9FD47-E197-019A-F2AE-1F36AA0EC6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DEF0C7-911C-10BF-A186-35DD475C463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82733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209AB-8FCD-E113-99FD-E653A0C39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7F4C-F006-CCF5-D4F3-206DC04322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8648A1-26EE-E2DA-ECB9-ECAC341A69F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5994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GB" sz="2400" dirty="0"/>
              <a:t>Organisations 59 (plus 21 emails) = </a:t>
            </a:r>
            <a:r>
              <a:rPr lang="en-GB" sz="2400" b="1" dirty="0"/>
              <a:t>80</a:t>
            </a:r>
          </a:p>
          <a:p>
            <a:endParaRPr lang="en-GB" dirty="0"/>
          </a:p>
          <a:p>
            <a:r>
              <a:rPr lang="en-GB" dirty="0"/>
              <a:t>Today for time we’re going to look at one question of the individual responses</a:t>
            </a:r>
          </a:p>
          <a:p>
            <a:endParaRPr lang="en-GB" dirty="0"/>
          </a:p>
          <a:p>
            <a:pPr marL="0" marR="0" lvl="0" indent="0" algn="l" defTabSz="457200" eaLnBrk="1" fontAlgn="auto" latinLnBrk="0" hangingPunct="1">
              <a:lnSpc>
                <a:spcPct val="100000"/>
              </a:lnSpc>
              <a:spcBef>
                <a:spcPts val="0"/>
              </a:spcBef>
              <a:spcAft>
                <a:spcPts val="0"/>
              </a:spcAft>
              <a:buClrTx/>
              <a:buSzTx/>
              <a:buFontTx/>
              <a:buNone/>
              <a:tabLst/>
              <a:defRPr/>
            </a:pPr>
            <a:r>
              <a:rPr lang="en-GB" u="none" strike="noStrike" dirty="0">
                <a:solidFill>
                  <a:srgbClr val="212529"/>
                </a:solidFill>
                <a:effectLst/>
                <a:latin typeface="Concourse T2" pitchFamily="2" charset="77"/>
              </a:rPr>
              <a:t>Five part scale, by the way, and only 3% of respondents expressed a view other than full support or full opposition</a:t>
            </a:r>
          </a:p>
          <a:p>
            <a:endParaRPr lang="en-GB" dirty="0"/>
          </a:p>
          <a:p>
            <a:r>
              <a:rPr lang="en-GB" dirty="0"/>
              <a:t>26% of all submissions were anonymous</a:t>
            </a:r>
          </a:p>
          <a:p>
            <a:endParaRPr lang="en-GB" dirty="0"/>
          </a:p>
          <a:p>
            <a:r>
              <a:rPr lang="en-GB" dirty="0"/>
              <a:t>Another 1,322 (9.5% of all submissions) submissions that the respondent marked “not for publication”.</a:t>
            </a:r>
          </a:p>
        </p:txBody>
      </p:sp>
    </p:spTree>
    <p:extLst>
      <p:ext uri="{BB962C8B-B14F-4D97-AF65-F5344CB8AC3E}">
        <p14:creationId xmlns:p14="http://schemas.microsoft.com/office/powerpoint/2010/main" val="406636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562C-8C7A-AF5A-B378-52375996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A3FA6-F52C-00AF-FAE6-53B20A2AA1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D6F643-ED9C-F721-C0D7-29A71C818EF7}"/>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50338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A7DCF-3A2C-B7D9-8C22-EB6B48E1A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85C34-77A2-092A-7C4B-7FB3EC0F79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E0B33D-998E-DEEB-3AF5-0B2F4170AF6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1176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DB3A-2737-FEF2-5DE6-D56FA27FA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9E7B2-BD82-B62F-F149-93D6E0ABC9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CD8B3F-B0A2-2570-C3F4-0F4B2104784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43811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protected characteristics (under the Equality Act 2010): age, disability, gender re-assignment, marriage and civil partnership, pregnancy and maternity, race, religion or belief, sex, sexual orientation</a:t>
            </a:r>
          </a:p>
        </p:txBody>
      </p:sp>
    </p:spTree>
    <p:extLst>
      <p:ext uri="{BB962C8B-B14F-4D97-AF65-F5344CB8AC3E}">
        <p14:creationId xmlns:p14="http://schemas.microsoft.com/office/powerpoint/2010/main" val="414441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73FA-A1AF-ADB0-2DC0-BADE1330B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B7B8F-E8E1-C2EB-CEC4-57447236E5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B6A2B8-B757-EBC2-9616-AC8564755E6C}"/>
              </a:ext>
            </a:extLst>
          </p:cNvPr>
          <p:cNvSpPr>
            <a:spLocks noGrp="1"/>
          </p:cNvSpPr>
          <p:nvPr>
            <p:ph type="body" idx="1"/>
          </p:nvPr>
        </p:nvSpPr>
        <p:spPr/>
        <p:txBody>
          <a:bodyPr/>
          <a:lstStyle/>
          <a:p>
            <a:r>
              <a:rPr lang="en-GB" dirty="0"/>
              <a:t>protected characteristics (under the Equality Act 2010): age, disability, gender re-assignment, marriage and civil partnership, pregnancy and maternity, race, religion or belief, sex, sexual orientation</a:t>
            </a:r>
          </a:p>
        </p:txBody>
      </p:sp>
    </p:spTree>
    <p:extLst>
      <p:ext uri="{BB962C8B-B14F-4D97-AF65-F5344CB8AC3E}">
        <p14:creationId xmlns:p14="http://schemas.microsoft.com/office/powerpoint/2010/main" val="134712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67C6-6DFE-4ECE-BB5F-113AD7A12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8DCB9-0267-9F1D-C254-D842A36A2F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9C303B-23BB-0D51-2F50-87A3170CADB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88920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FAFA5-5105-192A-ADBB-01D40F934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5B3D-B151-EF08-54CC-335868887B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DC5250-E896-7353-7C2E-D9354367238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24818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F9401-AC35-1066-126E-00E903BEE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A4824-28FF-A930-C16E-01A2F17C5E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0CCF80-75BF-3A74-D50D-C2E9903B9D5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9874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EC479-4CED-DC06-ABE7-6E04BE341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538A4-6C8A-24BB-5362-0388E3ECD1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ECC206-3569-DBB5-F7FE-0EC89B03062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1896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8CC3-C024-E60E-FD3F-04E0F5837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DEC12-A32C-8C85-681A-3A66021358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750095-034F-0631-811A-EB40F1CE59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92217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GB" dirty="0"/>
              <a:t>“</a:t>
            </a:r>
            <a:r>
              <a:rPr lang="en-GB" u="none" strike="noStrike" dirty="0">
                <a:solidFill>
                  <a:srgbClr val="212529"/>
                </a:solidFill>
                <a:effectLst/>
                <a:latin typeface="Concourse T2" pitchFamily="2" charset="77"/>
              </a:rPr>
              <a:t>Easy Read Consultation Summary”</a:t>
            </a:r>
          </a:p>
          <a:p>
            <a:pPr algn="l" fontAlgn="base"/>
            <a:r>
              <a:rPr lang="en-GB" u="none" strike="noStrike" dirty="0">
                <a:solidFill>
                  <a:srgbClr val="FFFF1A"/>
                </a:solidFill>
                <a:effectLst/>
                <a:highlight>
                  <a:srgbClr val="0000CC"/>
                </a:highlight>
                <a:latin typeface="Concourse T2" pitchFamily="2" charset="77"/>
              </a:rPr>
              <a:t>1.5 million people in the UK have learning disabilities. Easy Read is a method of making information easier to understand for this group. </a:t>
            </a:r>
          </a:p>
          <a:p>
            <a:endParaRPr lang="en-GB" u="none" strike="noStrike" dirty="0">
              <a:solidFill>
                <a:srgbClr val="212529"/>
              </a:solidFill>
              <a:effectLst/>
              <a:latin typeface="Concourse T2" pitchFamily="2" charset="77"/>
            </a:endParaRPr>
          </a:p>
          <a:p>
            <a:pPr marL="0" marR="0" lvl="0" indent="0" algn="l" defTabSz="457200" eaLnBrk="1" fontAlgn="auto" latinLnBrk="0" hangingPunct="1">
              <a:lnSpc>
                <a:spcPct val="100000"/>
              </a:lnSpc>
              <a:spcBef>
                <a:spcPts val="0"/>
              </a:spcBef>
              <a:spcAft>
                <a:spcPts val="0"/>
              </a:spcAft>
              <a:buClrTx/>
              <a:buSzTx/>
              <a:buFontTx/>
              <a:buNone/>
              <a:tabLst/>
              <a:defRPr/>
            </a:pPr>
            <a:endParaRPr lang="en-GB" u="none" strike="noStrike" dirty="0">
              <a:solidFill>
                <a:srgbClr val="212529"/>
              </a:solidFill>
              <a:effectLst/>
              <a:latin typeface="Concourse T2" pitchFamily="2" charset="77"/>
            </a:endParaRPr>
          </a:p>
          <a:p>
            <a:pPr marL="0" marR="0" lvl="0" indent="0" algn="l" defTabSz="457200" eaLnBrk="1" fontAlgn="auto" latinLnBrk="0" hangingPunct="1">
              <a:lnSpc>
                <a:spcPct val="100000"/>
              </a:lnSpc>
              <a:spcBef>
                <a:spcPts val="0"/>
              </a:spcBef>
              <a:spcAft>
                <a:spcPts val="0"/>
              </a:spcAft>
              <a:buClrTx/>
              <a:buSzTx/>
              <a:buFontTx/>
              <a:buNone/>
              <a:tabLst/>
              <a:defRPr/>
            </a:pPr>
            <a:r>
              <a:rPr lang="en-GB" u="none" strike="noStrike" dirty="0">
                <a:solidFill>
                  <a:srgbClr val="212529"/>
                </a:solidFill>
                <a:effectLst/>
                <a:latin typeface="Concourse T2" pitchFamily="2" charset="77"/>
              </a:rPr>
              <a:t>78% pro (76 very and 2 somewhat)</a:t>
            </a:r>
          </a:p>
        </p:txBody>
      </p:sp>
    </p:spTree>
    <p:extLst>
      <p:ext uri="{BB962C8B-B14F-4D97-AF65-F5344CB8AC3E}">
        <p14:creationId xmlns:p14="http://schemas.microsoft.com/office/powerpoint/2010/main" val="1565749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314912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981729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0A637-A08B-3560-8C40-C4EF953EF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046DE-D5AE-1D00-1E4B-A0AE45F354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D731F4-C187-E578-B068-3D6041658C6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4936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F267-52E5-3CA5-DE0F-4A9C46D22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889A6-4EAA-68C6-44E8-AE95B6DDC6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83AE10-1E31-3E7D-8AAC-E4F6D6BB9712}"/>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517826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84184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5292B-EC26-9965-5152-199383E17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10029-7E34-D29B-8E33-8C3D24D7B6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7D1C3F-F9FD-15DD-D5F1-27085DA591F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00006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036514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3808119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59DA-6CD7-661E-2B65-65E4F8CE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AF3DA-FE83-4C3E-1969-B5D92688C3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0E6ABD-75D4-A6DB-44E8-A87EB3A04B44}"/>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608737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903A-150E-37B5-4CE9-F3AC85165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7FF7C-BC91-CA18-BE2A-D8EE234195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FBC00D-4C40-3716-1E70-6D48498D153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428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201E-A24A-3E19-79CC-6A0D24D5E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E77D2-4677-5BEF-E5AA-56EB37BD7A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234C86-B899-7C30-9149-DEC1A9FC7129}"/>
              </a:ext>
            </a:extLst>
          </p:cNvPr>
          <p:cNvSpPr>
            <a:spLocks noGrp="1"/>
          </p:cNvSpPr>
          <p:nvPr>
            <p:ph type="body" idx="1"/>
          </p:nvPr>
        </p:nvSpPr>
        <p:spPr/>
        <p:txBody>
          <a:bodyPr/>
          <a:lstStyle/>
          <a:p>
            <a:r>
              <a:rPr lang="en-GB" dirty="0"/>
              <a:t>Watch* my</a:t>
            </a:r>
          </a:p>
        </p:txBody>
      </p:sp>
    </p:spTree>
    <p:extLst>
      <p:ext uri="{BB962C8B-B14F-4D97-AF65-F5344CB8AC3E}">
        <p14:creationId xmlns:p14="http://schemas.microsoft.com/office/powerpoint/2010/main" val="219609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Add for JB:</a:t>
            </a:r>
          </a:p>
          <a:p>
            <a:endParaRPr lang="en-GB" dirty="0"/>
          </a:p>
          <a:p>
            <a:r>
              <a:rPr lang="en-GB" dirty="0"/>
              <a:t>Copy-paste for opposing “message” in opposed, message is key word, usually in phrase send a message</a:t>
            </a:r>
          </a:p>
          <a:p>
            <a:r>
              <a:rPr lang="en-GB" sz="1800" i="0" kern="100" dirty="0">
                <a:effectLst/>
                <a:latin typeface="Times New Roman" panose="02020603050405020304" pitchFamily="18" charset="0"/>
                <a:ea typeface="Times New Roman" panose="02020603050405020304" pitchFamily="18" charset="0"/>
              </a:rPr>
              <a:t>Watch* my</a:t>
            </a:r>
            <a:endParaRPr lang="en-GB" i="0" dirty="0"/>
          </a:p>
          <a:p>
            <a:endParaRPr lang="en-GB" dirty="0"/>
          </a:p>
        </p:txBody>
      </p:sp>
    </p:spTree>
    <p:extLst>
      <p:ext uri="{BB962C8B-B14F-4D97-AF65-F5344CB8AC3E}">
        <p14:creationId xmlns:p14="http://schemas.microsoft.com/office/powerpoint/2010/main" val="2748644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C7BC1-6120-78E6-228B-BC9517CFA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BDA61-C759-81BA-E2CB-20C98802B3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923A3B-3A10-F959-6D6C-D2E146FCB91F}"/>
              </a:ext>
            </a:extLst>
          </p:cNvPr>
          <p:cNvSpPr>
            <a:spLocks noGrp="1"/>
          </p:cNvSpPr>
          <p:nvPr>
            <p:ph type="body" idx="1"/>
          </p:nvPr>
        </p:nvSpPr>
        <p:spPr/>
        <p:txBody>
          <a:bodyPr/>
          <a:lstStyle/>
          <a:p>
            <a:r>
              <a:rPr lang="en-GB" dirty="0"/>
              <a:t>“clear message”</a:t>
            </a:r>
          </a:p>
        </p:txBody>
      </p:sp>
    </p:spTree>
    <p:extLst>
      <p:ext uri="{BB962C8B-B14F-4D97-AF65-F5344CB8AC3E}">
        <p14:creationId xmlns:p14="http://schemas.microsoft.com/office/powerpoint/2010/main" val="2202532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Maximum is the word “extreme”</a:t>
            </a:r>
          </a:p>
        </p:txBody>
      </p:sp>
    </p:spTree>
    <p:extLst>
      <p:ext uri="{BB962C8B-B14F-4D97-AF65-F5344CB8AC3E}">
        <p14:creationId xmlns:p14="http://schemas.microsoft.com/office/powerpoint/2010/main" val="971028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a:p>
            <a:r>
              <a:rPr lang="en-GB" dirty="0"/>
              <a:t>Short and narrow: thin, as in thin end of the wedge</a:t>
            </a:r>
          </a:p>
        </p:txBody>
      </p:sp>
    </p:spTree>
    <p:extLst>
      <p:ext uri="{BB962C8B-B14F-4D97-AF65-F5344CB8AC3E}">
        <p14:creationId xmlns:p14="http://schemas.microsoft.com/office/powerpoint/2010/main" val="149620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p:txBody>
      </p:sp>
    </p:spTree>
    <p:extLst>
      <p:ext uri="{BB962C8B-B14F-4D97-AF65-F5344CB8AC3E}">
        <p14:creationId xmlns:p14="http://schemas.microsoft.com/office/powerpoint/2010/main" val="280967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0B2F-1055-CDA4-7B38-3C9F7B91B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7D7AB-EBBC-9176-09ED-4C239796EE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D47CA8-631F-6941-ADE9-2B019A5003BF}"/>
              </a:ext>
            </a:extLst>
          </p:cNvPr>
          <p:cNvSpPr>
            <a:spLocks noGrp="1"/>
          </p:cNvSpPr>
          <p:nvPr>
            <p:ph type="body" idx="1"/>
          </p:nvPr>
        </p:nvSpPr>
        <p:spPr/>
        <p:txBody>
          <a:bodyPr/>
          <a:lstStyle/>
          <a:p>
            <a:r>
              <a:rPr lang="en-GB" sz="2200" b="0" dirty="0">
                <a:effectLst/>
                <a:latin typeface="Concourse T3" pitchFamily="50" charset="0"/>
                <a:ea typeface="Concourse T3" pitchFamily="50" charset="0"/>
                <a:cs typeface="Concourse T3" pitchFamily="50" charset="0"/>
                <a:sym typeface="Lucida Grande"/>
              </a:rPr>
              <a:t>* Assisted dying: Providing terminally ill people the means to end their lives at their choosing</a:t>
            </a:r>
          </a:p>
          <a:p>
            <a:r>
              <a:rPr lang="en-GB" sz="2200" b="0" dirty="0">
                <a:effectLst/>
                <a:latin typeface="Concourse T3" pitchFamily="50" charset="0"/>
                <a:ea typeface="Concourse T3" pitchFamily="50" charset="0"/>
                <a:cs typeface="Concourse T3" pitchFamily="50" charset="0"/>
                <a:sym typeface="Lucida Grande"/>
              </a:rPr>
              <a:t>* Topic of intense debate globally for many years</a:t>
            </a:r>
          </a:p>
          <a:p>
            <a:r>
              <a:rPr lang="en-GB" sz="2200" b="0" dirty="0">
                <a:effectLst/>
                <a:latin typeface="Concourse T3" pitchFamily="50" charset="0"/>
                <a:ea typeface="Concourse T3" pitchFamily="50" charset="0"/>
                <a:cs typeface="Concourse T3" pitchFamily="50" charset="0"/>
                <a:sym typeface="Lucida Grande"/>
              </a:rPr>
              <a:t>* Active discussions in Scotland for over a decade</a:t>
            </a:r>
          </a:p>
          <a:p>
            <a:r>
              <a:rPr lang="en-GB" sz="2200" b="0" dirty="0">
                <a:effectLst/>
                <a:latin typeface="Concourse T3" pitchFamily="50" charset="0"/>
                <a:ea typeface="Concourse T3" pitchFamily="50" charset="0"/>
                <a:cs typeface="Concourse T3" pitchFamily="50" charset="0"/>
                <a:sym typeface="Lucida Grande"/>
              </a:rPr>
              <a:t>* Scottish Parliament has considered multiple proposed laws since 2010</a:t>
            </a:r>
          </a:p>
          <a:p>
            <a:r>
              <a:rPr lang="en-GB" sz="2200" b="0" dirty="0">
                <a:effectLst/>
                <a:latin typeface="Concourse T3" pitchFamily="50" charset="0"/>
                <a:ea typeface="Concourse T3" pitchFamily="50" charset="0"/>
                <a:cs typeface="Concourse T3" pitchFamily="50" charset="0"/>
                <a:sym typeface="Lucida Grande"/>
              </a:rPr>
              <a:t>* Currently examining a new bill (2024-2025) introduced by </a:t>
            </a:r>
            <a:r>
              <a:rPr lang="en-GB" dirty="0"/>
              <a:t>Liam McArthur MSP, Liberal Democrat MSP for the Orkney Islands</a:t>
            </a:r>
            <a:br>
              <a:rPr lang="en-GB" dirty="0"/>
            </a:br>
            <a:br>
              <a:rPr lang="en-GB" dirty="0"/>
            </a:br>
            <a:r>
              <a:rPr lang="en-GB" dirty="0"/>
              <a:t>Orkney, it should be said, belongs to Scotland because in 1468 a Norwegian king said we could have Orkney should he not pay his daughter’s dowry when she was betrothed to James III of Scotland, and he didn’t pay so we took Orkney in 1472. Norway in the 17</a:t>
            </a:r>
            <a:r>
              <a:rPr lang="en-GB" baseline="30000" dirty="0"/>
              <a:t>th</a:t>
            </a:r>
            <a:r>
              <a:rPr lang="en-GB" dirty="0"/>
              <a:t> century tried to pay us 210kg of gold for them but we said no. </a:t>
            </a:r>
          </a:p>
          <a:p>
            <a:endParaRPr lang="en-GB" dirty="0"/>
          </a:p>
          <a:p>
            <a:r>
              <a:rPr lang="en-GB" sz="2200" b="0" dirty="0">
                <a:effectLst/>
                <a:latin typeface="Concourse T3" pitchFamily="50" charset="0"/>
                <a:ea typeface="Concourse T3" pitchFamily="50" charset="0"/>
                <a:cs typeface="Concourse T3" pitchFamily="50" charset="0"/>
                <a:sym typeface="Lucida Grande"/>
              </a:rPr>
              <a:t>* 2010: First bill introduced by Margo MacDonald MSP (lived with Parkinson's Disease)</a:t>
            </a:r>
          </a:p>
          <a:p>
            <a:r>
              <a:rPr lang="en-GB" sz="2200" b="0" dirty="0">
                <a:effectLst/>
                <a:latin typeface="Concourse T3" pitchFamily="50" charset="0"/>
                <a:ea typeface="Concourse T3" pitchFamily="50" charset="0"/>
                <a:cs typeface="Concourse T3" pitchFamily="50" charset="0"/>
                <a:sym typeface="Lucida Grande"/>
              </a:rPr>
              <a:t>* Failed by 85 votes to 16 (2 abstentions)</a:t>
            </a:r>
          </a:p>
          <a:p>
            <a:r>
              <a:rPr lang="en-GB" sz="2200" b="0" dirty="0">
                <a:effectLst/>
                <a:latin typeface="Concourse T3" pitchFamily="50" charset="0"/>
                <a:ea typeface="Concourse T3" pitchFamily="50" charset="0"/>
                <a:cs typeface="Concourse T3" pitchFamily="50" charset="0"/>
                <a:sym typeface="Lucida Grande"/>
              </a:rPr>
              <a:t>* 2013: Second attempt by MacDonald, who died in 2014</a:t>
            </a:r>
          </a:p>
          <a:p>
            <a:r>
              <a:rPr lang="en-GB" sz="2200" b="0" dirty="0">
                <a:effectLst/>
                <a:latin typeface="Concourse T3" pitchFamily="50" charset="0"/>
                <a:ea typeface="Concourse T3" pitchFamily="50" charset="0"/>
                <a:cs typeface="Concourse T3" pitchFamily="50" charset="0"/>
                <a:sym typeface="Lucida Grande"/>
              </a:rPr>
              <a:t>* Voted down in 2015 by 82 votes to 36</a:t>
            </a:r>
          </a:p>
          <a:p>
            <a:r>
              <a:rPr lang="en-GB" sz="2200" b="0" dirty="0">
                <a:effectLst/>
                <a:latin typeface="Concourse T3" pitchFamily="50" charset="0"/>
                <a:ea typeface="Concourse T3" pitchFamily="50" charset="0"/>
                <a:cs typeface="Concourse T3" pitchFamily="50" charset="0"/>
                <a:sym typeface="Lucida Grande"/>
              </a:rPr>
              <a:t>* Note: not a lot of support then, but the "yes" votes doubled between attempts</a:t>
            </a:r>
          </a:p>
          <a:p>
            <a:r>
              <a:rPr lang="en-GB" sz="2200" b="0" dirty="0">
                <a:effectLst/>
                <a:latin typeface="Concourse T3" pitchFamily="50" charset="0"/>
                <a:ea typeface="Concourse T3" pitchFamily="50" charset="0"/>
                <a:cs typeface="Concourse T3" pitchFamily="50" charset="0"/>
                <a:sym typeface="Lucida Grande"/>
              </a:rPr>
              <a:t>* Common objections: Safeguarding concerns, drug regulation, healthcare staff conscience</a:t>
            </a:r>
          </a:p>
          <a:p>
            <a:br>
              <a:rPr lang="en-GB" sz="2200" b="0" dirty="0">
                <a:effectLst/>
                <a:latin typeface="Concourse T3" pitchFamily="50" charset="0"/>
                <a:ea typeface="Concourse T3" pitchFamily="50" charset="0"/>
                <a:cs typeface="Concourse T3" pitchFamily="50" charset="0"/>
                <a:sym typeface="Lucida Grande"/>
              </a:rPr>
            </a:br>
            <a:endParaRPr lang="en-GB" sz="2200" b="0" dirty="0">
              <a:effectLst/>
              <a:latin typeface="Concourse T3" pitchFamily="50" charset="0"/>
              <a:ea typeface="Concourse T3" pitchFamily="50" charset="0"/>
              <a:cs typeface="Concourse T3" pitchFamily="50" charset="0"/>
              <a:sym typeface="Lucida Grande"/>
            </a:endParaRPr>
          </a:p>
          <a:p>
            <a:endParaRPr lang="en-GB" dirty="0"/>
          </a:p>
          <a:p>
            <a:endParaRPr lang="en-GB" dirty="0"/>
          </a:p>
          <a:p>
            <a:r>
              <a:rPr lang="en-GB" dirty="0"/>
              <a:t>13 May : Assisted Dying Bill passed the first stage of becoming law. First stage means MSPs have considered and approved the “general principles” of it, and they have allowed it to move on to stage 2 – the detailed scrutiny and amendment phase. After MSPs have made and agreed any amendments, the Bill will come back for a final vote to determine whether or not it will become law.</a:t>
            </a:r>
          </a:p>
          <a:p>
            <a:endParaRPr lang="en-GB" dirty="0"/>
          </a:p>
          <a:p>
            <a:r>
              <a:rPr lang="en-GB" sz="2200" b="0" i="0" u="none" strike="noStrike" dirty="0">
                <a:effectLst/>
                <a:latin typeface="Concourse T3" pitchFamily="50" charset="0"/>
                <a:ea typeface="Concourse T3" pitchFamily="50" charset="0"/>
                <a:cs typeface="Concourse T3" pitchFamily="50" charset="0"/>
                <a:sym typeface="Lucida Grande"/>
              </a:rPr>
              <a:t>On 16 May (Friday) in England, Kim Leadbeater MP’s Terminally Ill Adults (End of Life) Bill is due to return to the House of Commons.</a:t>
            </a:r>
          </a:p>
          <a:p>
            <a:br>
              <a:rPr lang="en-GB" dirty="0"/>
            </a:br>
            <a:endParaRPr lang="en-GB" dirty="0"/>
          </a:p>
          <a:p>
            <a:endParaRPr lang="en-GB" dirty="0"/>
          </a:p>
        </p:txBody>
      </p:sp>
    </p:spTree>
    <p:extLst>
      <p:ext uri="{BB962C8B-B14F-4D97-AF65-F5344CB8AC3E}">
        <p14:creationId xmlns:p14="http://schemas.microsoft.com/office/powerpoint/2010/main" val="1853026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p:txBody>
      </p:sp>
    </p:spTree>
    <p:extLst>
      <p:ext uri="{BB962C8B-B14F-4D97-AF65-F5344CB8AC3E}">
        <p14:creationId xmlns:p14="http://schemas.microsoft.com/office/powerpoint/2010/main" val="1768122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p:txBody>
      </p:sp>
    </p:spTree>
    <p:extLst>
      <p:ext uri="{BB962C8B-B14F-4D97-AF65-F5344CB8AC3E}">
        <p14:creationId xmlns:p14="http://schemas.microsoft.com/office/powerpoint/2010/main" val="1791098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D360E-2704-97A1-34A9-25AD7FF40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70256-365D-6A57-B88E-EA0D6ED0D8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39F5EF-B8A2-5894-DEC5-5868FA9CD2A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66059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3FF93-2C57-CE5C-CBBD-8269A8C0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3E105-ADEC-CA4F-5822-1E481F71FF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0979D0D-C45B-FBFC-1617-F125A4D9429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29382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00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65D5-F2BB-4FD0-5102-ACE686A89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E3788-E231-AA41-1366-08D4C418BF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F12737-35C2-850F-A913-AFFD14654F4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1557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8CB1-A623-D2F2-0939-FEE5D959F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74F48-96AE-7C91-C946-2F6B2E5E6A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6F83214-0177-C13A-1D60-DD548089A3E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6671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B848-970E-8095-AF82-94ED95BF1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13D2B-CF64-9FB2-5F41-78913DBF37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C62E3-96BB-F101-8FBA-A62A1BE8DBD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1667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6B8A-C820-21F4-EE59-1A84DB719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3C63B-3657-B73E-B3EC-B8FE51079A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73B1B1-76A6-4AF6-0848-935D84A214C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76792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40D6-31C7-FF7F-34A8-D3B745D22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4EEA1-8423-C93B-D4CB-FFF04601C2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634CD1-4211-A983-B820-C3449B57AF0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7657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A38B2-8A49-3BB5-81BA-ED9E24508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A1A30-DD5B-E32B-BF03-5FC9519469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824126-96F0-36D5-620D-00CEA90E6A49}"/>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593741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B74D-1629-BB8A-A1EA-DA700EFFC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798F0-05CF-7BED-0E9D-9CFA0AF349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19E444-6473-0D88-3047-E2C51B735BD1}"/>
              </a:ext>
            </a:extLst>
          </p:cNvPr>
          <p:cNvSpPr>
            <a:spLocks noGrp="1"/>
          </p:cNvSpPr>
          <p:nvPr>
            <p:ph type="body" idx="1"/>
          </p:nvPr>
        </p:nvSpPr>
        <p:spPr/>
        <p:txBody>
          <a:bodyPr/>
          <a:lstStyle/>
          <a:p>
            <a:r>
              <a:rPr lang="en-GB" dirty="0"/>
              <a:t>“clear message”</a:t>
            </a:r>
          </a:p>
        </p:txBody>
      </p:sp>
    </p:spTree>
    <p:extLst>
      <p:ext uri="{BB962C8B-B14F-4D97-AF65-F5344CB8AC3E}">
        <p14:creationId xmlns:p14="http://schemas.microsoft.com/office/powerpoint/2010/main" val="2806757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8AA6B-9F5A-FBBC-0280-85E35695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C90DC-A6D4-28DE-6735-63AA6D3010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E8C672-680F-8D9B-61BC-19A41AEB1413}"/>
              </a:ext>
            </a:extLst>
          </p:cNvPr>
          <p:cNvSpPr>
            <a:spLocks noGrp="1"/>
          </p:cNvSpPr>
          <p:nvPr>
            <p:ph type="body" idx="1"/>
          </p:nvPr>
        </p:nvSpPr>
        <p:spPr/>
        <p:txBody>
          <a:bodyPr/>
          <a:lstStyle/>
          <a:p>
            <a:r>
              <a:rPr lang="en-GB" dirty="0"/>
              <a:t>Coordinated identical responses raises important questions about 'astroturfing' versus genuine grassroots participation. When 26 respondents use exactly the same sentence 'no safeguards are good enough', it challenges our understanding of consultation as democratic engagement. </a:t>
            </a:r>
          </a:p>
          <a:p>
            <a:endParaRPr lang="en-GB" dirty="0"/>
          </a:p>
          <a:p>
            <a:r>
              <a:rPr lang="en-GB" dirty="0"/>
              <a:t>Does digitally-enabled coordination strengthen or undermine public debate? </a:t>
            </a:r>
          </a:p>
          <a:p>
            <a:endParaRPr lang="en-GB" dirty="0"/>
          </a:p>
          <a:p>
            <a:r>
              <a:rPr lang="en-GB" dirty="0"/>
              <a:t>The patterns suggest that opponents have been more organised in their messaging strategy, while supporters rely more on individualised narrative experiences.</a:t>
            </a:r>
          </a:p>
        </p:txBody>
      </p:sp>
    </p:spTree>
    <p:extLst>
      <p:ext uri="{BB962C8B-B14F-4D97-AF65-F5344CB8AC3E}">
        <p14:creationId xmlns:p14="http://schemas.microsoft.com/office/powerpoint/2010/main" val="4237312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3952-4849-FB87-EA25-B426D85CA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49133-7639-B19D-D8EC-71AF882975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C88081-35FC-1D38-4AAC-7AD2BC964AA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03786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A70E-C756-D891-A089-B0251C29D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C97BD-CF10-032C-22C7-27EFD9B683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F83A5F-2DE7-4009-A7B5-3079CB920B0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53199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E9CD-D2BD-63B4-1B8B-A7BF2A536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FF401-9743-CDE9-E9D3-CF2DE87630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FDECA1-DC73-B54C-F478-20A6898F812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33680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D2EA-3864-A183-AC25-49B0A4C66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B28FD-99C7-EACD-4858-C0D3D9AA6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CE004C-51F6-7FD5-0C04-8EFBBA8049C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91503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7DA4-46AF-F631-BDDE-90F40E0CD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A7B1B-B22C-B0CD-8038-9BA17CC44B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49C6F2-B7F3-AD16-24F5-AEA6D528817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31294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452F-643B-E39F-21E5-5261A9A87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D327D-5A38-6815-4F75-5DEAE52965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DA3C66-F350-85B7-B11C-F2118B60DF8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24352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1BD3D-CBCB-46E9-656E-5C9374038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1EEDD-87B1-AAA5-D628-3A6D2439F6C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1349E0-2312-172B-43F7-8D3225C3E6A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12455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EF9F-3627-69F8-5693-87526A1E1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67C3C-BE31-A213-0250-13EA8DE48D6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55EC14-0736-96F8-A09E-46BEDAC1A4B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548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D332F-5619-8459-DEA3-A11F9DD53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20DC5-051F-BAF8-F92C-CD757D7677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2FF3FF-531E-69F5-ABFB-D3D079FFD08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76570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7DA7-3BC4-268D-9214-0194FB342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408FE-5EEF-9F41-4FD2-8E410C0DC9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629EFA-7B91-FFD6-13B3-79593BFCF7E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41970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7808-333B-14D8-1F0C-0798876BD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6A1EC-091A-CEF7-1243-3B365B9F6B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07F88E-8EF3-06D8-06D7-BF204239183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39590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DBD7F-9F17-A673-8661-C40313AB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5CE0B-8986-E3F2-4CA6-BCDA8AE357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57DBCF-7575-3EAC-C849-428E0EF8F6C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42620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E896-8212-AF45-967D-F390EE73B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7688A-FFDD-BB14-4575-D9DD525CB1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19B8F1-4484-92DA-79CB-73F8C1E4F3A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53685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D5BD-6E31-488D-F472-EC6B8D2D0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D17CD-53E8-0F17-709D-AE1FEFDF949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56647F-3535-030F-0010-A2958BF8A0A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664935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AE4C-A2A3-76E7-A194-B24F244ED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6C1BE-7BD3-F421-51CC-246ADA676B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63C77A-EDF5-A783-8A89-95612638652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9051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D791-8EC2-E116-A35E-39F02998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0AB7C-CA07-E829-CA4C-60DC4DA03E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4D8D1B-F3E2-23B1-9BAF-3F836EDA4D4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0730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8519-0799-E19E-E66A-0E1EBA0F6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12886-45C5-F3D1-61F9-2336BB16BB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5D42AB6-7F48-8D60-6139-3539927D96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06637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DA9E8-D39D-E0EB-6CA7-00203D101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F2307-1F04-6583-FD69-9875D0AFC8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F057FC-745D-8590-491B-5E5C18E6EFD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69675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2814D-A23D-9F0E-794F-8D6268961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0D046-AE24-00E8-FFBE-58F2D64898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6CB36C-1117-DA55-2DD8-A11F1F9DF813}"/>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93922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AD0E-04DC-C08E-18D2-41EAA9B4B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6F799-3EF0-11C0-1DC2-F13CD68A56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DFF1D5-178D-33D9-0CB7-971E89A4A1B2}"/>
              </a:ext>
            </a:extLst>
          </p:cNvPr>
          <p:cNvSpPr>
            <a:spLocks noGrp="1"/>
          </p:cNvSpPr>
          <p:nvPr>
            <p:ph type="body" idx="1"/>
          </p:nvPr>
        </p:nvSpPr>
        <p:spPr/>
        <p:txBody>
          <a:bodyPr/>
          <a:lstStyle/>
          <a:p>
            <a:r>
              <a:rPr lang="en-GB" sz="2200" b="0" dirty="0">
                <a:effectLst/>
                <a:latin typeface="Concourse T3" pitchFamily="50" charset="0"/>
                <a:ea typeface="Concourse T3" pitchFamily="50" charset="0"/>
                <a:cs typeface="Concourse T3" pitchFamily="50" charset="0"/>
                <a:sym typeface="Lucida Grande"/>
              </a:rPr>
              <a:t>* Structured with safeguards:</a:t>
            </a:r>
          </a:p>
          <a:p>
            <a:r>
              <a:rPr lang="en-GB" sz="2200" b="0" dirty="0">
                <a:effectLst/>
                <a:latin typeface="Concourse T3" pitchFamily="50" charset="0"/>
                <a:ea typeface="Concourse T3" pitchFamily="50" charset="0"/>
                <a:cs typeface="Concourse T3" pitchFamily="50" charset="0"/>
                <a:sym typeface="Lucida Grande"/>
              </a:rPr>
              <a:t>* Initial request</a:t>
            </a:r>
          </a:p>
          <a:p>
            <a:r>
              <a:rPr lang="en-GB" sz="2200" b="0" dirty="0">
                <a:effectLst/>
                <a:latin typeface="Concourse T3" pitchFamily="50" charset="0"/>
                <a:ea typeface="Concourse T3" pitchFamily="50" charset="0"/>
                <a:cs typeface="Concourse T3" pitchFamily="50" charset="0"/>
                <a:sym typeface="Lucida Grande"/>
              </a:rPr>
              <a:t>* Reflection period</a:t>
            </a:r>
          </a:p>
          <a:p>
            <a:r>
              <a:rPr lang="en-GB" sz="2200" b="0" dirty="0">
                <a:effectLst/>
                <a:latin typeface="Concourse T3" pitchFamily="50" charset="0"/>
                <a:ea typeface="Concourse T3" pitchFamily="50" charset="0"/>
                <a:cs typeface="Concourse T3" pitchFamily="50" charset="0"/>
                <a:sym typeface="Lucida Grande"/>
              </a:rPr>
              <a:t>* Final request</a:t>
            </a:r>
          </a:p>
          <a:p>
            <a:r>
              <a:rPr lang="en-GB" sz="2200" b="0" dirty="0">
                <a:effectLst/>
                <a:latin typeface="Concourse T3" pitchFamily="50" charset="0"/>
                <a:ea typeface="Concourse T3" pitchFamily="50" charset="0"/>
                <a:cs typeface="Concourse T3" pitchFamily="50" charset="0"/>
                <a:sym typeface="Lucida Grande"/>
              </a:rPr>
              <a:t>* Explicitly addresses previous MSP concerns</a:t>
            </a:r>
          </a:p>
          <a:p>
            <a:r>
              <a:rPr lang="en-GB" sz="2200" b="0" dirty="0">
                <a:effectLst/>
                <a:latin typeface="Concourse T3" pitchFamily="50" charset="0"/>
                <a:ea typeface="Concourse T3" pitchFamily="50" charset="0"/>
                <a:cs typeface="Concourse T3" pitchFamily="50" charset="0"/>
                <a:sym typeface="Lucida Grande"/>
              </a:rPr>
              <a:t>* Currently progressing through parliamentary scrutiny</a:t>
            </a:r>
          </a:p>
          <a:p>
            <a:r>
              <a:rPr lang="en-GB" sz="2200" b="0" dirty="0">
                <a:effectLst/>
                <a:latin typeface="Concourse T3" pitchFamily="50" charset="0"/>
                <a:ea typeface="Concourse T3" pitchFamily="50" charset="0"/>
                <a:cs typeface="Concourse T3" pitchFamily="50" charset="0"/>
                <a:sym typeface="Lucida Grande"/>
              </a:rPr>
              <a:t>* Will be treated as "conscience vote" (no party mandate)</a:t>
            </a:r>
          </a:p>
          <a:p>
            <a:endParaRPr lang="en-GB" dirty="0"/>
          </a:p>
        </p:txBody>
      </p:sp>
    </p:spTree>
    <p:extLst>
      <p:ext uri="{BB962C8B-B14F-4D97-AF65-F5344CB8AC3E}">
        <p14:creationId xmlns:p14="http://schemas.microsoft.com/office/powerpoint/2010/main" val="25940321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4741-11CF-7365-D708-0E9CA672A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98FF0-FE86-8807-9063-A21D0F1A5B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1863DD-1373-6D81-184A-45A1117C265B}"/>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063666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FD4A-FFAD-E47F-E6E9-E2214DD05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06FEA-A4AD-24B0-4732-EB6E40160C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0F60D3-9917-937F-4BA1-8B419DF533AD}"/>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085417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8B93-6A47-2AA0-256E-D64EDF59A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FB0E1-D55B-0716-A44D-6620B919AA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74D69A-6687-E5B6-6566-8ADD06F24ED0}"/>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5542669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CC8D5-E079-80DB-9585-DC39590B9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9B234-C454-78A5-9232-85C0242811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1FB585-DAC5-F5D4-032D-71B6252026FA}"/>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776391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349CA-8DA3-ADA7-DB62-75F7F5005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BF992-7E3B-46CC-F756-1EDBD0DD08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47C4FC-36BE-E007-F429-4F002473409A}"/>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3524108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9DC1-35E8-BFF4-FE9E-0D1281E77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223B5-FC39-2313-6BCB-2F10527577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E41AD5-E978-0E4D-E552-F8A6256BCBA9}"/>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404285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6C5E2-7608-C96D-C1F6-6F696511E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27438-8BA2-6A6A-4345-894CDC5BBC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5AC040-6EA8-DF8E-3FD6-E551FE1B06E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0066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30A6-5E2B-BB3B-1EE7-7C070E406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4ADA5-20B2-2351-5071-A137E78CB0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321EEE-E2F9-FED1-A75C-D212B9F21D4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472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51" r:id="rId1"/>
  </p:sldLayoutIdLst>
  <p:transition spd="med"/>
  <p:txStyles>
    <p:title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p:titleStyle>
    <p:bodyStyle>
      <a:lvl1pPr marL="825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1pPr>
      <a:lvl2pPr marL="1282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2pPr>
      <a:lvl3pPr marL="1739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3pPr>
      <a:lvl4pPr marL="2197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4pPr>
      <a:lvl5pPr marL="26543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p:bodyStyle>
    <p:otherStyle>
      <a:lvl1pPr marL="0" marR="0" indent="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1pPr>
      <a:lvl2pPr marL="0" marR="0" indent="4572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2pPr>
      <a:lvl3pPr marL="0" marR="0" indent="9144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3pPr>
      <a:lvl4pPr marL="0" marR="0" indent="13716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4pPr>
      <a:lvl5pPr marL="0" marR="0" indent="18288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5pPr>
      <a:lvl6pPr marL="0" marR="0" indent="22860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6pPr>
      <a:lvl7pPr marL="0" marR="0" indent="27432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7pPr>
      <a:lvl8pPr marL="0" marR="0" indent="32004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8pPr>
      <a:lvl9pPr marL="0" marR="0" indent="36576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67" name="‘…now it is matter is the scaffolding’: Semantic structure and corpora"/>
          <p:cNvSpPr txBox="1"/>
          <p:nvPr/>
        </p:nvSpPr>
        <p:spPr>
          <a:xfrm>
            <a:off x="767775" y="1843571"/>
            <a:ext cx="22848450" cy="3960699"/>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2200">
                <a:latin typeface="Concourse T2"/>
                <a:ea typeface="Concourse T2"/>
                <a:cs typeface="Concourse T2"/>
                <a:sym typeface="Concourse T2"/>
              </a:defRPr>
            </a:lvl1pPr>
          </a:lstStyle>
          <a:p>
            <a:r>
              <a:rPr lang="en-GB" sz="10400" dirty="0">
                <a:solidFill>
                  <a:schemeClr val="bg1"/>
                </a:solidFill>
              </a:rPr>
              <a:t> </a:t>
            </a:r>
            <a:r>
              <a:rPr lang="en-GB" sz="10400" b="1" dirty="0">
                <a:solidFill>
                  <a:schemeClr val="bg1"/>
                </a:solidFill>
              </a:rPr>
              <a:t>“up yours at the end of life”</a:t>
            </a:r>
            <a:br>
              <a:rPr lang="en-GB" sz="10400" b="1" dirty="0">
                <a:solidFill>
                  <a:schemeClr val="bg1"/>
                </a:solidFill>
              </a:rPr>
            </a:br>
            <a:r>
              <a:rPr lang="en-GB" sz="7200" dirty="0">
                <a:solidFill>
                  <a:schemeClr val="bg1"/>
                </a:solidFill>
              </a:rPr>
              <a:t>Opposition, Emotion, and Overlap in a Corpus of Scottish Debates on Assisted Dying</a:t>
            </a:r>
          </a:p>
        </p:txBody>
      </p:sp>
      <p:sp>
        <p:nvSpPr>
          <p:cNvPr id="468" name="LCLPGC2023, Edinburgh…"/>
          <p:cNvSpPr txBox="1"/>
          <p:nvPr/>
        </p:nvSpPr>
        <p:spPr>
          <a:xfrm>
            <a:off x="7512185"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r">
              <a:defRPr sz="4200">
                <a:latin typeface="Concourse T2"/>
                <a:ea typeface="Concourse T2"/>
                <a:cs typeface="Concourse T2"/>
                <a:sym typeface="Concourse T2"/>
              </a:defRPr>
            </a:pPr>
            <a:r>
              <a:rPr lang="en-GB" sz="4800" dirty="0">
                <a:solidFill>
                  <a:schemeClr val="bg1"/>
                </a:solidFill>
                <a:latin typeface="Concourse C2" pitchFamily="2" charset="77"/>
              </a:rPr>
              <a:t>CILC16</a:t>
            </a:r>
            <a:r>
              <a:rPr sz="4800" dirty="0">
                <a:solidFill>
                  <a:schemeClr val="bg1"/>
                </a:solidFill>
              </a:rPr>
              <a:t>, </a:t>
            </a:r>
            <a:r>
              <a:rPr lang="en-GB" sz="4800" dirty="0">
                <a:solidFill>
                  <a:schemeClr val="bg1"/>
                </a:solidFill>
              </a:rPr>
              <a:t>Salamanca</a:t>
            </a:r>
            <a:endParaRPr sz="4800" dirty="0">
              <a:solidFill>
                <a:schemeClr val="bg1"/>
              </a:solidFill>
            </a:endParaRPr>
          </a:p>
          <a:p>
            <a:pPr algn="r">
              <a:defRPr sz="3600">
                <a:solidFill>
                  <a:srgbClr val="A9A9A9"/>
                </a:solidFill>
                <a:latin typeface="Concourse T2"/>
                <a:ea typeface="Concourse T2"/>
                <a:cs typeface="Concourse T2"/>
                <a:sym typeface="Concourse T2"/>
              </a:defRPr>
            </a:pPr>
            <a:r>
              <a:rPr lang="en-GB" sz="4400" dirty="0">
                <a:solidFill>
                  <a:srgbClr val="7F7F7F"/>
                </a:solidFill>
              </a:rPr>
              <a:t>May </a:t>
            </a:r>
            <a:r>
              <a:rPr lang="en-GB" sz="4400" dirty="0">
                <a:solidFill>
                  <a:srgbClr val="7F7F7F"/>
                </a:solidFill>
                <a:latin typeface="Concourse C2" pitchFamily="2" charset="77"/>
              </a:rPr>
              <a:t>2025</a:t>
            </a:r>
            <a:endParaRPr sz="4400" dirty="0">
              <a:solidFill>
                <a:srgbClr val="7F7F7F"/>
              </a:solidFill>
              <a:latin typeface="Concourse C2" pitchFamily="2" charset="77"/>
            </a:endParaRPr>
          </a:p>
        </p:txBody>
      </p:sp>
      <p:sp>
        <p:nvSpPr>
          <p:cNvPr id="7" name="LCLPGC2023, Edinburgh…">
            <a:extLst>
              <a:ext uri="{FF2B5EF4-FFF2-40B4-BE49-F238E27FC236}">
                <a16:creationId xmlns:a16="http://schemas.microsoft.com/office/drawing/2014/main" id="{F70A0D89-0A9A-E7E6-61DF-4FC00EC37546}"/>
              </a:ext>
            </a:extLst>
          </p:cNvPr>
          <p:cNvSpPr txBox="1"/>
          <p:nvPr/>
        </p:nvSpPr>
        <p:spPr>
          <a:xfrm>
            <a:off x="1200149"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200">
                <a:latin typeface="Concourse T2"/>
                <a:ea typeface="Concourse T2"/>
                <a:cs typeface="Concourse T2"/>
                <a:sym typeface="Concourse T2"/>
              </a:defRPr>
            </a:pPr>
            <a:r>
              <a:rPr sz="4800" dirty="0">
                <a:solidFill>
                  <a:schemeClr val="bg1"/>
                </a:solidFill>
              </a:rPr>
              <a:t>Marc Alexander </a:t>
            </a:r>
            <a:r>
              <a:rPr sz="4800" dirty="0">
                <a:solidFill>
                  <a:srgbClr val="7F7F7F"/>
                </a:solidFill>
              </a:rPr>
              <a:t>and</a:t>
            </a:r>
            <a:r>
              <a:rPr sz="4800" dirty="0">
                <a:solidFill>
                  <a:schemeClr val="tx2"/>
                </a:solidFill>
              </a:rPr>
              <a:t> </a:t>
            </a:r>
            <a:r>
              <a:rPr lang="en-GB" sz="4800" dirty="0">
                <a:solidFill>
                  <a:schemeClr val="bg1"/>
                </a:solidFill>
              </a:rPr>
              <a:t>James Balfour</a:t>
            </a:r>
            <a:endParaRPr sz="4800" dirty="0">
              <a:solidFill>
                <a:schemeClr val="bg1"/>
              </a:solidFill>
            </a:endParaRPr>
          </a:p>
          <a:p>
            <a:pPr algn="l">
              <a:defRPr sz="3600">
                <a:solidFill>
                  <a:srgbClr val="A9A9A9"/>
                </a:solidFill>
                <a:latin typeface="Concourse T2"/>
                <a:ea typeface="Concourse T2"/>
                <a:cs typeface="Concourse T2"/>
                <a:sym typeface="Concourse T2"/>
              </a:defRPr>
            </a:pPr>
            <a:r>
              <a:rPr sz="4400" dirty="0">
                <a:solidFill>
                  <a:srgbClr val="7F7F7F"/>
                </a:solidFill>
              </a:rPr>
              <a:t>University of Glasgow</a:t>
            </a:r>
          </a:p>
        </p:txBody>
      </p:sp>
      <p:cxnSp>
        <p:nvCxnSpPr>
          <p:cNvPr id="9" name="Straight Connector 8">
            <a:extLst>
              <a:ext uri="{FF2B5EF4-FFF2-40B4-BE49-F238E27FC236}">
                <a16:creationId xmlns:a16="http://schemas.microsoft.com/office/drawing/2014/main" id="{120A897F-9CF9-9E48-3A60-672A354214BC}"/>
              </a:ext>
            </a:extLst>
          </p:cNvPr>
          <p:cNvCxnSpPr/>
          <p:nvPr/>
        </p:nvCxnSpPr>
        <p:spPr>
          <a:xfrm>
            <a:off x="1200149" y="10341504"/>
            <a:ext cx="2198370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black text on a black background&#10;&#10;Description automatically generated">
            <a:extLst>
              <a:ext uri="{FF2B5EF4-FFF2-40B4-BE49-F238E27FC236}">
                <a16:creationId xmlns:a16="http://schemas.microsoft.com/office/drawing/2014/main" id="{94237639-976B-D76C-8A94-E8DDCD286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2971" y="10968016"/>
            <a:ext cx="5940879" cy="1839756"/>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2DA4E827-EAC2-740C-9FF9-ECCACE46E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0" y="10388523"/>
            <a:ext cx="8583351" cy="28527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43032-B67B-A821-ABF3-96DB4874C8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B3FF6D-CF06-57DE-3465-8ADA2AD5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29" y="417312"/>
            <a:ext cx="22511141" cy="12881375"/>
          </a:xfrm>
          <a:prstGeom prst="rect">
            <a:avLst/>
          </a:prstGeom>
        </p:spPr>
      </p:pic>
    </p:spTree>
    <p:extLst>
      <p:ext uri="{BB962C8B-B14F-4D97-AF65-F5344CB8AC3E}">
        <p14:creationId xmlns:p14="http://schemas.microsoft.com/office/powerpoint/2010/main" val="138235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9E020D-3371-5E7A-F0BF-179F3443329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CD7ED57-DBC6-1646-CD99-700247F4C596}"/>
              </a:ext>
            </a:extLst>
          </p:cNvPr>
          <p:cNvSpPr txBox="1"/>
          <p:nvPr/>
        </p:nvSpPr>
        <p:spPr>
          <a:xfrm>
            <a:off x="851971" y="1262796"/>
            <a:ext cx="22680057" cy="1165511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No terminology choice is neutral in this debate</a:t>
            </a:r>
            <a:br>
              <a:rPr kumimoji="0" lang="en-GB" sz="8000" b="0" i="0" u="none" strike="noStrike" kern="0" cap="none" spc="0" normalizeH="0" baseline="0" noProof="0" dirty="0">
                <a:ln>
                  <a:noFill/>
                </a:ln>
                <a:solidFill>
                  <a:srgbClr val="000000"/>
                </a:solidFill>
                <a:effectLst/>
                <a:uLnTx/>
                <a:uFillTx/>
                <a:latin typeface="Concourse T2"/>
                <a:sym typeface="Concourse T2"/>
              </a:rPr>
            </a:br>
            <a:endParaRPr kumimoji="0" lang="en-GB" sz="40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“Assisted Dying”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Term used in current bill’s title</a:t>
            </a:r>
          </a:p>
          <a:p>
            <a:pPr algn="l">
              <a:buClr>
                <a:srgbClr val="BEBEBE"/>
              </a:buClr>
              <a:defRPr sz="9000">
                <a:latin typeface="Concourse T2"/>
                <a:ea typeface="Concourse T2"/>
                <a:cs typeface="Concourse T2"/>
                <a:sym typeface="Concourse T2"/>
              </a:defRPr>
            </a:pPr>
            <a:r>
              <a:rPr lang="en-GB" sz="8000" dirty="0">
                <a:solidFill>
                  <a:srgbClr val="000000"/>
                </a:solidFill>
                <a:latin typeface="Concourse T2"/>
                <a:sym typeface="Concourse T2"/>
              </a:rPr>
              <a:t>“Assisted Suicide”</a:t>
            </a:r>
          </a:p>
          <a:p>
            <a:pPr algn="l">
              <a:buClr>
                <a:srgbClr val="BEBEBE"/>
              </a:buClr>
              <a:defRPr sz="9000">
                <a:latin typeface="Concourse T2"/>
                <a:ea typeface="Concourse T2"/>
                <a:cs typeface="Concourse T2"/>
                <a:sym typeface="Concourse T2"/>
              </a:defRPr>
            </a:pPr>
            <a:r>
              <a:rPr lang="en-GB" sz="8000" dirty="0">
                <a:solidFill>
                  <a:srgbClr val="000000"/>
                </a:solidFill>
                <a:latin typeface="Concourse T2"/>
                <a:sym typeface="Concourse T2"/>
              </a:rPr>
              <a:t>“Euthanasia”</a:t>
            </a:r>
          </a:p>
          <a:p>
            <a:pPr marL="1143000" indent="-1143000" algn="l">
              <a:buClr>
                <a:srgbClr val="BEBEBE"/>
              </a:buClr>
              <a:buFont typeface="System Font Regular"/>
              <a:buChar char="–"/>
              <a:defRPr sz="9000">
                <a:latin typeface="Concourse T2"/>
                <a:ea typeface="Concourse T2"/>
                <a:cs typeface="Concourse T2"/>
                <a:sym typeface="Concourse T2"/>
              </a:defRPr>
            </a:pPr>
            <a:r>
              <a:rPr lang="en-GB" sz="6600" dirty="0">
                <a:solidFill>
                  <a:srgbClr val="000000"/>
                </a:solidFill>
                <a:latin typeface="Concourse T2"/>
                <a:sym typeface="Concourse T2"/>
              </a:rPr>
              <a:t>Not accurate for current bill (euthanasia is physician-administered and this bill requires self-administration)</a:t>
            </a:r>
            <a:endParaRPr kumimoji="0" lang="en-GB" sz="80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314492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75D8C-4D1D-57ED-E641-2B7E3F4CA9E2}"/>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1BD3549-767E-B117-F353-E403EEC7E45A}"/>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2. Our Corpora</a:t>
            </a:r>
          </a:p>
        </p:txBody>
      </p:sp>
    </p:spTree>
    <p:extLst>
      <p:ext uri="{BB962C8B-B14F-4D97-AF65-F5344CB8AC3E}">
        <p14:creationId xmlns:p14="http://schemas.microsoft.com/office/powerpoint/2010/main" val="1238430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5D6C5-7EB7-9C72-19F8-2CF2D63973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F1CFA8-EAB0-74F8-46E4-FEB84C35FC51}"/>
              </a:ext>
            </a:extLst>
          </p:cNvPr>
          <p:cNvSpPr txBox="1"/>
          <p:nvPr/>
        </p:nvSpPr>
        <p:spPr>
          <a:xfrm>
            <a:off x="825845" y="2564517"/>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C2" pitchFamily="2" charset="77"/>
                <a:sym typeface="Concourse T2"/>
              </a:rPr>
              <a:t>Consultation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Free text entries from two public consultations</a:t>
            </a:r>
          </a:p>
          <a:p>
            <a:pPr marL="1143000" indent="-1143000" algn="l">
              <a:buClr>
                <a:srgbClr val="BEBEBE"/>
              </a:buClr>
              <a:buFont typeface="System Font Regular"/>
              <a:buChar char="–"/>
              <a:defRPr sz="9000">
                <a:latin typeface="Concourse T2"/>
                <a:ea typeface="Concourse T2"/>
                <a:cs typeface="Concourse T2"/>
                <a:sym typeface="Concourse T2"/>
              </a:defRPr>
            </a:pPr>
            <a:r>
              <a:rPr lang="en-GB" sz="5400" dirty="0">
                <a:solidFill>
                  <a:srgbClr val="000000"/>
                </a:solidFill>
                <a:latin typeface="Concourse T2"/>
                <a:sym typeface="Concourse T2"/>
              </a:rPr>
              <a:t>Metadata includes self-reported closed question on support/opposition to the bill</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2021: 2m words across 12,255 written responses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1.1m words across 7,122 written responses</a:t>
            </a:r>
          </a:p>
        </p:txBody>
      </p:sp>
      <p:sp>
        <p:nvSpPr>
          <p:cNvPr id="6" name="TextBox 5">
            <a:extLst>
              <a:ext uri="{FF2B5EF4-FFF2-40B4-BE49-F238E27FC236}">
                <a16:creationId xmlns:a16="http://schemas.microsoft.com/office/drawing/2014/main" id="{B44C63F8-CE02-B98C-2912-DC784BE5D25E}"/>
              </a:ext>
            </a:extLst>
          </p:cNvPr>
          <p:cNvSpPr txBox="1"/>
          <p:nvPr/>
        </p:nvSpPr>
        <p:spPr>
          <a:xfrm>
            <a:off x="12963042" y="2581426"/>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C2" pitchFamily="2" charset="77"/>
                <a:sym typeface="Concourse T2"/>
              </a:rPr>
              <a:t>Press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Press articles in the UK from the months surrounding the two consultations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Obtained through a set of seed search terms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2021: 2.3m words across 1,668 article</a:t>
            </a:r>
            <a:r>
              <a:rPr lang="en-GB" sz="5400" dirty="0">
                <a:solidFill>
                  <a:srgbClr val="000000"/>
                </a:solidFill>
                <a:latin typeface="Concourse T2"/>
                <a:sym typeface="Concourse T2"/>
              </a:rPr>
              <a:t>s</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2.6m words across 2,969 articles</a:t>
            </a:r>
          </a:p>
        </p:txBody>
      </p:sp>
    </p:spTree>
    <p:extLst>
      <p:ext uri="{BB962C8B-B14F-4D97-AF65-F5344CB8AC3E}">
        <p14:creationId xmlns:p14="http://schemas.microsoft.com/office/powerpoint/2010/main" val="305189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93469-39CD-5407-4CF6-1B26D8557C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C6858C-78E0-1A21-10CB-2D6366D5CE20}"/>
              </a:ext>
            </a:extLst>
          </p:cNvPr>
          <p:cNvSpPr txBox="1"/>
          <p:nvPr/>
        </p:nvSpPr>
        <p:spPr>
          <a:xfrm>
            <a:off x="825845" y="2564517"/>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1" i="0" u="none" strike="noStrike" kern="0" cap="none" spc="0" normalizeH="0" baseline="0" noProof="0" dirty="0">
                <a:ln>
                  <a:noFill/>
                </a:ln>
                <a:solidFill>
                  <a:srgbClr val="000000"/>
                </a:solidFill>
                <a:effectLst/>
                <a:uLnTx/>
                <a:uFillTx/>
                <a:latin typeface="Concourse C2" pitchFamily="2" charset="77"/>
                <a:sym typeface="Concourse T2"/>
              </a:rPr>
              <a:t>Consultation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Free text entries from two public consultations</a:t>
            </a:r>
          </a:p>
          <a:p>
            <a:pPr marL="1143000" indent="-1143000" algn="l">
              <a:buClr>
                <a:srgbClr val="BEBEBE"/>
              </a:buClr>
              <a:buFont typeface="System Font Regular"/>
              <a:buChar char="–"/>
              <a:defRPr sz="9000">
                <a:latin typeface="Concourse T2"/>
                <a:ea typeface="Concourse T2"/>
                <a:cs typeface="Concourse T2"/>
                <a:sym typeface="Concourse T2"/>
              </a:defRPr>
            </a:pPr>
            <a:r>
              <a:rPr lang="en-GB" sz="5400" dirty="0">
                <a:solidFill>
                  <a:srgbClr val="000000"/>
                </a:solidFill>
                <a:latin typeface="Concourse T2"/>
                <a:sym typeface="Concourse T2"/>
              </a:rPr>
              <a:t>Metadata includes self-reported closed question on support/opposition to the bill</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1" i="0" u="none" strike="noStrike" kern="0" cap="none" spc="0" normalizeH="0" baseline="0" noProof="0" dirty="0">
                <a:ln>
                  <a:noFill/>
                </a:ln>
                <a:solidFill>
                  <a:srgbClr val="000000"/>
                </a:solidFill>
                <a:effectLst/>
                <a:uLnTx/>
                <a:uFillTx/>
                <a:latin typeface="Concourse T2"/>
                <a:sym typeface="Concourse T2"/>
              </a:rPr>
              <a:t>2021: 2m words across 12,255 written responses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1.1m words across 7,122 written responses</a:t>
            </a:r>
          </a:p>
        </p:txBody>
      </p:sp>
      <p:sp>
        <p:nvSpPr>
          <p:cNvPr id="6" name="TextBox 5">
            <a:extLst>
              <a:ext uri="{FF2B5EF4-FFF2-40B4-BE49-F238E27FC236}">
                <a16:creationId xmlns:a16="http://schemas.microsoft.com/office/drawing/2014/main" id="{CF23B4C7-0368-F40E-6136-B1A6E43915A4}"/>
              </a:ext>
            </a:extLst>
          </p:cNvPr>
          <p:cNvSpPr txBox="1"/>
          <p:nvPr/>
        </p:nvSpPr>
        <p:spPr>
          <a:xfrm>
            <a:off x="12963042" y="2581426"/>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1" i="0" u="none" strike="noStrike" kern="0" cap="none" spc="0" normalizeH="0" baseline="0" noProof="0" dirty="0">
                <a:ln>
                  <a:noFill/>
                </a:ln>
                <a:solidFill>
                  <a:srgbClr val="000000"/>
                </a:solidFill>
                <a:effectLst/>
                <a:uLnTx/>
                <a:uFillTx/>
                <a:latin typeface="Concourse C2" pitchFamily="2" charset="77"/>
                <a:sym typeface="Concourse T2"/>
              </a:rPr>
              <a:t>Press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Press articles in the UK from the months surrounding the two consultations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Obtained through a set of seed search terms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2021: 2.3m words across 1,668 article</a:t>
            </a:r>
            <a:r>
              <a:rPr lang="en-GB" sz="5400" dirty="0">
                <a:solidFill>
                  <a:srgbClr val="000000"/>
                </a:solidFill>
                <a:latin typeface="Concourse T2"/>
                <a:sym typeface="Concourse T2"/>
              </a:rPr>
              <a:t>s</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2.6m words across 2,969 articles</a:t>
            </a:r>
          </a:p>
        </p:txBody>
      </p:sp>
    </p:spTree>
    <p:extLst>
      <p:ext uri="{BB962C8B-B14F-4D97-AF65-F5344CB8AC3E}">
        <p14:creationId xmlns:p14="http://schemas.microsoft.com/office/powerpoint/2010/main" val="325130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6EE6-4F51-3778-9F64-C80F5BFBA667}"/>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6D595057-01EB-7C2B-BB7B-C6A2A9B23EB4}"/>
              </a:ext>
            </a:extLst>
          </p:cNvPr>
          <p:cNvSpPr txBox="1"/>
          <p:nvPr/>
        </p:nvSpPr>
        <p:spPr>
          <a:xfrm>
            <a:off x="851971" y="1262796"/>
            <a:ext cx="22680057" cy="8946679"/>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Consultations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Two consultation stages: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First (2021): Conducted by McArthur during bill formulation</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Largest consultation ever for a Scottish bill (12,255 responses)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Second (2024): By Health, Social Care and Sport Committee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A ’call for views‘ must take place as part of Stage 1 consideration (7,122 responses)</a:t>
            </a:r>
          </a:p>
        </p:txBody>
      </p:sp>
    </p:spTree>
    <p:extLst>
      <p:ext uri="{BB962C8B-B14F-4D97-AF65-F5344CB8AC3E}">
        <p14:creationId xmlns:p14="http://schemas.microsoft.com/office/powerpoint/2010/main" val="2694608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1011208"/>
            <a:ext cx="22680057" cy="122706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spAutoFit/>
          </a:bodyPr>
          <a:lstStyle/>
          <a:p>
            <a:pPr>
              <a:defRPr sz="9000">
                <a:latin typeface="Concourse T2"/>
                <a:ea typeface="Concourse T2"/>
                <a:cs typeface="Concourse T2"/>
                <a:sym typeface="Concourse T2"/>
              </a:defRPr>
            </a:pPr>
            <a:r>
              <a:rPr lang="en-GB" sz="9600" i="1" dirty="0">
                <a:solidFill>
                  <a:schemeClr val="bg1"/>
                </a:solidFill>
                <a:latin typeface="Concourse T2" pitchFamily="2" charset="77"/>
              </a:rPr>
              <a:t>Consultation One</a:t>
            </a:r>
          </a:p>
          <a:p>
            <a:pPr>
              <a:defRPr sz="9000">
                <a:latin typeface="Concourse T2"/>
                <a:ea typeface="Concourse T2"/>
                <a:cs typeface="Concourse T2"/>
                <a:sym typeface="Concourse T2"/>
              </a:defRPr>
            </a:pPr>
            <a:endParaRPr lang="en-GB" sz="4200" b="1" dirty="0">
              <a:solidFill>
                <a:schemeClr val="bg1"/>
              </a:solidFill>
            </a:endParaRPr>
          </a:p>
          <a:p>
            <a:pPr>
              <a:defRPr sz="9000">
                <a:latin typeface="Concourse T2"/>
                <a:ea typeface="Concourse T2"/>
                <a:cs typeface="Concourse T2"/>
                <a:sym typeface="Concourse T2"/>
              </a:defRPr>
            </a:pPr>
            <a:r>
              <a:rPr lang="en-GB" sz="7200" dirty="0">
                <a:solidFill>
                  <a:schemeClr val="bg1"/>
                </a:solidFill>
              </a:rPr>
              <a:t>23 September 2021 – 22 December 2021</a:t>
            </a:r>
          </a:p>
          <a:p>
            <a:pPr marL="0" marR="0" indent="0" algn="ctr" rtl="0" fontAlgn="auto" latinLnBrk="0" hangingPunct="0">
              <a:spcBef>
                <a:spcPts val="0"/>
              </a:spcBef>
              <a:spcAft>
                <a:spcPts val="0"/>
              </a:spcAft>
            </a:pPr>
            <a:endParaRPr lang="en-GB" dirty="0">
              <a:solidFill>
                <a:schemeClr val="bg1"/>
              </a:solidFill>
              <a:effectLst/>
            </a:endParaRPr>
          </a:p>
          <a:p>
            <a:pPr>
              <a:defRPr sz="9000">
                <a:latin typeface="Concourse T2"/>
                <a:ea typeface="Concourse T2"/>
                <a:cs typeface="Concourse T2"/>
                <a:sym typeface="Concourse T2"/>
              </a:defRPr>
            </a:pPr>
            <a:r>
              <a:rPr lang="en-GB" sz="7200" dirty="0">
                <a:solidFill>
                  <a:schemeClr val="bg1"/>
                </a:solidFill>
              </a:rPr>
              <a:t>Individual available responses </a:t>
            </a:r>
            <a:r>
              <a:rPr lang="en-GB" sz="7200" b="1" dirty="0">
                <a:solidFill>
                  <a:schemeClr val="bg1"/>
                </a:solidFill>
              </a:rPr>
              <a:t>12,255</a:t>
            </a:r>
          </a:p>
          <a:p>
            <a:pPr>
              <a:defRPr sz="9000">
                <a:latin typeface="Concourse T2"/>
                <a:ea typeface="Concourse T2"/>
                <a:cs typeface="Concourse T2"/>
                <a:sym typeface="Concourse T2"/>
              </a:defRPr>
            </a:pPr>
            <a:r>
              <a:rPr lang="en-GB" sz="7200" dirty="0">
                <a:solidFill>
                  <a:schemeClr val="bg1"/>
                </a:solidFill>
              </a:rPr>
              <a:t>Word count </a:t>
            </a:r>
            <a:r>
              <a:rPr lang="en-GB" sz="7200" b="1" dirty="0">
                <a:solidFill>
                  <a:schemeClr val="bg1"/>
                </a:solidFill>
              </a:rPr>
              <a:t>2,018,421</a:t>
            </a:r>
          </a:p>
          <a:p>
            <a:pPr>
              <a:defRPr sz="9000">
                <a:latin typeface="Concourse T2"/>
                <a:ea typeface="Concourse T2"/>
                <a:cs typeface="Concourse T2"/>
                <a:sym typeface="Concourse T2"/>
              </a:defRPr>
            </a:pPr>
            <a:endParaRPr lang="en-GB" sz="6000" dirty="0">
              <a:solidFill>
                <a:schemeClr val="bg1"/>
              </a:solidFill>
            </a:endParaRPr>
          </a:p>
          <a:p>
            <a:pPr>
              <a:defRPr sz="9000">
                <a:latin typeface="Concourse T2"/>
                <a:ea typeface="Concourse T2"/>
                <a:cs typeface="Concourse T2"/>
                <a:sym typeface="Concourse T2"/>
              </a:defRPr>
            </a:pPr>
            <a:r>
              <a:rPr lang="en-GB" sz="6000" dirty="0">
                <a:solidFill>
                  <a:schemeClr val="bg1"/>
                </a:solidFill>
              </a:rPr>
              <a:t>9,651 fully or partially supportive, 1.2m words</a:t>
            </a:r>
          </a:p>
          <a:p>
            <a:pPr>
              <a:defRPr sz="9000">
                <a:latin typeface="Concourse T2"/>
                <a:ea typeface="Concourse T2"/>
                <a:cs typeface="Concourse T2"/>
                <a:sym typeface="Concourse T2"/>
              </a:defRPr>
            </a:pPr>
            <a:r>
              <a:rPr lang="en-GB" sz="6000" dirty="0">
                <a:solidFill>
                  <a:schemeClr val="bg1"/>
                </a:solidFill>
              </a:rPr>
              <a:t>2,554 fully or partially opposed, 0.8m words</a:t>
            </a:r>
          </a:p>
          <a:p>
            <a:pPr>
              <a:defRPr sz="9000">
                <a:latin typeface="Concourse T2"/>
                <a:ea typeface="Concourse T2"/>
                <a:cs typeface="Concourse T2"/>
                <a:sym typeface="Concourse T2"/>
              </a:defRPr>
            </a:pPr>
            <a:r>
              <a:rPr lang="en-GB" sz="6000" dirty="0">
                <a:solidFill>
                  <a:schemeClr val="bg1"/>
                </a:solidFill>
              </a:rPr>
              <a:t>50 neutral or unsure, 18k words</a:t>
            </a:r>
          </a:p>
          <a:p>
            <a:pPr marL="0" marR="0" indent="0" algn="ctr" rtl="0" fontAlgn="auto" latinLnBrk="0" hangingPunct="0">
              <a:spcBef>
                <a:spcPts val="0"/>
              </a:spcBef>
              <a:spcAft>
                <a:spcPts val="0"/>
              </a:spcAft>
            </a:pPr>
            <a:endParaRPr lang="en-GB" sz="6000" dirty="0">
              <a:solidFill>
                <a:schemeClr val="bg1"/>
              </a:solidFill>
              <a:effectLst/>
            </a:endParaRPr>
          </a:p>
          <a:p>
            <a:pPr>
              <a:defRPr sz="9000">
                <a:latin typeface="Concourse T2"/>
                <a:ea typeface="Concourse T2"/>
                <a:cs typeface="Concourse T2"/>
                <a:sym typeface="Concourse T2"/>
              </a:defRPr>
            </a:pPr>
            <a:r>
              <a:rPr lang="en-GB" sz="6000" dirty="0">
                <a:solidFill>
                  <a:schemeClr val="bg1"/>
                </a:solidFill>
              </a:rPr>
              <a:t>Ranges from 0 to 9,759 words per response (average 182, median 99)</a:t>
            </a:r>
          </a:p>
        </p:txBody>
      </p:sp>
      <p:cxnSp>
        <p:nvCxnSpPr>
          <p:cNvPr id="2" name="Straight Connector 1">
            <a:extLst>
              <a:ext uri="{FF2B5EF4-FFF2-40B4-BE49-F238E27FC236}">
                <a16:creationId xmlns:a16="http://schemas.microsoft.com/office/drawing/2014/main" id="{FA8355ED-8E79-737D-B18F-8EB557A67F0E}"/>
              </a:ext>
            </a:extLst>
          </p:cNvPr>
          <p:cNvCxnSpPr/>
          <p:nvPr/>
        </p:nvCxnSpPr>
        <p:spPr>
          <a:xfrm>
            <a:off x="7250723" y="2778370"/>
            <a:ext cx="9882553" cy="0"/>
          </a:xfrm>
          <a:prstGeom prst="line">
            <a:avLst/>
          </a:prstGeom>
          <a:noFill/>
          <a:ln w="25400" cap="flat">
            <a:solidFill>
              <a:schemeClr val="tx1">
                <a:lumMod val="50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9566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B40A3-8539-EB0A-AF50-C1DDE7029D6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291809CA-4901-6D94-0194-D00161846389}"/>
              </a:ext>
            </a:extLst>
          </p:cNvPr>
          <p:cNvSpPr txBox="1"/>
          <p:nvPr/>
        </p:nvSpPr>
        <p:spPr>
          <a:xfrm>
            <a:off x="851971" y="1011600"/>
            <a:ext cx="22680057" cy="10608672"/>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spAutoFit/>
          </a:bodyPr>
          <a:lstStyle/>
          <a:p>
            <a:pPr>
              <a:defRPr sz="9000">
                <a:latin typeface="Concourse T2"/>
                <a:ea typeface="Concourse T2"/>
                <a:cs typeface="Concourse T2"/>
                <a:sym typeface="Concourse T2"/>
              </a:defRPr>
            </a:pPr>
            <a:r>
              <a:rPr lang="en-GB" sz="9600" i="1" dirty="0">
                <a:solidFill>
                  <a:schemeClr val="bg1"/>
                </a:solidFill>
                <a:latin typeface="Concourse T2" pitchFamily="2" charset="77"/>
              </a:rPr>
              <a:t>Consultation Two</a:t>
            </a:r>
          </a:p>
          <a:p>
            <a:pPr>
              <a:defRPr sz="9000">
                <a:latin typeface="Concourse T2"/>
                <a:ea typeface="Concourse T2"/>
                <a:cs typeface="Concourse T2"/>
                <a:sym typeface="Concourse T2"/>
              </a:defRPr>
            </a:pPr>
            <a:endParaRPr lang="en-GB" sz="4200" b="1" dirty="0">
              <a:solidFill>
                <a:schemeClr val="bg1"/>
              </a:solidFill>
            </a:endParaRPr>
          </a:p>
          <a:p>
            <a:pPr>
              <a:defRPr sz="9000">
                <a:latin typeface="Concourse T2"/>
                <a:ea typeface="Concourse T2"/>
                <a:cs typeface="Concourse T2"/>
                <a:sym typeface="Concourse T2"/>
              </a:defRPr>
            </a:pPr>
            <a:r>
              <a:rPr lang="en-GB" sz="7200" dirty="0">
                <a:solidFill>
                  <a:schemeClr val="bg1"/>
                </a:solidFill>
              </a:rPr>
              <a:t>7 June 2024 – 16 August 2024</a:t>
            </a:r>
          </a:p>
          <a:p>
            <a:pPr marL="0" marR="0" indent="0" algn="ctr" rtl="0" fontAlgn="auto" latinLnBrk="0" hangingPunct="0">
              <a:spcBef>
                <a:spcPts val="0"/>
              </a:spcBef>
              <a:spcAft>
                <a:spcPts val="0"/>
              </a:spcAft>
            </a:pPr>
            <a:endParaRPr lang="en-GB" dirty="0">
              <a:solidFill>
                <a:schemeClr val="bg1"/>
              </a:solidFill>
              <a:effectLst/>
            </a:endParaRPr>
          </a:p>
          <a:p>
            <a:pPr>
              <a:defRPr sz="9000">
                <a:latin typeface="Concourse T2"/>
                <a:ea typeface="Concourse T2"/>
                <a:cs typeface="Concourse T2"/>
                <a:sym typeface="Concourse T2"/>
              </a:defRPr>
            </a:pPr>
            <a:r>
              <a:rPr lang="en-GB" sz="7200" dirty="0">
                <a:solidFill>
                  <a:schemeClr val="bg1"/>
                </a:solidFill>
              </a:rPr>
              <a:t>Individual available responses </a:t>
            </a:r>
            <a:r>
              <a:rPr lang="en-GB" sz="7200" b="1" dirty="0">
                <a:solidFill>
                  <a:schemeClr val="bg1"/>
                </a:solidFill>
              </a:rPr>
              <a:t>7,122</a:t>
            </a:r>
          </a:p>
          <a:p>
            <a:pPr>
              <a:defRPr sz="9000">
                <a:latin typeface="Concourse T2"/>
                <a:ea typeface="Concourse T2"/>
                <a:cs typeface="Concourse T2"/>
                <a:sym typeface="Concourse T2"/>
              </a:defRPr>
            </a:pPr>
            <a:r>
              <a:rPr lang="en-GB" sz="7200" dirty="0">
                <a:solidFill>
                  <a:schemeClr val="bg1"/>
                </a:solidFill>
              </a:rPr>
              <a:t>Word count </a:t>
            </a:r>
            <a:r>
              <a:rPr lang="en-GB" sz="7200" b="1" dirty="0">
                <a:solidFill>
                  <a:schemeClr val="bg1"/>
                </a:solidFill>
              </a:rPr>
              <a:t>805,755 </a:t>
            </a:r>
          </a:p>
          <a:p>
            <a:pPr>
              <a:defRPr sz="9000">
                <a:latin typeface="Concourse T2"/>
                <a:ea typeface="Concourse T2"/>
                <a:cs typeface="Concourse T2"/>
                <a:sym typeface="Concourse T2"/>
              </a:defRPr>
            </a:pPr>
            <a:r>
              <a:rPr lang="en-GB" sz="6000" dirty="0">
                <a:solidFill>
                  <a:schemeClr val="bg1"/>
                </a:solidFill>
              </a:rPr>
              <a:t>(1,082,534 when including "Other" responses to multiple-choice questions)</a:t>
            </a:r>
          </a:p>
          <a:p>
            <a:pPr>
              <a:defRPr sz="9000">
                <a:latin typeface="Concourse T2"/>
                <a:ea typeface="Concourse T2"/>
                <a:cs typeface="Concourse T2"/>
                <a:sym typeface="Concourse T2"/>
              </a:defRPr>
            </a:pPr>
            <a:endParaRPr lang="en-GB" sz="7200" dirty="0">
              <a:solidFill>
                <a:schemeClr val="bg1"/>
              </a:solidFill>
            </a:endParaRPr>
          </a:p>
          <a:p>
            <a:pPr>
              <a:defRPr sz="9000">
                <a:latin typeface="Concourse T2"/>
                <a:ea typeface="Concourse T2"/>
                <a:cs typeface="Concourse T2"/>
                <a:sym typeface="Concourse T2"/>
              </a:defRPr>
            </a:pPr>
            <a:r>
              <a:rPr lang="en-GB" sz="6000" dirty="0">
                <a:solidFill>
                  <a:schemeClr val="bg1"/>
                </a:solidFill>
              </a:rPr>
              <a:t>425 fully or partially supportive, 81,353 words</a:t>
            </a:r>
          </a:p>
          <a:p>
            <a:pPr>
              <a:defRPr sz="9000">
                <a:latin typeface="Concourse T2"/>
                <a:ea typeface="Concourse T2"/>
                <a:cs typeface="Concourse T2"/>
                <a:sym typeface="Concourse T2"/>
              </a:defRPr>
            </a:pPr>
            <a:r>
              <a:rPr lang="en-GB" sz="6000" dirty="0">
                <a:solidFill>
                  <a:schemeClr val="bg1"/>
                </a:solidFill>
              </a:rPr>
              <a:t>6,681 fully or partially opposed, 714,729 words</a:t>
            </a:r>
            <a:endParaRPr sz="6000" dirty="0">
              <a:solidFill>
                <a:schemeClr val="bg1"/>
              </a:solidFill>
            </a:endParaRPr>
          </a:p>
        </p:txBody>
      </p:sp>
      <p:cxnSp>
        <p:nvCxnSpPr>
          <p:cNvPr id="3" name="Straight Connector 2">
            <a:extLst>
              <a:ext uri="{FF2B5EF4-FFF2-40B4-BE49-F238E27FC236}">
                <a16:creationId xmlns:a16="http://schemas.microsoft.com/office/drawing/2014/main" id="{4CC4896B-1297-D346-F98F-5D8D63EBFE51}"/>
              </a:ext>
            </a:extLst>
          </p:cNvPr>
          <p:cNvCxnSpPr/>
          <p:nvPr/>
        </p:nvCxnSpPr>
        <p:spPr>
          <a:xfrm>
            <a:off x="7250723" y="2778370"/>
            <a:ext cx="9882553" cy="0"/>
          </a:xfrm>
          <a:prstGeom prst="line">
            <a:avLst/>
          </a:prstGeom>
          <a:noFill/>
          <a:ln w="25400" cap="flat">
            <a:solidFill>
              <a:schemeClr val="tx1">
                <a:lumMod val="50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04472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A825-CCC4-1015-8880-B25F33A0D8CB}"/>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A3CCE06-7340-8C41-E212-7702F4825EE6}"/>
              </a:ext>
            </a:extLst>
          </p:cNvPr>
          <p:cNvGraphicFramePr>
            <a:graphicFrameLocks/>
          </p:cNvGraphicFramePr>
          <p:nvPr>
            <p:extLst>
              <p:ext uri="{D42A27DB-BD31-4B8C-83A1-F6EECF244321}">
                <p14:modId xmlns:p14="http://schemas.microsoft.com/office/powerpoint/2010/main" val="1087907806"/>
              </p:ext>
            </p:extLst>
          </p:nvPr>
        </p:nvGraphicFramePr>
        <p:xfrm>
          <a:off x="773723" y="844062"/>
          <a:ext cx="22754492" cy="11676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0163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D29931-A0E5-EBBC-A3A5-185E907C0EE7}"/>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5DD1C28-B8FE-6B21-6384-CF7B5C2D4951}"/>
              </a:ext>
            </a:extLst>
          </p:cNvPr>
          <p:cNvGraphicFramePr>
            <a:graphicFrameLocks/>
          </p:cNvGraphicFramePr>
          <p:nvPr>
            <p:extLst>
              <p:ext uri="{D42A27DB-BD31-4B8C-83A1-F6EECF244321}">
                <p14:modId xmlns:p14="http://schemas.microsoft.com/office/powerpoint/2010/main" val="516368776"/>
              </p:ext>
            </p:extLst>
          </p:nvPr>
        </p:nvGraphicFramePr>
        <p:xfrm>
          <a:off x="879231" y="703385"/>
          <a:ext cx="22648984" cy="119927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017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1262796"/>
            <a:ext cx="22680057" cy="7561684"/>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9000">
                <a:latin typeface="Concourse T2"/>
                <a:ea typeface="Concourse T2"/>
                <a:cs typeface="Concourse T2"/>
                <a:sym typeface="Concourse T2"/>
              </a:defRPr>
            </a:pPr>
            <a:r>
              <a:rPr lang="en-GB" sz="9600" b="1" dirty="0">
                <a:solidFill>
                  <a:schemeClr val="bg1"/>
                </a:solidFill>
              </a:rPr>
              <a:t>Content Advisory</a:t>
            </a:r>
          </a:p>
          <a:p>
            <a:pPr algn="l">
              <a:defRPr sz="9000">
                <a:latin typeface="Concourse T2"/>
                <a:ea typeface="Concourse T2"/>
                <a:cs typeface="Concourse T2"/>
                <a:sym typeface="Concourse T2"/>
              </a:defRPr>
            </a:pPr>
            <a:endParaRPr lang="en-GB" sz="6600" dirty="0">
              <a:solidFill>
                <a:schemeClr val="bg1"/>
              </a:solidFill>
            </a:endParaRPr>
          </a:p>
          <a:p>
            <a:pPr algn="l">
              <a:defRPr sz="9000">
                <a:latin typeface="Concourse T2"/>
                <a:ea typeface="Concourse T2"/>
                <a:cs typeface="Concourse T2"/>
                <a:sym typeface="Concourse T2"/>
              </a:defRPr>
            </a:pPr>
            <a:r>
              <a:rPr lang="en-GB" sz="8000" dirty="0">
                <a:solidFill>
                  <a:schemeClr val="bg1"/>
                </a:solidFill>
              </a:rPr>
              <a:t>Death</a:t>
            </a:r>
            <a:r>
              <a:rPr lang="en-GB" sz="8000" dirty="0">
                <a:solidFill>
                  <a:srgbClr val="7F7F7F"/>
                </a:solidFill>
              </a:rPr>
              <a:t> (throughout)</a:t>
            </a:r>
          </a:p>
          <a:p>
            <a:pPr algn="l">
              <a:defRPr sz="9000">
                <a:latin typeface="Concourse T2"/>
                <a:ea typeface="Concourse T2"/>
                <a:cs typeface="Concourse T2"/>
                <a:sym typeface="Concourse T2"/>
              </a:defRPr>
            </a:pPr>
            <a:r>
              <a:rPr lang="en-GB" sz="8000" dirty="0">
                <a:solidFill>
                  <a:schemeClr val="bg1"/>
                </a:solidFill>
              </a:rPr>
              <a:t>Suicide</a:t>
            </a:r>
            <a:r>
              <a:rPr lang="en-GB" sz="8000" dirty="0">
                <a:solidFill>
                  <a:srgbClr val="7F7F7F"/>
                </a:solidFill>
              </a:rPr>
              <a:t> (throughout)</a:t>
            </a:r>
          </a:p>
          <a:p>
            <a:pPr algn="l">
              <a:defRPr sz="9000">
                <a:latin typeface="Concourse T2"/>
                <a:ea typeface="Concourse T2"/>
                <a:cs typeface="Concourse T2"/>
                <a:sym typeface="Concourse T2"/>
              </a:defRPr>
            </a:pPr>
            <a:r>
              <a:rPr lang="en-GB" sz="8000" dirty="0">
                <a:solidFill>
                  <a:schemeClr val="bg1"/>
                </a:solidFill>
              </a:rPr>
              <a:t>Suffering at end of life</a:t>
            </a:r>
            <a:r>
              <a:rPr lang="en-GB" sz="8000" dirty="0">
                <a:solidFill>
                  <a:srgbClr val="7F7F7F"/>
                </a:solidFill>
              </a:rPr>
              <a:t> (throughout)</a:t>
            </a:r>
          </a:p>
          <a:p>
            <a:pPr algn="l">
              <a:defRPr sz="9000">
                <a:latin typeface="Concourse T2"/>
                <a:ea typeface="Concourse T2"/>
                <a:cs typeface="Concourse T2"/>
                <a:sym typeface="Concourse T2"/>
              </a:defRPr>
            </a:pPr>
            <a:r>
              <a:rPr lang="en-GB" sz="8000" dirty="0">
                <a:solidFill>
                  <a:schemeClr val="bg1"/>
                </a:solidFill>
              </a:rPr>
              <a:t>Abortion </a:t>
            </a:r>
            <a:r>
              <a:rPr lang="en-GB" sz="8000" dirty="0">
                <a:solidFill>
                  <a:srgbClr val="7F7F7F"/>
                </a:solidFill>
              </a:rPr>
              <a:t>(brief mention in texts)</a:t>
            </a:r>
          </a:p>
        </p:txBody>
      </p:sp>
    </p:spTree>
    <p:extLst>
      <p:ext uri="{BB962C8B-B14F-4D97-AF65-F5344CB8AC3E}">
        <p14:creationId xmlns:p14="http://schemas.microsoft.com/office/powerpoint/2010/main" val="231457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1522883"/>
            <a:ext cx="22680057" cy="10670228"/>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9000">
                <a:latin typeface="Concourse T2"/>
                <a:ea typeface="Concourse T2"/>
                <a:cs typeface="Concourse T2"/>
                <a:sym typeface="Concourse T2"/>
              </a:defRPr>
            </a:pPr>
            <a:r>
              <a:rPr lang="en-GB" b="1" dirty="0">
                <a:solidFill>
                  <a:schemeClr val="bg1"/>
                </a:solidFill>
              </a:rPr>
              <a:t>2021 Questions</a:t>
            </a:r>
          </a:p>
          <a:p>
            <a:pPr algn="l">
              <a:defRPr sz="9000">
                <a:latin typeface="Concourse T2"/>
                <a:ea typeface="Concourse T2"/>
                <a:cs typeface="Concourse T2"/>
                <a:sym typeface="Concourse T2"/>
              </a:defRPr>
            </a:pPr>
            <a:endParaRPr lang="en-GB" sz="5400" dirty="0">
              <a:solidFill>
                <a:schemeClr val="bg1"/>
              </a:solidFill>
            </a:endParaRPr>
          </a:p>
          <a:p>
            <a:pPr algn="l">
              <a:defRPr sz="9000">
                <a:latin typeface="Concourse T2"/>
                <a:ea typeface="Concourse T2"/>
                <a:cs typeface="Concourse T2"/>
                <a:sym typeface="Concourse T2"/>
              </a:defRPr>
            </a:pPr>
            <a:r>
              <a:rPr lang="en-GB" sz="5400" dirty="0">
                <a:solidFill>
                  <a:schemeClr val="bg1"/>
                </a:solidFill>
              </a:rPr>
              <a:t>Question 1: Support for the proposed Bill</a:t>
            </a:r>
          </a:p>
          <a:p>
            <a:pPr algn="l">
              <a:defRPr sz="9000">
                <a:latin typeface="Concourse T2"/>
                <a:ea typeface="Concourse T2"/>
                <a:cs typeface="Concourse T2"/>
                <a:sym typeface="Concourse T2"/>
              </a:defRPr>
            </a:pPr>
            <a:r>
              <a:rPr lang="en-GB" sz="5400" dirty="0">
                <a:solidFill>
                  <a:schemeClr val="bg1"/>
                </a:solidFill>
              </a:rPr>
              <a:t>Question 2: Do you think legislation is required</a:t>
            </a:r>
          </a:p>
          <a:p>
            <a:pPr algn="l">
              <a:defRPr sz="9000">
                <a:latin typeface="Concourse T2"/>
                <a:ea typeface="Concourse T2"/>
                <a:cs typeface="Concourse T2"/>
                <a:sym typeface="Concourse T2"/>
              </a:defRPr>
            </a:pPr>
            <a:r>
              <a:rPr lang="en-GB" sz="5400" dirty="0">
                <a:solidFill>
                  <a:schemeClr val="bg1"/>
                </a:solidFill>
              </a:rPr>
              <a:t>Question 3: Views of the proposed process </a:t>
            </a:r>
          </a:p>
          <a:p>
            <a:pPr algn="l">
              <a:defRPr sz="9000">
                <a:latin typeface="Concourse T2"/>
                <a:ea typeface="Concourse T2"/>
                <a:cs typeface="Concourse T2"/>
                <a:sym typeface="Concourse T2"/>
              </a:defRPr>
            </a:pPr>
            <a:r>
              <a:rPr lang="en-GB" sz="5400" dirty="0">
                <a:solidFill>
                  <a:schemeClr val="bg1"/>
                </a:solidFill>
              </a:rPr>
              <a:t>Question 4: Views on safeguards</a:t>
            </a:r>
          </a:p>
          <a:p>
            <a:pPr algn="l">
              <a:defRPr sz="9000">
                <a:latin typeface="Concourse T2"/>
                <a:ea typeface="Concourse T2"/>
                <a:cs typeface="Concourse T2"/>
                <a:sym typeface="Concourse T2"/>
              </a:defRPr>
            </a:pPr>
            <a:r>
              <a:rPr lang="en-GB" sz="5400" dirty="0">
                <a:solidFill>
                  <a:schemeClr val="bg1"/>
                </a:solidFill>
              </a:rPr>
              <a:t>Question 5: Should a body collect data on assisted dying</a:t>
            </a:r>
          </a:p>
          <a:p>
            <a:pPr algn="l">
              <a:defRPr sz="9000">
                <a:latin typeface="Concourse T2"/>
                <a:ea typeface="Concourse T2"/>
                <a:cs typeface="Concourse T2"/>
                <a:sym typeface="Concourse T2"/>
              </a:defRPr>
            </a:pPr>
            <a:r>
              <a:rPr lang="en-GB" sz="5400" dirty="0">
                <a:solidFill>
                  <a:schemeClr val="bg1"/>
                </a:solidFill>
              </a:rPr>
              <a:t>Question 6: Views on conscientious objections</a:t>
            </a:r>
          </a:p>
          <a:p>
            <a:pPr algn="l">
              <a:defRPr sz="9000">
                <a:latin typeface="Concourse T2"/>
                <a:ea typeface="Concourse T2"/>
                <a:cs typeface="Concourse T2"/>
                <a:sym typeface="Concourse T2"/>
              </a:defRPr>
            </a:pPr>
            <a:r>
              <a:rPr lang="en-GB" sz="5400" dirty="0">
                <a:solidFill>
                  <a:schemeClr val="tx2"/>
                </a:solidFill>
              </a:rPr>
              <a:t>Question 7: Impact on public finances</a:t>
            </a:r>
          </a:p>
          <a:p>
            <a:pPr algn="l">
              <a:defRPr sz="9000">
                <a:latin typeface="Concourse T2"/>
                <a:ea typeface="Concourse T2"/>
                <a:cs typeface="Concourse T2"/>
                <a:sym typeface="Concourse T2"/>
              </a:defRPr>
            </a:pPr>
            <a:r>
              <a:rPr lang="en-GB" sz="5400" dirty="0">
                <a:solidFill>
                  <a:schemeClr val="tx2"/>
                </a:solidFill>
              </a:rPr>
              <a:t>Question 8: Impact on protected characteristics</a:t>
            </a:r>
          </a:p>
          <a:p>
            <a:pPr algn="l">
              <a:defRPr sz="9000">
                <a:latin typeface="Concourse T2"/>
                <a:ea typeface="Concourse T2"/>
                <a:cs typeface="Concourse T2"/>
                <a:sym typeface="Concourse T2"/>
              </a:defRPr>
            </a:pPr>
            <a:r>
              <a:rPr lang="en-GB" sz="5400" dirty="0">
                <a:solidFill>
                  <a:schemeClr val="tx2"/>
                </a:solidFill>
              </a:rPr>
              <a:t>Question 9: Impact on sustainability</a:t>
            </a:r>
          </a:p>
          <a:p>
            <a:pPr algn="l">
              <a:defRPr sz="9000">
                <a:latin typeface="Concourse T2"/>
                <a:ea typeface="Concourse T2"/>
                <a:cs typeface="Concourse T2"/>
                <a:sym typeface="Concourse T2"/>
              </a:defRPr>
            </a:pPr>
            <a:r>
              <a:rPr lang="en-GB" sz="5400" dirty="0">
                <a:solidFill>
                  <a:schemeClr val="bg1"/>
                </a:solidFill>
              </a:rPr>
              <a:t>Question 10: Additional comments or suggestions</a:t>
            </a:r>
            <a:endParaRPr sz="5400" dirty="0">
              <a:solidFill>
                <a:schemeClr val="bg1"/>
              </a:solidFill>
            </a:endParaRPr>
          </a:p>
        </p:txBody>
      </p:sp>
    </p:spTree>
    <p:extLst>
      <p:ext uri="{BB962C8B-B14F-4D97-AF65-F5344CB8AC3E}">
        <p14:creationId xmlns:p14="http://schemas.microsoft.com/office/powerpoint/2010/main" val="1677984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0923F-C344-BF65-8285-FB112F7FB739}"/>
              </a:ext>
            </a:extLst>
          </p:cNvPr>
          <p:cNvPicPr>
            <a:picLocks noChangeAspect="1"/>
          </p:cNvPicPr>
          <p:nvPr/>
        </p:nvPicPr>
        <p:blipFill>
          <a:blip r:embed="rId2"/>
          <a:stretch>
            <a:fillRect/>
          </a:stretch>
        </p:blipFill>
        <p:spPr>
          <a:xfrm>
            <a:off x="682487" y="2916052"/>
            <a:ext cx="23019026" cy="7883895"/>
          </a:xfrm>
          <a:prstGeom prst="rect">
            <a:avLst/>
          </a:prstGeom>
        </p:spPr>
      </p:pic>
    </p:spTree>
    <p:extLst>
      <p:ext uri="{BB962C8B-B14F-4D97-AF65-F5344CB8AC3E}">
        <p14:creationId xmlns:p14="http://schemas.microsoft.com/office/powerpoint/2010/main" val="7193569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548F-7D51-FB71-F506-3A2A752E25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661DE2-5388-2AF9-DF26-59D8F63E4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978" y="374650"/>
            <a:ext cx="17934043" cy="12966700"/>
          </a:xfrm>
          <a:prstGeom prst="rect">
            <a:avLst/>
          </a:prstGeom>
        </p:spPr>
      </p:pic>
    </p:spTree>
    <p:extLst>
      <p:ext uri="{BB962C8B-B14F-4D97-AF65-F5344CB8AC3E}">
        <p14:creationId xmlns:p14="http://schemas.microsoft.com/office/powerpoint/2010/main" val="2412819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22D1C-0A7E-C5C4-2310-293A654621C6}"/>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83C00557-0681-3980-A11D-2F20965D756D}"/>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3. Polarization and Entrenchment</a:t>
            </a:r>
          </a:p>
        </p:txBody>
      </p:sp>
    </p:spTree>
    <p:extLst>
      <p:ext uri="{BB962C8B-B14F-4D97-AF65-F5344CB8AC3E}">
        <p14:creationId xmlns:p14="http://schemas.microsoft.com/office/powerpoint/2010/main" val="276012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A94E8-B88E-74C5-ED1A-EF4D145AB59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FFDC0EC0-636C-F16A-A2F7-CF3788B862D6}"/>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What is Death?</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Collocates of </a:t>
            </a:r>
            <a:r>
              <a:rPr kumimoji="0" lang="en-GB" sz="7200" b="0" i="1" u="none" strike="noStrike" kern="0" cap="none" spc="0" normalizeH="0" baseline="0" noProof="0" dirty="0">
                <a:ln>
                  <a:noFill/>
                </a:ln>
                <a:solidFill>
                  <a:srgbClr val="000000"/>
                </a:solidFill>
                <a:effectLst/>
                <a:uLnTx/>
                <a:uFillTx/>
                <a:latin typeface="Concourse T2"/>
                <a:sym typeface="Concourse T2"/>
              </a:rPr>
              <a:t>death</a:t>
            </a:r>
            <a:r>
              <a:rPr kumimoji="0" lang="en-GB" sz="7200" b="0" i="0" u="none" strike="noStrike" kern="0" cap="none" spc="0" normalizeH="0" baseline="0" noProof="0" dirty="0">
                <a:ln>
                  <a:noFill/>
                </a:ln>
                <a:solidFill>
                  <a:srgbClr val="000000"/>
                </a:solidFill>
                <a:effectLst/>
                <a:uLnTx/>
                <a:uFillTx/>
                <a:latin typeface="Concourse T2"/>
                <a:sym typeface="Concourse T2"/>
              </a:rPr>
              <a:t>:</a:t>
            </a:r>
          </a:p>
        </p:txBody>
      </p:sp>
      <p:graphicFrame>
        <p:nvGraphicFramePr>
          <p:cNvPr id="2" name="Table 1">
            <a:extLst>
              <a:ext uri="{FF2B5EF4-FFF2-40B4-BE49-F238E27FC236}">
                <a16:creationId xmlns:a16="http://schemas.microsoft.com/office/drawing/2014/main" id="{CCE1840B-3297-6AEB-D500-B06F96EF1440}"/>
              </a:ext>
            </a:extLst>
          </p:cNvPr>
          <p:cNvGraphicFramePr>
            <a:graphicFrameLocks noGrp="1"/>
          </p:cNvGraphicFramePr>
          <p:nvPr>
            <p:extLst>
              <p:ext uri="{D42A27DB-BD31-4B8C-83A1-F6EECF244321}">
                <p14:modId xmlns:p14="http://schemas.microsoft.com/office/powerpoint/2010/main" val="852034019"/>
              </p:ext>
            </p:extLst>
          </p:nvPr>
        </p:nvGraphicFramePr>
        <p:xfrm>
          <a:off x="1351948" y="5205759"/>
          <a:ext cx="21680102" cy="7533142"/>
        </p:xfrm>
        <a:graphic>
          <a:graphicData uri="http://schemas.openxmlformats.org/drawingml/2006/table">
            <a:tbl>
              <a:tblPr>
                <a:tableStyleId>{5940675A-B579-460E-94D1-54222C63F5DA}</a:tableStyleId>
              </a:tblPr>
              <a:tblGrid>
                <a:gridCol w="5093924">
                  <a:extLst>
                    <a:ext uri="{9D8B030D-6E8A-4147-A177-3AD203B41FA5}">
                      <a16:colId xmlns:a16="http://schemas.microsoft.com/office/drawing/2014/main" val="315022693"/>
                    </a:ext>
                  </a:extLst>
                </a:gridCol>
                <a:gridCol w="1990341">
                  <a:extLst>
                    <a:ext uri="{9D8B030D-6E8A-4147-A177-3AD203B41FA5}">
                      <a16:colId xmlns:a16="http://schemas.microsoft.com/office/drawing/2014/main" val="2882921869"/>
                    </a:ext>
                  </a:extLst>
                </a:gridCol>
                <a:gridCol w="1934117">
                  <a:extLst>
                    <a:ext uri="{9D8B030D-6E8A-4147-A177-3AD203B41FA5}">
                      <a16:colId xmlns:a16="http://schemas.microsoft.com/office/drawing/2014/main" val="3544769141"/>
                    </a:ext>
                  </a:extLst>
                </a:gridCol>
                <a:gridCol w="2934911">
                  <a:extLst>
                    <a:ext uri="{9D8B030D-6E8A-4147-A177-3AD203B41FA5}">
                      <a16:colId xmlns:a16="http://schemas.microsoft.com/office/drawing/2014/main" val="822677625"/>
                    </a:ext>
                  </a:extLst>
                </a:gridCol>
                <a:gridCol w="6252147">
                  <a:extLst>
                    <a:ext uri="{9D8B030D-6E8A-4147-A177-3AD203B41FA5}">
                      <a16:colId xmlns:a16="http://schemas.microsoft.com/office/drawing/2014/main" val="2810378982"/>
                    </a:ext>
                  </a:extLst>
                </a:gridCol>
                <a:gridCol w="1754198">
                  <a:extLst>
                    <a:ext uri="{9D8B030D-6E8A-4147-A177-3AD203B41FA5}">
                      <a16:colId xmlns:a16="http://schemas.microsoft.com/office/drawing/2014/main" val="16320390"/>
                    </a:ext>
                  </a:extLst>
                </a:gridCol>
                <a:gridCol w="1720464">
                  <a:extLst>
                    <a:ext uri="{9D8B030D-6E8A-4147-A177-3AD203B41FA5}">
                      <a16:colId xmlns:a16="http://schemas.microsoft.com/office/drawing/2014/main" val="56259610"/>
                    </a:ext>
                  </a:extLst>
                </a:gridCol>
              </a:tblGrid>
              <a:tr h="428562">
                <a:tc>
                  <a:txBody>
                    <a:bodyPr/>
                    <a:lstStyle/>
                    <a:p>
                      <a:pPr algn="l" fontAlgn="b"/>
                      <a:r>
                        <a:rPr lang="en-GB" sz="4800" b="0" u="none" strike="noStrike" dirty="0">
                          <a:solidFill>
                            <a:schemeClr val="bg1"/>
                          </a:solidFill>
                          <a:effectLst/>
                          <a:latin typeface="Concourse T2" pitchFamily="2" charset="77"/>
                        </a:rPr>
                        <a:t>2021 Supportive</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r>
                        <a:rPr lang="en-GB" sz="4800" b="0" u="none" strike="noStrike" dirty="0">
                          <a:solidFill>
                            <a:schemeClr val="bg1"/>
                          </a:solidFill>
                          <a:effectLst/>
                          <a:latin typeface="Concourse T2" pitchFamily="2" charset="77"/>
                        </a:rPr>
                        <a:t>2021 Opposed</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2068111515"/>
                  </a:ext>
                </a:extLst>
              </a:tr>
              <a:tr h="428562">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11691484"/>
                  </a:ext>
                </a:extLst>
              </a:tr>
              <a:tr h="428562">
                <a:tc>
                  <a:txBody>
                    <a:bodyPr/>
                    <a:lstStyle/>
                    <a:p>
                      <a:pPr algn="l" fontAlgn="b"/>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l" fontAlgn="b"/>
                      <a:endParaRPr lang="en-GB" sz="3600" b="0" i="0" u="none" strike="noStrike" dirty="0">
                        <a:solidFill>
                          <a:schemeClr val="bg1"/>
                        </a:solidFill>
                        <a:effectLst/>
                        <a:latin typeface="Concourse C2" pitchFamily="2" charset="77"/>
                      </a:endParaRPr>
                    </a:p>
                  </a:txBody>
                  <a:tcPr marL="9525" marR="9525" marT="9525" marB="0" anchor="b"/>
                </a:tc>
                <a:tc>
                  <a:txBody>
                    <a:bodyPr/>
                    <a:lstStyle/>
                    <a:p>
                      <a:pPr algn="l" fontAlgn="b">
                        <a:buNone/>
                      </a:pPr>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extLst>
                  <a:ext uri="{0D108BD9-81ED-4DB2-BD59-A6C34878D82A}">
                    <a16:rowId xmlns:a16="http://schemas.microsoft.com/office/drawing/2014/main" val="124067160"/>
                  </a:ext>
                </a:extLst>
              </a:tr>
              <a:tr h="428562">
                <a:tc>
                  <a:txBody>
                    <a:bodyPr/>
                    <a:lstStyle/>
                    <a:p>
                      <a:pPr algn="l" fontAlgn="b"/>
                      <a:r>
                        <a:rPr lang="en-GB" sz="3600" u="none" strike="noStrike">
                          <a:solidFill>
                            <a:schemeClr val="bg1"/>
                          </a:solidFill>
                          <a:effectLst/>
                          <a:latin typeface="Concourse T2" pitchFamily="2" charset="77"/>
                        </a:rPr>
                        <a:t>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cause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120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4.38</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02527207"/>
                  </a:ext>
                </a:extLst>
              </a:tr>
              <a:tr h="428562">
                <a:tc>
                  <a:txBody>
                    <a:bodyPr/>
                    <a:lstStyle/>
                    <a:p>
                      <a:pPr algn="l" fontAlgn="b"/>
                      <a:r>
                        <a:rPr lang="en-GB" sz="3600" u="none" strike="noStrike">
                          <a:solidFill>
                            <a:schemeClr val="bg1"/>
                          </a:solidFill>
                          <a:effectLst/>
                          <a:latin typeface="Concourse T2" pitchFamily="2" charset="77"/>
                        </a:rPr>
                        <a:t>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198</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natural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4.67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936581593"/>
                  </a:ext>
                </a:extLst>
              </a:tr>
              <a:tr h="428562">
                <a:tc>
                  <a:txBody>
                    <a:bodyPr/>
                    <a:lstStyle/>
                    <a:p>
                      <a:pPr algn="l" fontAlgn="b"/>
                      <a:r>
                        <a:rPr lang="en-GB" sz="3600" u="none" strike="noStrike">
                          <a:solidFill>
                            <a:schemeClr val="bg1"/>
                          </a:solidFill>
                          <a:effectLst/>
                          <a:latin typeface="Concourse T2" pitchFamily="2" charset="77"/>
                        </a:rPr>
                        <a:t>painful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death (is) final</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4.55</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025199855"/>
                  </a:ext>
                </a:extLst>
              </a:tr>
              <a:tr h="428562">
                <a:tc>
                  <a:txBody>
                    <a:bodyPr/>
                    <a:lstStyle/>
                    <a:p>
                      <a:pPr algn="l" fontAlgn="b"/>
                      <a:r>
                        <a:rPr lang="en-GB" sz="3600" u="none" strike="noStrike">
                          <a:solidFill>
                            <a:schemeClr val="bg1"/>
                          </a:solidFill>
                          <a:effectLst/>
                          <a:latin typeface="Concourse T2" pitchFamily="2" charset="77"/>
                        </a:rPr>
                        <a:t>bad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early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4.34</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299361939"/>
                  </a:ext>
                </a:extLst>
              </a:tr>
              <a:tr h="428562">
                <a:tc>
                  <a:txBody>
                    <a:bodyPr/>
                    <a:lstStyle/>
                    <a:p>
                      <a:pPr algn="l" fontAlgn="b"/>
                      <a:r>
                        <a:rPr lang="en-GB" sz="3600" u="none" strike="noStrike">
                          <a:solidFill>
                            <a:schemeClr val="bg1"/>
                          </a:solidFill>
                          <a:effectLst/>
                          <a:latin typeface="Concourse T2" pitchFamily="2" charset="77"/>
                        </a:rPr>
                        <a:t>manner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premature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5.3</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371762743"/>
                  </a:ext>
                </a:extLst>
              </a:tr>
              <a:tr h="428562">
                <a:tc>
                  <a:txBody>
                    <a:bodyPr/>
                    <a:lstStyle/>
                    <a:p>
                      <a:pPr algn="l" fontAlgn="b"/>
                      <a:r>
                        <a:rPr lang="en-GB" sz="3600" u="none" strike="noStrike">
                          <a:solidFill>
                            <a:schemeClr val="bg1"/>
                          </a:solidFill>
                          <a:effectLst/>
                          <a:latin typeface="Concourse T2" pitchFamily="2" charset="77"/>
                        </a:rPr>
                        <a:t>good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2.64</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choose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3.37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815868156"/>
                  </a:ext>
                </a:extLst>
              </a:tr>
              <a:tr h="428562">
                <a:tc>
                  <a:txBody>
                    <a:bodyPr/>
                    <a:lstStyle/>
                    <a:p>
                      <a:pPr algn="l" fontAlgn="b"/>
                      <a:r>
                        <a:rPr lang="en-GB" sz="3600" u="none" strike="noStrike">
                          <a:solidFill>
                            <a:schemeClr val="bg1"/>
                          </a:solidFill>
                          <a:effectLst/>
                          <a:latin typeface="Concourse T2" pitchFamily="2" charset="77"/>
                        </a:rPr>
                        <a:t>undignified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4.06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listed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798553942"/>
                  </a:ext>
                </a:extLst>
              </a:tr>
              <a:tr h="578585">
                <a:tc>
                  <a:txBody>
                    <a:bodyPr/>
                    <a:lstStyle/>
                    <a:p>
                      <a:pPr algn="l" fontAlgn="b"/>
                      <a:r>
                        <a:rPr lang="en-GB" sz="3600" u="none" strike="noStrike" dirty="0">
                          <a:solidFill>
                            <a:schemeClr val="bg1"/>
                          </a:solidFill>
                          <a:effectLst/>
                          <a:latin typeface="Concourse T2" pitchFamily="2" charset="77"/>
                        </a:rPr>
                        <a:t>peaceful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physician-assisted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T2" pitchFamily="2" charset="77"/>
                        </a:rPr>
                        <a:t>4.86</a:t>
                      </a:r>
                      <a:endParaRPr lang="en-GB" sz="36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286344618"/>
                  </a:ext>
                </a:extLst>
              </a:tr>
              <a:tr h="578585">
                <a:tc>
                  <a:txBody>
                    <a:bodyPr/>
                    <a:lstStyle/>
                    <a:p>
                      <a:pPr algn="l" fontAlgn="b"/>
                      <a:endParaRPr lang="en-GB" sz="1000" b="0" i="0" u="none" strike="noStrike" dirty="0">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32131178"/>
                  </a:ext>
                </a:extLst>
              </a:tr>
              <a:tr h="578585">
                <a:tc gridSpan="3">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gridSpan="3">
                  <a:txBody>
                    <a:bodyPr/>
                    <a:lstStyle/>
                    <a:p>
                      <a:pPr algn="l" fontAlgn="b"/>
                      <a:endParaRPr lang="en-GB" sz="4800" b="0" i="1"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188203393"/>
                  </a:ext>
                </a:extLst>
              </a:tr>
            </a:tbl>
          </a:graphicData>
        </a:graphic>
      </p:graphicFrame>
    </p:spTree>
    <p:extLst>
      <p:ext uri="{BB962C8B-B14F-4D97-AF65-F5344CB8AC3E}">
        <p14:creationId xmlns:p14="http://schemas.microsoft.com/office/powerpoint/2010/main" val="3649474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DDF7C-6F8F-4C97-4674-D4BA3D3E26E1}"/>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C83D5F2-9C57-023D-35D2-5B28EC89DFFE}"/>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What is Death?</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Collocates of death:</a:t>
            </a:r>
          </a:p>
        </p:txBody>
      </p:sp>
      <p:graphicFrame>
        <p:nvGraphicFramePr>
          <p:cNvPr id="2" name="Table 1">
            <a:extLst>
              <a:ext uri="{FF2B5EF4-FFF2-40B4-BE49-F238E27FC236}">
                <a16:creationId xmlns:a16="http://schemas.microsoft.com/office/drawing/2014/main" id="{42269494-B70E-CB73-9532-3C1D586AFCC3}"/>
              </a:ext>
            </a:extLst>
          </p:cNvPr>
          <p:cNvGraphicFramePr>
            <a:graphicFrameLocks noGrp="1"/>
          </p:cNvGraphicFramePr>
          <p:nvPr>
            <p:extLst>
              <p:ext uri="{D42A27DB-BD31-4B8C-83A1-F6EECF244321}">
                <p14:modId xmlns:p14="http://schemas.microsoft.com/office/powerpoint/2010/main" val="3339147358"/>
              </p:ext>
            </p:extLst>
          </p:nvPr>
        </p:nvGraphicFramePr>
        <p:xfrm>
          <a:off x="1351948" y="5205759"/>
          <a:ext cx="21680102" cy="8264662"/>
        </p:xfrm>
        <a:graphic>
          <a:graphicData uri="http://schemas.openxmlformats.org/drawingml/2006/table">
            <a:tbl>
              <a:tblPr>
                <a:tableStyleId>{5940675A-B579-460E-94D1-54222C63F5DA}</a:tableStyleId>
              </a:tblPr>
              <a:tblGrid>
                <a:gridCol w="5093924">
                  <a:extLst>
                    <a:ext uri="{9D8B030D-6E8A-4147-A177-3AD203B41FA5}">
                      <a16:colId xmlns:a16="http://schemas.microsoft.com/office/drawing/2014/main" val="315022693"/>
                    </a:ext>
                  </a:extLst>
                </a:gridCol>
                <a:gridCol w="1990341">
                  <a:extLst>
                    <a:ext uri="{9D8B030D-6E8A-4147-A177-3AD203B41FA5}">
                      <a16:colId xmlns:a16="http://schemas.microsoft.com/office/drawing/2014/main" val="2882921869"/>
                    </a:ext>
                  </a:extLst>
                </a:gridCol>
                <a:gridCol w="1934117">
                  <a:extLst>
                    <a:ext uri="{9D8B030D-6E8A-4147-A177-3AD203B41FA5}">
                      <a16:colId xmlns:a16="http://schemas.microsoft.com/office/drawing/2014/main" val="3544769141"/>
                    </a:ext>
                  </a:extLst>
                </a:gridCol>
                <a:gridCol w="2934911">
                  <a:extLst>
                    <a:ext uri="{9D8B030D-6E8A-4147-A177-3AD203B41FA5}">
                      <a16:colId xmlns:a16="http://schemas.microsoft.com/office/drawing/2014/main" val="822677625"/>
                    </a:ext>
                  </a:extLst>
                </a:gridCol>
                <a:gridCol w="6252147">
                  <a:extLst>
                    <a:ext uri="{9D8B030D-6E8A-4147-A177-3AD203B41FA5}">
                      <a16:colId xmlns:a16="http://schemas.microsoft.com/office/drawing/2014/main" val="2810378982"/>
                    </a:ext>
                  </a:extLst>
                </a:gridCol>
                <a:gridCol w="1754198">
                  <a:extLst>
                    <a:ext uri="{9D8B030D-6E8A-4147-A177-3AD203B41FA5}">
                      <a16:colId xmlns:a16="http://schemas.microsoft.com/office/drawing/2014/main" val="16320390"/>
                    </a:ext>
                  </a:extLst>
                </a:gridCol>
                <a:gridCol w="1720464">
                  <a:extLst>
                    <a:ext uri="{9D8B030D-6E8A-4147-A177-3AD203B41FA5}">
                      <a16:colId xmlns:a16="http://schemas.microsoft.com/office/drawing/2014/main" val="56259610"/>
                    </a:ext>
                  </a:extLst>
                </a:gridCol>
              </a:tblGrid>
              <a:tr h="428562">
                <a:tc>
                  <a:txBody>
                    <a:bodyPr/>
                    <a:lstStyle/>
                    <a:p>
                      <a:pPr algn="l" fontAlgn="b"/>
                      <a:r>
                        <a:rPr lang="en-GB" sz="4800" b="0" u="none" strike="noStrike" dirty="0">
                          <a:solidFill>
                            <a:schemeClr val="bg1"/>
                          </a:solidFill>
                          <a:effectLst/>
                          <a:latin typeface="Concourse T2" pitchFamily="2" charset="77"/>
                        </a:rPr>
                        <a:t>2021 Supportive</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r>
                        <a:rPr lang="en-GB" sz="4800" b="0" u="none" strike="noStrike" dirty="0">
                          <a:solidFill>
                            <a:schemeClr val="bg1"/>
                          </a:solidFill>
                          <a:effectLst/>
                          <a:latin typeface="Concourse T2" pitchFamily="2" charset="77"/>
                        </a:rPr>
                        <a:t>2021 Opposed</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2068111515"/>
                  </a:ext>
                </a:extLst>
              </a:tr>
              <a:tr h="428562">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11691484"/>
                  </a:ext>
                </a:extLst>
              </a:tr>
              <a:tr h="428562">
                <a:tc>
                  <a:txBody>
                    <a:bodyPr/>
                    <a:lstStyle/>
                    <a:p>
                      <a:pPr algn="l" fontAlgn="b"/>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l" fontAlgn="b"/>
                      <a:endParaRPr lang="en-GB" sz="3600" b="0" i="0" u="none" strike="noStrike" dirty="0">
                        <a:solidFill>
                          <a:schemeClr val="bg1"/>
                        </a:solidFill>
                        <a:effectLst/>
                        <a:latin typeface="Concourse C2" pitchFamily="2" charset="77"/>
                      </a:endParaRPr>
                    </a:p>
                  </a:txBody>
                  <a:tcPr marL="9525" marR="9525" marT="9525" marB="0" anchor="b"/>
                </a:tc>
                <a:tc>
                  <a:txBody>
                    <a:bodyPr/>
                    <a:lstStyle/>
                    <a:p>
                      <a:pPr algn="l" fontAlgn="b">
                        <a:buNone/>
                      </a:pPr>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extLst>
                  <a:ext uri="{0D108BD9-81ED-4DB2-BD59-A6C34878D82A}">
                    <a16:rowId xmlns:a16="http://schemas.microsoft.com/office/drawing/2014/main" val="124067160"/>
                  </a:ext>
                </a:extLst>
              </a:tr>
              <a:tr h="428562">
                <a:tc>
                  <a:txBody>
                    <a:bodyPr/>
                    <a:lstStyle/>
                    <a:p>
                      <a:pPr algn="l" fontAlgn="b"/>
                      <a:r>
                        <a:rPr lang="en-GB" sz="3600" u="none" strike="noStrike">
                          <a:solidFill>
                            <a:schemeClr val="bg1"/>
                          </a:solidFill>
                          <a:effectLst/>
                          <a:latin typeface="Concourse T2" pitchFamily="2" charset="77"/>
                        </a:rPr>
                        <a:t>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cause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120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4.38</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02527207"/>
                  </a:ext>
                </a:extLst>
              </a:tr>
              <a:tr h="428562">
                <a:tc>
                  <a:txBody>
                    <a:bodyPr/>
                    <a:lstStyle/>
                    <a:p>
                      <a:pPr algn="l" fontAlgn="b"/>
                      <a:r>
                        <a:rPr lang="en-GB" sz="3600" u="none" strike="noStrike">
                          <a:solidFill>
                            <a:schemeClr val="bg1"/>
                          </a:solidFill>
                          <a:effectLst/>
                          <a:latin typeface="Concourse T2" pitchFamily="2" charset="77"/>
                        </a:rPr>
                        <a:t>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198</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natural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4.67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936581593"/>
                  </a:ext>
                </a:extLst>
              </a:tr>
              <a:tr h="428562">
                <a:tc>
                  <a:txBody>
                    <a:bodyPr/>
                    <a:lstStyle/>
                    <a:p>
                      <a:pPr algn="l" fontAlgn="b"/>
                      <a:r>
                        <a:rPr lang="en-GB" sz="3600" u="none" strike="noStrike">
                          <a:solidFill>
                            <a:schemeClr val="bg1"/>
                          </a:solidFill>
                          <a:effectLst/>
                          <a:latin typeface="Concourse T2" pitchFamily="2" charset="77"/>
                        </a:rPr>
                        <a:t>painful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death (is) final</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4.55</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025199855"/>
                  </a:ext>
                </a:extLst>
              </a:tr>
              <a:tr h="428562">
                <a:tc>
                  <a:txBody>
                    <a:bodyPr/>
                    <a:lstStyle/>
                    <a:p>
                      <a:pPr algn="l" fontAlgn="b"/>
                      <a:r>
                        <a:rPr lang="en-GB" sz="3600" u="none" strike="noStrike">
                          <a:solidFill>
                            <a:schemeClr val="bg1"/>
                          </a:solidFill>
                          <a:effectLst/>
                          <a:latin typeface="Concourse T2" pitchFamily="2" charset="77"/>
                        </a:rPr>
                        <a:t>bad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early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4.34</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299361939"/>
                  </a:ext>
                </a:extLst>
              </a:tr>
              <a:tr h="428562">
                <a:tc>
                  <a:txBody>
                    <a:bodyPr/>
                    <a:lstStyle/>
                    <a:p>
                      <a:pPr algn="l" fontAlgn="b"/>
                      <a:r>
                        <a:rPr lang="en-GB" sz="3600" u="none" strike="noStrike">
                          <a:solidFill>
                            <a:schemeClr val="bg1"/>
                          </a:solidFill>
                          <a:effectLst/>
                          <a:latin typeface="Concourse T2" pitchFamily="2" charset="77"/>
                        </a:rPr>
                        <a:t>manner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premature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5.3</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371762743"/>
                  </a:ext>
                </a:extLst>
              </a:tr>
              <a:tr h="428562">
                <a:tc>
                  <a:txBody>
                    <a:bodyPr/>
                    <a:lstStyle/>
                    <a:p>
                      <a:pPr algn="l" fontAlgn="b"/>
                      <a:r>
                        <a:rPr lang="en-GB" sz="3600" u="none" strike="noStrike">
                          <a:solidFill>
                            <a:schemeClr val="bg1"/>
                          </a:solidFill>
                          <a:effectLst/>
                          <a:latin typeface="Concourse T2" pitchFamily="2" charset="77"/>
                        </a:rPr>
                        <a:t>good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2.64</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choose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3.37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815868156"/>
                  </a:ext>
                </a:extLst>
              </a:tr>
              <a:tr h="428562">
                <a:tc>
                  <a:txBody>
                    <a:bodyPr/>
                    <a:lstStyle/>
                    <a:p>
                      <a:pPr algn="l" fontAlgn="b"/>
                      <a:r>
                        <a:rPr lang="en-GB" sz="3600" u="none" strike="noStrike">
                          <a:solidFill>
                            <a:schemeClr val="bg1"/>
                          </a:solidFill>
                          <a:effectLst/>
                          <a:latin typeface="Concourse T2" pitchFamily="2" charset="77"/>
                        </a:rPr>
                        <a:t>undignified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4.06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listed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798553942"/>
                  </a:ext>
                </a:extLst>
              </a:tr>
              <a:tr h="578585">
                <a:tc>
                  <a:txBody>
                    <a:bodyPr/>
                    <a:lstStyle/>
                    <a:p>
                      <a:pPr algn="l" fontAlgn="b"/>
                      <a:r>
                        <a:rPr lang="en-GB" sz="3600" u="none" strike="noStrike" dirty="0">
                          <a:solidFill>
                            <a:schemeClr val="bg1"/>
                          </a:solidFill>
                          <a:effectLst/>
                          <a:latin typeface="Concourse T2" pitchFamily="2" charset="77"/>
                        </a:rPr>
                        <a:t>peaceful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physician-assisted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T2" pitchFamily="2" charset="77"/>
                        </a:rPr>
                        <a:t>4.86</a:t>
                      </a:r>
                      <a:endParaRPr lang="en-GB" sz="36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286344618"/>
                  </a:ext>
                </a:extLst>
              </a:tr>
              <a:tr h="578585">
                <a:tc>
                  <a:txBody>
                    <a:bodyPr/>
                    <a:lstStyle/>
                    <a:p>
                      <a:pPr algn="l" fontAlgn="b"/>
                      <a:endParaRPr lang="en-GB" sz="1000" b="0" i="0" u="none" strike="noStrike" dirty="0">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32131178"/>
                  </a:ext>
                </a:extLst>
              </a:tr>
              <a:tr h="578585">
                <a:tc gridSpan="3">
                  <a:txBody>
                    <a:bodyPr/>
                    <a:lstStyle/>
                    <a:p>
                      <a:pPr algn="l" fontAlgn="b"/>
                      <a:r>
                        <a:rPr lang="en-GB" sz="4800" b="0" u="none" strike="noStrike" dirty="0">
                          <a:solidFill>
                            <a:schemeClr val="bg1"/>
                          </a:solidFill>
                          <a:effectLst/>
                          <a:latin typeface="Concourse T2" pitchFamily="2" charset="77"/>
                        </a:rPr>
                        <a:t>Death is </a:t>
                      </a:r>
                      <a:r>
                        <a:rPr lang="en-GB" sz="4800" b="0" i="1" u="none" strike="noStrike" dirty="0">
                          <a:solidFill>
                            <a:schemeClr val="bg1"/>
                          </a:solidFill>
                          <a:effectLst/>
                          <a:latin typeface="Concourse T2" pitchFamily="2" charset="77"/>
                        </a:rPr>
                        <a:t>something to be judged </a:t>
                      </a:r>
                      <a:r>
                        <a:rPr lang="en-GB" sz="4800" b="0" u="none" strike="noStrike" dirty="0">
                          <a:solidFill>
                            <a:schemeClr val="bg1"/>
                          </a:solidFill>
                          <a:effectLst/>
                          <a:latin typeface="Concourse T2" pitchFamily="2" charset="77"/>
                        </a:rPr>
                        <a:t>and </a:t>
                      </a:r>
                      <a:r>
                        <a:rPr lang="en-GB" sz="4800" b="0" i="1" u="none" strike="noStrike" dirty="0">
                          <a:solidFill>
                            <a:schemeClr val="bg1"/>
                          </a:solidFill>
                          <a:effectLst/>
                          <a:latin typeface="Concourse T2" pitchFamily="2" charset="77"/>
                        </a:rPr>
                        <a:t>part of medical care</a:t>
                      </a:r>
                      <a:r>
                        <a:rPr lang="en-GB" sz="4800" b="0" u="none" strike="noStrike" dirty="0">
                          <a:solidFill>
                            <a:schemeClr val="bg1"/>
                          </a:solidFill>
                          <a:effectLst/>
                          <a:latin typeface="Concourse T2" pitchFamily="2" charset="77"/>
                        </a:rPr>
                        <a:t>?</a:t>
                      </a:r>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gridSpan="3">
                  <a:txBody>
                    <a:bodyPr/>
                    <a:lstStyle/>
                    <a:p>
                      <a:pPr algn="l" fontAlgn="b"/>
                      <a:r>
                        <a:rPr lang="en-GB" sz="4800" b="0" u="none" strike="noStrike" dirty="0">
                          <a:solidFill>
                            <a:schemeClr val="bg1"/>
                          </a:solidFill>
                          <a:effectLst/>
                          <a:latin typeface="Concourse T2" pitchFamily="2" charset="77"/>
                        </a:rPr>
                        <a:t>Death is </a:t>
                      </a:r>
                      <a:r>
                        <a:rPr lang="en-GB" sz="4800" b="0" i="1" u="none" strike="noStrike" dirty="0">
                          <a:solidFill>
                            <a:schemeClr val="bg1"/>
                          </a:solidFill>
                          <a:effectLst/>
                          <a:latin typeface="Concourse T2" pitchFamily="2" charset="77"/>
                        </a:rPr>
                        <a:t>something with its own timescale</a:t>
                      </a:r>
                      <a:r>
                        <a:rPr lang="en-GB" sz="4800" b="0" u="none" strike="noStrike" dirty="0">
                          <a:solidFill>
                            <a:schemeClr val="bg1"/>
                          </a:solidFill>
                          <a:effectLst/>
                          <a:latin typeface="Concourse T2" pitchFamily="2" charset="77"/>
                        </a:rPr>
                        <a:t>, a </a:t>
                      </a:r>
                      <a:r>
                        <a:rPr lang="en-GB" sz="4800" b="0" i="1" u="none" strike="noStrike" dirty="0">
                          <a:solidFill>
                            <a:schemeClr val="bg1"/>
                          </a:solidFill>
                          <a:effectLst/>
                          <a:latin typeface="Concourse T2" pitchFamily="2" charset="77"/>
                        </a:rPr>
                        <a:t>threshold to be respected?</a:t>
                      </a: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188203393"/>
                  </a:ext>
                </a:extLst>
              </a:tr>
            </a:tbl>
          </a:graphicData>
        </a:graphic>
      </p:graphicFrame>
    </p:spTree>
    <p:extLst>
      <p:ext uri="{BB962C8B-B14F-4D97-AF65-F5344CB8AC3E}">
        <p14:creationId xmlns:p14="http://schemas.microsoft.com/office/powerpoint/2010/main" val="4040585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6AAE5-3E80-2217-A4C1-CB294143181D}"/>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850D3872-43BB-2AA5-2806-2218059A22EB}"/>
              </a:ext>
            </a:extLst>
          </p:cNvPr>
          <p:cNvSpPr txBox="1"/>
          <p:nvPr/>
        </p:nvSpPr>
        <p:spPr>
          <a:xfrm>
            <a:off x="851971" y="1262796"/>
            <a:ext cx="22680057" cy="485325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Key Concepts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USAS-tagged 2021 corpus (</a:t>
            </a:r>
            <a:r>
              <a:rPr kumimoji="0" lang="en-GB" sz="7200" b="0" i="0" u="none" strike="noStrike" kern="0" cap="none" spc="0" normalizeH="0" baseline="0" noProof="0" dirty="0" err="1">
                <a:ln>
                  <a:noFill/>
                </a:ln>
                <a:solidFill>
                  <a:srgbClr val="000000"/>
                </a:solidFill>
                <a:effectLst/>
                <a:uLnTx/>
                <a:uFillTx/>
                <a:latin typeface="Concourse T2"/>
                <a:sym typeface="Concourse T2"/>
              </a:rPr>
              <a:t>Wmatrix</a:t>
            </a:r>
            <a:r>
              <a:rPr kumimoji="0" lang="en-GB" sz="7200" b="0" i="0" u="none" strike="noStrike" kern="0" cap="none" spc="0" normalizeH="0" baseline="0" noProof="0" dirty="0">
                <a:ln>
                  <a:noFill/>
                </a:ln>
                <a:solidFill>
                  <a:srgbClr val="000000"/>
                </a:solidFill>
                <a:effectLst/>
                <a:uLnTx/>
                <a:uFillTx/>
                <a:latin typeface="Concourse T2"/>
                <a:sym typeface="Concourse T2"/>
              </a:rPr>
              <a:t>)</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Log-likelihood against BE21 (Paul Baker)</a:t>
            </a:r>
            <a:endParaRPr kumimoji="0" lang="en-GB" sz="72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458735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1D5253-17C4-0B31-B441-E7C04D6D8D2F}"/>
              </a:ext>
            </a:extLst>
          </p:cNvPr>
          <p:cNvSpPr txBox="1"/>
          <p:nvPr/>
        </p:nvSpPr>
        <p:spPr>
          <a:xfrm>
            <a:off x="650875" y="1798405"/>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2895944" y="1798405"/>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a:t>
            </a:r>
          </a:p>
        </p:txBody>
      </p:sp>
      <p:graphicFrame>
        <p:nvGraphicFramePr>
          <p:cNvPr id="12" name="Table 11">
            <a:extLst>
              <a:ext uri="{FF2B5EF4-FFF2-40B4-BE49-F238E27FC236}">
                <a16:creationId xmlns:a16="http://schemas.microsoft.com/office/drawing/2014/main" id="{668275CD-7F83-FAC7-E791-7D5E73907657}"/>
              </a:ext>
            </a:extLst>
          </p:cNvPr>
          <p:cNvGraphicFramePr>
            <a:graphicFrameLocks noGrp="1"/>
          </p:cNvGraphicFramePr>
          <p:nvPr/>
        </p:nvGraphicFramePr>
        <p:xfrm>
          <a:off x="2747036" y="2981482"/>
          <a:ext cx="6594060" cy="10445760"/>
        </p:xfrm>
        <a:graphic>
          <a:graphicData uri="http://schemas.openxmlformats.org/drawingml/2006/table">
            <a:tbl>
              <a:tblPr>
                <a:tableStyleId>{5940675A-B579-460E-94D1-54222C63F5DA}</a:tableStyleId>
              </a:tblPr>
              <a:tblGrid>
                <a:gridCol w="1802104">
                  <a:extLst>
                    <a:ext uri="{9D8B030D-6E8A-4147-A177-3AD203B41FA5}">
                      <a16:colId xmlns:a16="http://schemas.microsoft.com/office/drawing/2014/main" val="3565116449"/>
                    </a:ext>
                  </a:extLst>
                </a:gridCol>
                <a:gridCol w="4791956">
                  <a:extLst>
                    <a:ext uri="{9D8B030D-6E8A-4147-A177-3AD203B41FA5}">
                      <a16:colId xmlns:a16="http://schemas.microsoft.com/office/drawing/2014/main" val="3421175242"/>
                    </a:ext>
                  </a:extLst>
                </a:gridCol>
              </a:tblGrid>
              <a:tr h="385865">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6075677"/>
                  </a:ext>
                </a:extLst>
              </a:tr>
              <a:tr h="385865">
                <a:tc>
                  <a:txBody>
                    <a:bodyPr/>
                    <a:lstStyle/>
                    <a:p>
                      <a:pPr algn="l" fontAlgn="b"/>
                      <a:r>
                        <a:rPr lang="en-GB" sz="2400" u="none" strike="noStrike">
                          <a:solidFill>
                            <a:schemeClr val="bg1"/>
                          </a:solidFill>
                          <a:effectLst/>
                          <a:latin typeface="Concourse T2" pitchFamily="2" charset="77"/>
                        </a:rPr>
                        <a:t>L1-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Dead</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947186"/>
                  </a:ext>
                </a:extLst>
              </a:tr>
              <a:tr h="385865">
                <a:tc>
                  <a:txBody>
                    <a:bodyPr/>
                    <a:lstStyle/>
                    <a:p>
                      <a:pPr algn="l" fontAlgn="b"/>
                      <a:r>
                        <a:rPr lang="en-GB" sz="2400" u="none" strike="noStrike">
                          <a:solidFill>
                            <a:schemeClr val="bg1"/>
                          </a:solidFill>
                          <a:effectLst/>
                          <a:latin typeface="Concourse T2" pitchFamily="2" charset="77"/>
                        </a:rPr>
                        <a:t>B2-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Disease</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122599"/>
                  </a:ext>
                </a:extLst>
              </a:tr>
              <a:tr h="385865">
                <a:tc>
                  <a:txBody>
                    <a:bodyPr/>
                    <a:lstStyle/>
                    <a:p>
                      <a:pPr algn="l" fontAlgn="b"/>
                      <a:r>
                        <a:rPr lang="en-GB" sz="2400" u="none" strike="noStrike">
                          <a:solidFill>
                            <a:schemeClr val="bg1"/>
                          </a:solidFill>
                          <a:effectLst/>
                          <a:latin typeface="Concourse T2" pitchFamily="2" charset="77"/>
                        </a:rPr>
                        <a:t>E4.1-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Sad</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5500597"/>
                  </a:ext>
                </a:extLst>
              </a:tr>
              <a:tr h="385865">
                <a:tc>
                  <a:txBody>
                    <a:bodyPr/>
                    <a:lstStyle/>
                    <a:p>
                      <a:pPr algn="l" fontAlgn="b"/>
                      <a:r>
                        <a:rPr lang="en-GB" sz="2400" u="none" strike="noStrike">
                          <a:solidFill>
                            <a:schemeClr val="bg1"/>
                          </a:solidFill>
                          <a:effectLst/>
                          <a:latin typeface="Concourse T2" pitchFamily="2" charset="77"/>
                        </a:rPr>
                        <a:t>L1+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Alive</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293239"/>
                  </a:ext>
                </a:extLst>
              </a:tr>
              <a:tr h="385865">
                <a:tc>
                  <a:txBody>
                    <a:bodyPr/>
                    <a:lstStyle/>
                    <a:p>
                      <a:pPr algn="l" fontAlgn="b"/>
                      <a:r>
                        <a:rPr lang="en-GB" sz="2400" u="none" strike="noStrike" dirty="0">
                          <a:solidFill>
                            <a:schemeClr val="bg1"/>
                          </a:solidFill>
                          <a:effectLst/>
                          <a:latin typeface="Concourse T2" pitchFamily="2" charset="77"/>
                        </a:rPr>
                        <a:t>X7+</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Wanted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9790853"/>
                  </a:ext>
                </a:extLst>
              </a:tr>
              <a:tr h="385865">
                <a:tc>
                  <a:txBody>
                    <a:bodyPr/>
                    <a:lstStyle/>
                    <a:p>
                      <a:pPr algn="l" fontAlgn="b"/>
                      <a:r>
                        <a:rPr lang="en-GB" sz="2400" u="none" strike="noStrike">
                          <a:solidFill>
                            <a:schemeClr val="bg1"/>
                          </a:solidFill>
                          <a:effectLst/>
                          <a:latin typeface="Concourse T2" pitchFamily="2" charset="77"/>
                        </a:rPr>
                        <a:t>S6+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Strong obligation or necessiry</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589393"/>
                  </a:ext>
                </a:extLst>
              </a:tr>
              <a:tr h="385865">
                <a:tc>
                  <a:txBody>
                    <a:bodyPr/>
                    <a:lstStyle/>
                    <a:p>
                      <a:pPr algn="l" fontAlgn="b"/>
                      <a:r>
                        <a:rPr lang="en-GB" sz="2400" u="none" strike="noStrike">
                          <a:solidFill>
                            <a:schemeClr val="bg1"/>
                          </a:solidFill>
                          <a:effectLst/>
                          <a:latin typeface="Concourse T2" pitchFamily="2" charset="77"/>
                        </a:rPr>
                        <a:t>Z8</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Pronouns</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596022"/>
                  </a:ext>
                </a:extLst>
              </a:tr>
              <a:tr h="385865">
                <a:tc>
                  <a:txBody>
                    <a:bodyPr/>
                    <a:lstStyle/>
                    <a:p>
                      <a:pPr algn="l" fontAlgn="b"/>
                      <a:r>
                        <a:rPr lang="en-GB" sz="2400" u="none" strike="noStrike">
                          <a:solidFill>
                            <a:schemeClr val="bg1"/>
                          </a:solidFill>
                          <a:effectLst/>
                          <a:latin typeface="Concourse T2" pitchFamily="2" charset="77"/>
                        </a:rPr>
                        <a:t>S7.4+</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Allowed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2397835"/>
                  </a:ext>
                </a:extLst>
              </a:tr>
              <a:tr h="385865">
                <a:tc>
                  <a:txBody>
                    <a:bodyPr/>
                    <a:lstStyle/>
                    <a:p>
                      <a:pPr algn="l" fontAlgn="b"/>
                      <a:r>
                        <a:rPr lang="en-GB" sz="2400" u="none" strike="noStrike">
                          <a:solidFill>
                            <a:schemeClr val="bg1"/>
                          </a:solidFill>
                          <a:effectLst/>
                          <a:latin typeface="Concourse T2" pitchFamily="2" charset="77"/>
                        </a:rPr>
                        <a:t>S7.2+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Respected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6015812"/>
                  </a:ext>
                </a:extLst>
              </a:tr>
              <a:tr h="385865">
                <a:tc>
                  <a:txBody>
                    <a:bodyPr/>
                    <a:lstStyle/>
                    <a:p>
                      <a:pPr algn="l" fontAlgn="b"/>
                      <a:r>
                        <a:rPr lang="en-GB" sz="2400" u="none" strike="noStrike">
                          <a:solidFill>
                            <a:schemeClr val="bg1"/>
                          </a:solidFill>
                          <a:effectLst/>
                          <a:latin typeface="Concourse T2" pitchFamily="2" charset="77"/>
                        </a:rPr>
                        <a:t>S2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People</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082276"/>
                  </a:ext>
                </a:extLst>
              </a:tr>
              <a:tr h="385865">
                <a:tc>
                  <a:txBody>
                    <a:bodyPr/>
                    <a:lstStyle/>
                    <a:p>
                      <a:pPr algn="l" fontAlgn="b"/>
                      <a:r>
                        <a:rPr lang="en-GB" sz="2400" u="none" strike="noStrike">
                          <a:solidFill>
                            <a:schemeClr val="bg1"/>
                          </a:solidFill>
                          <a:effectLst/>
                          <a:latin typeface="Concourse T2" pitchFamily="2" charset="77"/>
                        </a:rPr>
                        <a:t>S8+</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Helping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6890181"/>
                  </a:ext>
                </a:extLst>
              </a:tr>
              <a:tr h="385865">
                <a:tc>
                  <a:txBody>
                    <a:bodyPr/>
                    <a:lstStyle/>
                    <a:p>
                      <a:pPr algn="l" fontAlgn="b"/>
                      <a:r>
                        <a:rPr lang="en-GB" sz="2400" u="none" strike="noStrike">
                          <a:solidFill>
                            <a:schemeClr val="bg1"/>
                          </a:solidFill>
                          <a:effectLst/>
                          <a:latin typeface="Concourse T2" pitchFamily="2" charset="77"/>
                        </a:rPr>
                        <a:t>B3</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Medicines and medical treatment</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758323"/>
                  </a:ext>
                </a:extLst>
              </a:tr>
              <a:tr h="385865">
                <a:tc>
                  <a:txBody>
                    <a:bodyPr/>
                    <a:lstStyle/>
                    <a:p>
                      <a:pPr algn="l" fontAlgn="b"/>
                      <a:r>
                        <a:rPr lang="en-GB" sz="2400" u="none" strike="noStrike">
                          <a:solidFill>
                            <a:schemeClr val="bg1"/>
                          </a:solidFill>
                          <a:effectLst/>
                          <a:latin typeface="Concourse T2" pitchFamily="2" charset="77"/>
                        </a:rPr>
                        <a:t>T2-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Time: Ending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711381"/>
                  </a:ext>
                </a:extLst>
              </a:tr>
              <a:tr h="385865">
                <a:tc>
                  <a:txBody>
                    <a:bodyPr/>
                    <a:lstStyle/>
                    <a:p>
                      <a:pPr algn="l" fontAlgn="b"/>
                      <a:r>
                        <a:rPr lang="en-GB" sz="2400" u="none" strike="noStrike">
                          <a:solidFill>
                            <a:schemeClr val="bg1"/>
                          </a:solidFill>
                          <a:effectLst/>
                          <a:latin typeface="Concourse T2" pitchFamily="2" charset="77"/>
                        </a:rPr>
                        <a:t>Z6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Negative</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070653"/>
                  </a:ext>
                </a:extLst>
              </a:tr>
              <a:tr h="385865">
                <a:tc>
                  <a:txBody>
                    <a:bodyPr/>
                    <a:lstStyle/>
                    <a:p>
                      <a:pPr algn="l" fontAlgn="b"/>
                      <a:r>
                        <a:rPr lang="en-GB" sz="2400" u="none" strike="noStrike">
                          <a:solidFill>
                            <a:schemeClr val="bg1"/>
                          </a:solidFill>
                          <a:effectLst/>
                          <a:latin typeface="Concourse T2" pitchFamily="2" charset="77"/>
                        </a:rPr>
                        <a:t>A3+</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Existing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586686"/>
                  </a:ext>
                </a:extLst>
              </a:tr>
              <a:tr h="385865">
                <a:tc>
                  <a:txBody>
                    <a:bodyPr/>
                    <a:lstStyle/>
                    <a:p>
                      <a:pPr algn="l" fontAlgn="b"/>
                      <a:r>
                        <a:rPr lang="en-GB" sz="2400" u="none" strike="noStrike">
                          <a:solidFill>
                            <a:schemeClr val="bg1"/>
                          </a:solidFill>
                          <a:effectLst/>
                          <a:latin typeface="Concourse T2" pitchFamily="2" charset="77"/>
                        </a:rPr>
                        <a:t>A9+</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Getting and possession</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3227236"/>
                  </a:ext>
                </a:extLst>
              </a:tr>
              <a:tr h="385865">
                <a:tc>
                  <a:txBody>
                    <a:bodyPr/>
                    <a:lstStyle/>
                    <a:p>
                      <a:pPr algn="l" fontAlgn="b"/>
                      <a:r>
                        <a:rPr lang="en-GB" sz="2400" u="none" strike="noStrike">
                          <a:solidFill>
                            <a:schemeClr val="bg1"/>
                          </a:solidFill>
                          <a:effectLst/>
                          <a:latin typeface="Concourse T2" pitchFamily="2" charset="77"/>
                        </a:rPr>
                        <a:t>S4</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Kin</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1549127"/>
                  </a:ext>
                </a:extLst>
              </a:tr>
              <a:tr h="385865">
                <a:tc>
                  <a:txBody>
                    <a:bodyPr/>
                    <a:lstStyle/>
                    <a:p>
                      <a:pPr algn="l" fontAlgn="b"/>
                      <a:r>
                        <a:rPr lang="en-GB" sz="2400" u="none" strike="noStrike">
                          <a:solidFill>
                            <a:schemeClr val="bg1"/>
                          </a:solidFill>
                          <a:effectLst/>
                          <a:latin typeface="Concourse T2" pitchFamily="2" charset="77"/>
                        </a:rPr>
                        <a:t>Z7</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If</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72111"/>
                  </a:ext>
                </a:extLst>
              </a:tr>
              <a:tr h="385865">
                <a:tc>
                  <a:txBody>
                    <a:bodyPr/>
                    <a:lstStyle/>
                    <a:p>
                      <a:pPr algn="l" fontAlgn="b"/>
                      <a:r>
                        <a:rPr lang="en-GB" sz="2400" u="none" strike="noStrike">
                          <a:solidFill>
                            <a:schemeClr val="bg1"/>
                          </a:solidFill>
                          <a:effectLst/>
                          <a:latin typeface="Concourse T2" pitchFamily="2" charset="77"/>
                        </a:rPr>
                        <a:t>X9.1+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Able/intelligent</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702087"/>
                  </a:ext>
                </a:extLst>
              </a:tr>
              <a:tr h="385865">
                <a:tc>
                  <a:txBody>
                    <a:bodyPr/>
                    <a:lstStyle/>
                    <a:p>
                      <a:pPr algn="l" fontAlgn="b"/>
                      <a:r>
                        <a:rPr lang="en-GB" sz="2400" u="none" strike="noStrike">
                          <a:solidFill>
                            <a:schemeClr val="bg1"/>
                          </a:solidFill>
                          <a:effectLst/>
                          <a:latin typeface="Concourse T2" pitchFamily="2" charset="77"/>
                        </a:rPr>
                        <a:t>A7+</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Likely</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719908"/>
                  </a:ext>
                </a:extLst>
              </a:tr>
              <a:tr h="385865">
                <a:tc>
                  <a:txBody>
                    <a:bodyPr/>
                    <a:lstStyle/>
                    <a:p>
                      <a:pPr algn="l" fontAlgn="b"/>
                      <a:r>
                        <a:rPr lang="en-GB" sz="2400" u="none" strike="noStrike">
                          <a:solidFill>
                            <a:schemeClr val="bg1"/>
                          </a:solidFill>
                          <a:effectLst/>
                          <a:latin typeface="Concourse T2" pitchFamily="2" charset="77"/>
                        </a:rPr>
                        <a:t>X2.1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Thought, belief</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4404610"/>
                  </a:ext>
                </a:extLst>
              </a:tr>
              <a:tr h="385865">
                <a:tc>
                  <a:txBody>
                    <a:bodyPr/>
                    <a:lstStyle/>
                    <a:p>
                      <a:pPr algn="l" fontAlgn="b"/>
                      <a:r>
                        <a:rPr lang="en-GB" sz="2400" u="none" strike="noStrike">
                          <a:solidFill>
                            <a:schemeClr val="bg1"/>
                          </a:solidFill>
                          <a:effectLst/>
                          <a:latin typeface="Concourse T2" pitchFamily="2" charset="77"/>
                        </a:rPr>
                        <a:t>X6+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Decided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8909423"/>
                  </a:ext>
                </a:extLst>
              </a:tr>
              <a:tr h="385865">
                <a:tc>
                  <a:txBody>
                    <a:bodyPr/>
                    <a:lstStyle/>
                    <a:p>
                      <a:pPr algn="l" fontAlgn="b"/>
                      <a:r>
                        <a:rPr lang="en-GB" sz="2400" u="none" strike="noStrike">
                          <a:solidFill>
                            <a:schemeClr val="bg1"/>
                          </a:solidFill>
                          <a:effectLst/>
                          <a:latin typeface="Concourse T2" pitchFamily="2" charset="77"/>
                        </a:rPr>
                        <a:t>T1.3++</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Time period: long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8150462"/>
                  </a:ext>
                </a:extLst>
              </a:tr>
              <a:tr h="385865">
                <a:tc>
                  <a:txBody>
                    <a:bodyPr/>
                    <a:lstStyle/>
                    <a:p>
                      <a:pPr algn="l" fontAlgn="b"/>
                      <a:r>
                        <a:rPr lang="en-GB" sz="2400" u="none" strike="noStrike">
                          <a:solidFill>
                            <a:schemeClr val="bg1"/>
                          </a:solidFill>
                          <a:effectLst/>
                          <a:latin typeface="Concourse T2" pitchFamily="2" charset="77"/>
                        </a:rPr>
                        <a:t>E2+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Like</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994263"/>
                  </a:ext>
                </a:extLst>
              </a:tr>
              <a:tr h="385865">
                <a:tc>
                  <a:txBody>
                    <a:bodyPr/>
                    <a:lstStyle/>
                    <a:p>
                      <a:pPr algn="l" fontAlgn="b"/>
                      <a:r>
                        <a:rPr lang="en-GB" sz="2400" u="none" strike="noStrike">
                          <a:solidFill>
                            <a:schemeClr val="bg1"/>
                          </a:solidFill>
                          <a:effectLst/>
                          <a:latin typeface="Concourse T2" pitchFamily="2" charset="77"/>
                        </a:rPr>
                        <a:t>S6-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No obligation or necessity</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6191017"/>
                  </a:ext>
                </a:extLst>
              </a:tr>
            </a:tbl>
          </a:graphicData>
        </a:graphic>
      </p:graphicFrame>
      <p:graphicFrame>
        <p:nvGraphicFramePr>
          <p:cNvPr id="14" name="Table 13">
            <a:extLst>
              <a:ext uri="{FF2B5EF4-FFF2-40B4-BE49-F238E27FC236}">
                <a16:creationId xmlns:a16="http://schemas.microsoft.com/office/drawing/2014/main" id="{6401D2E8-688F-5238-4D74-5CA94E6F2EB2}"/>
              </a:ext>
            </a:extLst>
          </p:cNvPr>
          <p:cNvGraphicFramePr>
            <a:graphicFrameLocks noGrp="1"/>
          </p:cNvGraphicFramePr>
          <p:nvPr/>
        </p:nvGraphicFramePr>
        <p:xfrm>
          <a:off x="15042906" y="2981482"/>
          <a:ext cx="6594060" cy="10445760"/>
        </p:xfrm>
        <a:graphic>
          <a:graphicData uri="http://schemas.openxmlformats.org/drawingml/2006/table">
            <a:tbl>
              <a:tblPr>
                <a:tableStyleId>{5940675A-B579-460E-94D1-54222C63F5DA}</a:tableStyleId>
              </a:tblPr>
              <a:tblGrid>
                <a:gridCol w="1802104">
                  <a:extLst>
                    <a:ext uri="{9D8B030D-6E8A-4147-A177-3AD203B41FA5}">
                      <a16:colId xmlns:a16="http://schemas.microsoft.com/office/drawing/2014/main" val="3565116449"/>
                    </a:ext>
                  </a:extLst>
                </a:gridCol>
                <a:gridCol w="4791956">
                  <a:extLst>
                    <a:ext uri="{9D8B030D-6E8A-4147-A177-3AD203B41FA5}">
                      <a16:colId xmlns:a16="http://schemas.microsoft.com/office/drawing/2014/main" val="3421175242"/>
                    </a:ext>
                  </a:extLst>
                </a:gridCol>
              </a:tblGrid>
              <a:tr h="385865">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40607567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Dead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07894718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Alive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122599"/>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S8+</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Helping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550059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S1.2.5-</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Weak</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0293239"/>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B3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Medicines and medical treatment</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3979085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I1.3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Money: Cost and price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67458939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B2-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Disease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4596022"/>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People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702397835"/>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Time: Ending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706015812"/>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A7+</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Likely</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22708227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N3.5</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Measurement: Weight</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36890181"/>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A12-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Difficult</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35175832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X2.1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Thought, belief</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598711381"/>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Existing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48607065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Time: Old; grown up</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358668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S6+</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Strong obligation or necessity</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93322723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Z6</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Negative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52154912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N3.8</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Measurement: Speed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967572111"/>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A15+</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Safe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85870208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S8-</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Hindering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08719908"/>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S7.2+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Respected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614404610"/>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E6-</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Worry</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5890942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G2.1+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Lawful</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618150462"/>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T1.1.3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Time: Future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7599426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E4.1-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Sad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66191017"/>
                  </a:ext>
                </a:extLst>
              </a:tr>
            </a:tbl>
          </a:graphicData>
        </a:graphic>
      </p:graphicFrame>
      <p:sp>
        <p:nvSpPr>
          <p:cNvPr id="15" name="TextBox 14">
            <a:extLst>
              <a:ext uri="{FF2B5EF4-FFF2-40B4-BE49-F238E27FC236}">
                <a16:creationId xmlns:a16="http://schemas.microsoft.com/office/drawing/2014/main" id="{FC7F92C1-83E7-7B00-E3F8-22A0CE5933CF}"/>
              </a:ext>
            </a:extLst>
          </p:cNvPr>
          <p:cNvSpPr txBox="1"/>
          <p:nvPr/>
        </p:nvSpPr>
        <p:spPr>
          <a:xfrm>
            <a:off x="3517446" y="288758"/>
            <a:ext cx="1734910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Q1 USAS (‘key concepts’) against BE21, LL</a:t>
            </a:r>
          </a:p>
        </p:txBody>
      </p:sp>
    </p:spTree>
    <p:extLst>
      <p:ext uri="{BB962C8B-B14F-4D97-AF65-F5344CB8AC3E}">
        <p14:creationId xmlns:p14="http://schemas.microsoft.com/office/powerpoint/2010/main" val="2765095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3517446" y="288758"/>
            <a:ext cx="1734910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Q1 USAS (‘key concepts’) against BE21, LL</a:t>
            </a:r>
          </a:p>
        </p:txBody>
      </p:sp>
      <p:graphicFrame>
        <p:nvGraphicFramePr>
          <p:cNvPr id="2" name="Chart 1">
            <a:extLst>
              <a:ext uri="{FF2B5EF4-FFF2-40B4-BE49-F238E27FC236}">
                <a16:creationId xmlns:a16="http://schemas.microsoft.com/office/drawing/2014/main" id="{C0564DC5-7929-B459-2838-E607F2304C4B}"/>
              </a:ext>
            </a:extLst>
          </p:cNvPr>
          <p:cNvGraphicFramePr>
            <a:graphicFrameLocks/>
          </p:cNvGraphicFramePr>
          <p:nvPr/>
        </p:nvGraphicFramePr>
        <p:xfrm>
          <a:off x="885273" y="1962327"/>
          <a:ext cx="22787810" cy="150287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7025BA48-DFC5-AD4F-A00D-518D0CD2F927}"/>
              </a:ext>
            </a:extLst>
          </p:cNvPr>
          <p:cNvGraphicFramePr>
            <a:graphicFrameLocks noGrp="1"/>
          </p:cNvGraphicFramePr>
          <p:nvPr/>
        </p:nvGraphicFramePr>
        <p:xfrm>
          <a:off x="-3749040" y="2210603"/>
          <a:ext cx="10149840" cy="11505405"/>
        </p:xfrm>
        <a:graphic>
          <a:graphicData uri="http://schemas.openxmlformats.org/drawingml/2006/table">
            <a:tbl>
              <a:tblPr>
                <a:tableStyleId>{5940675A-B579-460E-94D1-54222C63F5DA}</a:tableStyleId>
              </a:tblPr>
              <a:tblGrid>
                <a:gridCol w="10149840">
                  <a:extLst>
                    <a:ext uri="{9D8B030D-6E8A-4147-A177-3AD203B41FA5}">
                      <a16:colId xmlns:a16="http://schemas.microsoft.com/office/drawing/2014/main" val="143262662"/>
                    </a:ext>
                  </a:extLst>
                </a:gridCol>
              </a:tblGrid>
              <a:tr h="456127">
                <a:tc>
                  <a:txBody>
                    <a:bodyPr/>
                    <a:lstStyle/>
                    <a:p>
                      <a:pPr algn="r" fontAlgn="b"/>
                      <a:r>
                        <a:rPr lang="en-GB" sz="2800" u="none" strike="noStrike" dirty="0">
                          <a:solidFill>
                            <a:schemeClr val="bg1"/>
                          </a:solidFill>
                          <a:effectLst/>
                          <a:latin typeface="Concourse T2" pitchFamily="2" charset="77"/>
                        </a:rPr>
                        <a:t>L1- (Dead)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3097045"/>
                  </a:ext>
                </a:extLst>
              </a:tr>
              <a:tr h="456127">
                <a:tc>
                  <a:txBody>
                    <a:bodyPr/>
                    <a:lstStyle/>
                    <a:p>
                      <a:pPr algn="r" fontAlgn="b"/>
                      <a:r>
                        <a:rPr lang="en-GB" sz="2800" u="none" strike="noStrike" dirty="0">
                          <a:solidFill>
                            <a:schemeClr val="bg1"/>
                          </a:solidFill>
                          <a:effectLst/>
                          <a:latin typeface="Concourse T2" pitchFamily="2" charset="77"/>
                        </a:rPr>
                        <a:t>B2- (Disease)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630103"/>
                  </a:ext>
                </a:extLst>
              </a:tr>
              <a:tr h="456127">
                <a:tc>
                  <a:txBody>
                    <a:bodyPr/>
                    <a:lstStyle/>
                    <a:p>
                      <a:pPr algn="r" fontAlgn="b"/>
                      <a:r>
                        <a:rPr lang="en-GB" sz="2800" u="none" strike="noStrike">
                          <a:solidFill>
                            <a:schemeClr val="bg1"/>
                          </a:solidFill>
                          <a:effectLst/>
                          <a:latin typeface="Concourse T2" pitchFamily="2" charset="77"/>
                        </a:rPr>
                        <a:t>E4.1- (Sad)</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8764718"/>
                  </a:ext>
                </a:extLst>
              </a:tr>
              <a:tr h="456127">
                <a:tc>
                  <a:txBody>
                    <a:bodyPr/>
                    <a:lstStyle/>
                    <a:p>
                      <a:pPr algn="r" fontAlgn="b"/>
                      <a:r>
                        <a:rPr lang="en-GB" sz="2800" u="none" strike="noStrike" dirty="0">
                          <a:solidFill>
                            <a:schemeClr val="bg1"/>
                          </a:solidFill>
                          <a:effectLst/>
                          <a:latin typeface="Concourse T2" pitchFamily="2" charset="77"/>
                        </a:rPr>
                        <a:t>L1+ (Alive)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3966459"/>
                  </a:ext>
                </a:extLst>
              </a:tr>
              <a:tr h="456127">
                <a:tc>
                  <a:txBody>
                    <a:bodyPr/>
                    <a:lstStyle/>
                    <a:p>
                      <a:pPr algn="r" fontAlgn="b"/>
                      <a:r>
                        <a:rPr lang="en-GB" sz="2800" u="none" strike="noStrike" dirty="0">
                          <a:solidFill>
                            <a:schemeClr val="bg1"/>
                          </a:solidFill>
                          <a:effectLst/>
                          <a:latin typeface="Concourse T2" pitchFamily="2" charset="77"/>
                        </a:rPr>
                        <a:t>X7+ (Wanted)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431531"/>
                  </a:ext>
                </a:extLst>
              </a:tr>
              <a:tr h="507242">
                <a:tc>
                  <a:txBody>
                    <a:bodyPr/>
                    <a:lstStyle/>
                    <a:p>
                      <a:pPr algn="r" fontAlgn="b"/>
                      <a:r>
                        <a:rPr lang="en-GB" sz="2800" u="none" strike="noStrike" dirty="0">
                          <a:solidFill>
                            <a:schemeClr val="bg1"/>
                          </a:solidFill>
                          <a:effectLst/>
                          <a:latin typeface="Concourse T2" pitchFamily="2" charset="77"/>
                        </a:rPr>
                        <a:t>S6+ (Strong obligation or necessity)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3313692"/>
                  </a:ext>
                </a:extLst>
              </a:tr>
              <a:tr h="456127">
                <a:tc>
                  <a:txBody>
                    <a:bodyPr/>
                    <a:lstStyle/>
                    <a:p>
                      <a:pPr algn="r" fontAlgn="b"/>
                      <a:r>
                        <a:rPr lang="en-GB" sz="2800" u="none" strike="noStrike" dirty="0">
                          <a:solidFill>
                            <a:schemeClr val="bg1"/>
                          </a:solidFill>
                          <a:effectLst/>
                          <a:latin typeface="Concourse T2" pitchFamily="2" charset="77"/>
                        </a:rPr>
                        <a:t>Z8 (Pronouns)</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6415853"/>
                  </a:ext>
                </a:extLst>
              </a:tr>
              <a:tr h="456127">
                <a:tc>
                  <a:txBody>
                    <a:bodyPr/>
                    <a:lstStyle/>
                    <a:p>
                      <a:pPr algn="r" fontAlgn="b"/>
                      <a:r>
                        <a:rPr lang="en-GB" sz="2800" u="none" strike="noStrike">
                          <a:solidFill>
                            <a:schemeClr val="bg1"/>
                          </a:solidFill>
                          <a:effectLst/>
                          <a:latin typeface="Concourse T2" pitchFamily="2" charset="77"/>
                        </a:rPr>
                        <a:t>S7.4+ (Allowed)</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5360652"/>
                  </a:ext>
                </a:extLst>
              </a:tr>
              <a:tr h="456127">
                <a:tc>
                  <a:txBody>
                    <a:bodyPr/>
                    <a:lstStyle/>
                    <a:p>
                      <a:pPr algn="r" fontAlgn="b"/>
                      <a:r>
                        <a:rPr lang="en-GB" sz="2800" u="none" strike="noStrike" dirty="0">
                          <a:solidFill>
                            <a:schemeClr val="bg1"/>
                          </a:solidFill>
                          <a:effectLst/>
                          <a:latin typeface="Concourse T2" pitchFamily="2" charset="77"/>
                        </a:rPr>
                        <a:t>S7.2+ (Respected)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5381264"/>
                  </a:ext>
                </a:extLst>
              </a:tr>
              <a:tr h="456127">
                <a:tc>
                  <a:txBody>
                    <a:bodyPr/>
                    <a:lstStyle/>
                    <a:p>
                      <a:pPr algn="r" fontAlgn="b"/>
                      <a:r>
                        <a:rPr lang="en-GB" sz="2800" u="none" strike="noStrike">
                          <a:solidFill>
                            <a:schemeClr val="bg1"/>
                          </a:solidFill>
                          <a:effectLst/>
                          <a:latin typeface="Concourse T2" pitchFamily="2" charset="77"/>
                        </a:rPr>
                        <a:t>S2 (People)</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1534699"/>
                  </a:ext>
                </a:extLst>
              </a:tr>
              <a:tr h="456127">
                <a:tc>
                  <a:txBody>
                    <a:bodyPr/>
                    <a:lstStyle/>
                    <a:p>
                      <a:pPr algn="r" fontAlgn="b"/>
                      <a:r>
                        <a:rPr lang="en-GB" sz="2800" u="none" strike="noStrike">
                          <a:solidFill>
                            <a:schemeClr val="bg1"/>
                          </a:solidFill>
                          <a:effectLst/>
                          <a:latin typeface="Concourse T2" pitchFamily="2" charset="77"/>
                        </a:rPr>
                        <a:t>S8+ (Helping)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4652694"/>
                  </a:ext>
                </a:extLst>
              </a:tr>
              <a:tr h="507242">
                <a:tc>
                  <a:txBody>
                    <a:bodyPr/>
                    <a:lstStyle/>
                    <a:p>
                      <a:pPr algn="r" fontAlgn="b"/>
                      <a:r>
                        <a:rPr lang="en-GB" sz="2800" u="none" strike="noStrike" dirty="0">
                          <a:solidFill>
                            <a:schemeClr val="bg1"/>
                          </a:solidFill>
                          <a:effectLst/>
                          <a:latin typeface="Concourse T2" pitchFamily="2" charset="77"/>
                        </a:rPr>
                        <a:t>B3 (Medicines and medical treatment)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8630028"/>
                  </a:ext>
                </a:extLst>
              </a:tr>
              <a:tr h="456127">
                <a:tc>
                  <a:txBody>
                    <a:bodyPr/>
                    <a:lstStyle/>
                    <a:p>
                      <a:pPr algn="r" fontAlgn="b"/>
                      <a:r>
                        <a:rPr lang="en-GB" sz="2800" u="none" strike="noStrike">
                          <a:solidFill>
                            <a:schemeClr val="bg1"/>
                          </a:solidFill>
                          <a:effectLst/>
                          <a:latin typeface="Concourse T2" pitchFamily="2" charset="77"/>
                        </a:rPr>
                        <a:t>T2- (Time: Ending)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1436992"/>
                  </a:ext>
                </a:extLst>
              </a:tr>
              <a:tr h="456127">
                <a:tc>
                  <a:txBody>
                    <a:bodyPr/>
                    <a:lstStyle/>
                    <a:p>
                      <a:pPr algn="r" fontAlgn="b"/>
                      <a:r>
                        <a:rPr lang="en-GB" sz="2800" u="none" strike="noStrike" dirty="0">
                          <a:solidFill>
                            <a:schemeClr val="bg1"/>
                          </a:solidFill>
                          <a:effectLst/>
                          <a:latin typeface="Concourse T2" pitchFamily="2" charset="77"/>
                        </a:rPr>
                        <a:t>Z6 (Negative)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5004984"/>
                  </a:ext>
                </a:extLst>
              </a:tr>
              <a:tr h="456127">
                <a:tc>
                  <a:txBody>
                    <a:bodyPr/>
                    <a:lstStyle/>
                    <a:p>
                      <a:pPr algn="r" fontAlgn="b"/>
                      <a:r>
                        <a:rPr lang="en-GB" sz="2800" u="none" strike="noStrike">
                          <a:solidFill>
                            <a:schemeClr val="bg1"/>
                          </a:solidFill>
                          <a:effectLst/>
                          <a:latin typeface="Concourse T2" pitchFamily="2" charset="77"/>
                        </a:rPr>
                        <a:t>A3+ (Existing)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407107"/>
                  </a:ext>
                </a:extLst>
              </a:tr>
              <a:tr h="456127">
                <a:tc>
                  <a:txBody>
                    <a:bodyPr/>
                    <a:lstStyle/>
                    <a:p>
                      <a:pPr algn="r" fontAlgn="b"/>
                      <a:r>
                        <a:rPr lang="en-GB" sz="2800" u="none" strike="noStrike" dirty="0">
                          <a:solidFill>
                            <a:schemeClr val="bg1"/>
                          </a:solidFill>
                          <a:effectLst/>
                          <a:latin typeface="Concourse T2" pitchFamily="2" charset="77"/>
                        </a:rPr>
                        <a:t>A9+ (Getting and possession)</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9047648"/>
                  </a:ext>
                </a:extLst>
              </a:tr>
              <a:tr h="456127">
                <a:tc>
                  <a:txBody>
                    <a:bodyPr/>
                    <a:lstStyle/>
                    <a:p>
                      <a:pPr algn="r" fontAlgn="b"/>
                      <a:r>
                        <a:rPr lang="en-GB" sz="2800" u="none" strike="noStrike" dirty="0">
                          <a:solidFill>
                            <a:schemeClr val="bg1"/>
                          </a:solidFill>
                          <a:effectLst/>
                          <a:latin typeface="Concourse T2" pitchFamily="2" charset="77"/>
                        </a:rPr>
                        <a:t>S4 (Kin)</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7246591"/>
                  </a:ext>
                </a:extLst>
              </a:tr>
              <a:tr h="456127">
                <a:tc>
                  <a:txBody>
                    <a:bodyPr/>
                    <a:lstStyle/>
                    <a:p>
                      <a:pPr algn="r" fontAlgn="b"/>
                      <a:r>
                        <a:rPr lang="en-GB" sz="2800" u="none" strike="noStrike" dirty="0">
                          <a:solidFill>
                            <a:schemeClr val="bg1"/>
                          </a:solidFill>
                          <a:effectLst/>
                          <a:latin typeface="Concourse T2" pitchFamily="2" charset="77"/>
                        </a:rPr>
                        <a:t>Z7 (If)</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4367980"/>
                  </a:ext>
                </a:extLst>
              </a:tr>
              <a:tr h="456127">
                <a:tc>
                  <a:txBody>
                    <a:bodyPr/>
                    <a:lstStyle/>
                    <a:p>
                      <a:pPr algn="r" fontAlgn="b"/>
                      <a:r>
                        <a:rPr lang="en-GB" sz="2800" u="none" strike="noStrike" dirty="0">
                          <a:solidFill>
                            <a:schemeClr val="bg1"/>
                          </a:solidFill>
                          <a:effectLst/>
                          <a:latin typeface="Concourse T2" pitchFamily="2" charset="77"/>
                        </a:rPr>
                        <a:t>X9.1+ (Able/intelligent)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0919582"/>
                  </a:ext>
                </a:extLst>
              </a:tr>
              <a:tr h="456127">
                <a:tc>
                  <a:txBody>
                    <a:bodyPr/>
                    <a:lstStyle/>
                    <a:p>
                      <a:pPr algn="r" fontAlgn="b"/>
                      <a:r>
                        <a:rPr lang="en-GB" sz="2800" u="none" strike="noStrike" dirty="0">
                          <a:solidFill>
                            <a:schemeClr val="bg1"/>
                          </a:solidFill>
                          <a:effectLst/>
                          <a:latin typeface="Concourse T2" pitchFamily="2" charset="77"/>
                        </a:rPr>
                        <a:t>A7+ (Likely)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258064"/>
                  </a:ext>
                </a:extLst>
              </a:tr>
              <a:tr h="456127">
                <a:tc>
                  <a:txBody>
                    <a:bodyPr/>
                    <a:lstStyle/>
                    <a:p>
                      <a:pPr algn="r" fontAlgn="b"/>
                      <a:r>
                        <a:rPr lang="en-GB" sz="2800" u="none" strike="noStrike" dirty="0">
                          <a:solidFill>
                            <a:schemeClr val="bg1"/>
                          </a:solidFill>
                          <a:effectLst/>
                          <a:latin typeface="Concourse T2" pitchFamily="2" charset="77"/>
                        </a:rPr>
                        <a:t>X2.1 (Thought, belief)</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7681754"/>
                  </a:ext>
                </a:extLst>
              </a:tr>
              <a:tr h="456127">
                <a:tc>
                  <a:txBody>
                    <a:bodyPr/>
                    <a:lstStyle/>
                    <a:p>
                      <a:pPr algn="r" fontAlgn="b"/>
                      <a:r>
                        <a:rPr lang="en-GB" sz="2800" u="none" strike="noStrike" dirty="0">
                          <a:solidFill>
                            <a:schemeClr val="bg1"/>
                          </a:solidFill>
                          <a:effectLst/>
                          <a:latin typeface="Concourse T2" pitchFamily="2" charset="77"/>
                        </a:rPr>
                        <a:t>X6+ (Decided)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52282904"/>
                  </a:ext>
                </a:extLst>
              </a:tr>
              <a:tr h="456127">
                <a:tc>
                  <a:txBody>
                    <a:bodyPr/>
                    <a:lstStyle/>
                    <a:p>
                      <a:pPr algn="r" fontAlgn="b"/>
                      <a:r>
                        <a:rPr lang="en-GB" sz="2800" u="none" strike="noStrike">
                          <a:solidFill>
                            <a:schemeClr val="bg1"/>
                          </a:solidFill>
                          <a:effectLst/>
                          <a:latin typeface="Concourse T2" pitchFamily="2" charset="77"/>
                        </a:rPr>
                        <a:t>T1.3++ (Time period: long)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5515717"/>
                  </a:ext>
                </a:extLst>
              </a:tr>
              <a:tr h="456127">
                <a:tc>
                  <a:txBody>
                    <a:bodyPr/>
                    <a:lstStyle/>
                    <a:p>
                      <a:pPr algn="r" fontAlgn="b"/>
                      <a:r>
                        <a:rPr lang="en-GB" sz="2800" u="none" strike="noStrike" dirty="0">
                          <a:solidFill>
                            <a:schemeClr val="bg1"/>
                          </a:solidFill>
                          <a:effectLst/>
                          <a:latin typeface="Concourse T2" pitchFamily="2" charset="77"/>
                        </a:rPr>
                        <a:t>E2+ (Like)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9066764"/>
                  </a:ext>
                </a:extLst>
              </a:tr>
              <a:tr h="456127">
                <a:tc>
                  <a:txBody>
                    <a:bodyPr/>
                    <a:lstStyle/>
                    <a:p>
                      <a:pPr algn="r" fontAlgn="b"/>
                      <a:r>
                        <a:rPr lang="en-GB" sz="2800" u="none" strike="noStrike" dirty="0">
                          <a:solidFill>
                            <a:schemeClr val="bg1"/>
                          </a:solidFill>
                          <a:effectLst/>
                          <a:latin typeface="Concourse T2" pitchFamily="2" charset="77"/>
                        </a:rPr>
                        <a:t>S6- (No obligation or necessity)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8385929"/>
                  </a:ext>
                </a:extLst>
              </a:tr>
            </a:tbl>
          </a:graphicData>
        </a:graphic>
      </p:graphicFrame>
      <p:graphicFrame>
        <p:nvGraphicFramePr>
          <p:cNvPr id="4" name="Table 3">
            <a:extLst>
              <a:ext uri="{FF2B5EF4-FFF2-40B4-BE49-F238E27FC236}">
                <a16:creationId xmlns:a16="http://schemas.microsoft.com/office/drawing/2014/main" id="{5E8F9474-D168-EF57-D4E8-16AD6B8EBB0B}"/>
              </a:ext>
            </a:extLst>
          </p:cNvPr>
          <p:cNvGraphicFramePr>
            <a:graphicFrameLocks noGrp="1"/>
          </p:cNvGraphicFramePr>
          <p:nvPr/>
        </p:nvGraphicFramePr>
        <p:xfrm>
          <a:off x="18166080" y="2252293"/>
          <a:ext cx="10607038" cy="11505393"/>
        </p:xfrm>
        <a:graphic>
          <a:graphicData uri="http://schemas.openxmlformats.org/drawingml/2006/table">
            <a:tbl>
              <a:tblPr>
                <a:tableStyleId>{5940675A-B579-460E-94D1-54222C63F5DA}</a:tableStyleId>
              </a:tblPr>
              <a:tblGrid>
                <a:gridCol w="10607038">
                  <a:extLst>
                    <a:ext uri="{9D8B030D-6E8A-4147-A177-3AD203B41FA5}">
                      <a16:colId xmlns:a16="http://schemas.microsoft.com/office/drawing/2014/main" val="3058021032"/>
                    </a:ext>
                  </a:extLst>
                </a:gridCol>
              </a:tblGrid>
              <a:tr h="449145">
                <a:tc>
                  <a:txBody>
                    <a:bodyPr/>
                    <a:lstStyle/>
                    <a:p>
                      <a:pPr algn="l" fontAlgn="b"/>
                      <a:r>
                        <a:rPr lang="en-GB" sz="2800" u="none" strike="noStrike" dirty="0">
                          <a:solidFill>
                            <a:schemeClr val="bg1"/>
                          </a:solidFill>
                          <a:effectLst/>
                          <a:latin typeface="Concourse T2" pitchFamily="2" charset="77"/>
                        </a:rPr>
                        <a:t>L1- (Dead)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3592819"/>
                  </a:ext>
                </a:extLst>
              </a:tr>
              <a:tr h="460677">
                <a:tc>
                  <a:txBody>
                    <a:bodyPr/>
                    <a:lstStyle/>
                    <a:p>
                      <a:pPr algn="l" fontAlgn="b"/>
                      <a:r>
                        <a:rPr lang="en-GB" sz="2800" u="none" strike="noStrike" dirty="0">
                          <a:solidFill>
                            <a:schemeClr val="bg1"/>
                          </a:solidFill>
                          <a:effectLst/>
                          <a:latin typeface="Concourse T2" pitchFamily="2" charset="77"/>
                        </a:rPr>
                        <a:t>L1+ (Alive)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7620907"/>
                  </a:ext>
                </a:extLst>
              </a:tr>
              <a:tr h="460677">
                <a:tc>
                  <a:txBody>
                    <a:bodyPr/>
                    <a:lstStyle/>
                    <a:p>
                      <a:pPr algn="l" fontAlgn="b"/>
                      <a:r>
                        <a:rPr lang="en-GB" sz="2800" u="none" strike="noStrike" dirty="0">
                          <a:solidFill>
                            <a:schemeClr val="bg1"/>
                          </a:solidFill>
                          <a:effectLst/>
                          <a:latin typeface="Concourse T2" pitchFamily="2" charset="77"/>
                        </a:rPr>
                        <a:t>S8+ (Helping)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5600680"/>
                  </a:ext>
                </a:extLst>
              </a:tr>
              <a:tr h="460677">
                <a:tc>
                  <a:txBody>
                    <a:bodyPr/>
                    <a:lstStyle/>
                    <a:p>
                      <a:pPr algn="l" fontAlgn="b"/>
                      <a:r>
                        <a:rPr lang="en-GB" sz="2800" u="none" strike="noStrike">
                          <a:solidFill>
                            <a:schemeClr val="bg1"/>
                          </a:solidFill>
                          <a:effectLst/>
                          <a:latin typeface="Concourse T2" pitchFamily="2" charset="77"/>
                        </a:rPr>
                        <a:t>S1.2.5- (Weak)</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1772565"/>
                  </a:ext>
                </a:extLst>
              </a:tr>
              <a:tr h="460677">
                <a:tc>
                  <a:txBody>
                    <a:bodyPr/>
                    <a:lstStyle/>
                    <a:p>
                      <a:pPr algn="l" fontAlgn="b"/>
                      <a:r>
                        <a:rPr lang="en-GB" sz="2800" u="none" strike="noStrike" dirty="0">
                          <a:solidFill>
                            <a:schemeClr val="bg1"/>
                          </a:solidFill>
                          <a:effectLst/>
                          <a:latin typeface="Concourse T2" pitchFamily="2" charset="77"/>
                        </a:rPr>
                        <a:t>B3 (Medicines and medical treatment)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5564840"/>
                  </a:ext>
                </a:extLst>
              </a:tr>
              <a:tr h="460677">
                <a:tc>
                  <a:txBody>
                    <a:bodyPr/>
                    <a:lstStyle/>
                    <a:p>
                      <a:pPr algn="l" fontAlgn="b"/>
                      <a:r>
                        <a:rPr lang="en-GB" sz="2800" u="none" strike="noStrike" dirty="0">
                          <a:solidFill>
                            <a:schemeClr val="bg1"/>
                          </a:solidFill>
                          <a:effectLst/>
                          <a:latin typeface="Concourse T2" pitchFamily="2" charset="77"/>
                        </a:rPr>
                        <a:t>I1.3 (Money: Cost and price)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7097856"/>
                  </a:ext>
                </a:extLst>
              </a:tr>
              <a:tr h="460677">
                <a:tc>
                  <a:txBody>
                    <a:bodyPr/>
                    <a:lstStyle/>
                    <a:p>
                      <a:pPr algn="l" fontAlgn="b"/>
                      <a:r>
                        <a:rPr lang="en-GB" sz="2800" u="none" strike="noStrike">
                          <a:solidFill>
                            <a:schemeClr val="bg1"/>
                          </a:solidFill>
                          <a:effectLst/>
                          <a:latin typeface="Concourse T2" pitchFamily="2" charset="77"/>
                        </a:rPr>
                        <a:t>B2- (Disease)</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354485"/>
                  </a:ext>
                </a:extLst>
              </a:tr>
              <a:tr h="460677">
                <a:tc>
                  <a:txBody>
                    <a:bodyPr/>
                    <a:lstStyle/>
                    <a:p>
                      <a:pPr algn="l" fontAlgn="b"/>
                      <a:r>
                        <a:rPr lang="en-GB" sz="2800" u="none" strike="noStrike">
                          <a:solidFill>
                            <a:schemeClr val="bg1"/>
                          </a:solidFill>
                          <a:effectLst/>
                          <a:latin typeface="Concourse T2" pitchFamily="2" charset="77"/>
                        </a:rPr>
                        <a:t>S2 (People)</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4385286"/>
                  </a:ext>
                </a:extLst>
              </a:tr>
              <a:tr h="460677">
                <a:tc>
                  <a:txBody>
                    <a:bodyPr/>
                    <a:lstStyle/>
                    <a:p>
                      <a:pPr algn="l" fontAlgn="b"/>
                      <a:r>
                        <a:rPr lang="en-GB" sz="2800" u="none" strike="noStrike" dirty="0">
                          <a:solidFill>
                            <a:schemeClr val="bg1"/>
                          </a:solidFill>
                          <a:effectLst/>
                          <a:latin typeface="Concourse T2" pitchFamily="2" charset="77"/>
                        </a:rPr>
                        <a:t>T2- (Time: Ending)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0230547"/>
                  </a:ext>
                </a:extLst>
              </a:tr>
              <a:tr h="460677">
                <a:tc>
                  <a:txBody>
                    <a:bodyPr/>
                    <a:lstStyle/>
                    <a:p>
                      <a:pPr algn="l" fontAlgn="b"/>
                      <a:r>
                        <a:rPr lang="en-GB" sz="2800" u="none" strike="noStrike">
                          <a:solidFill>
                            <a:schemeClr val="bg1"/>
                          </a:solidFill>
                          <a:effectLst/>
                          <a:latin typeface="Concourse T2" pitchFamily="2" charset="77"/>
                        </a:rPr>
                        <a:t>A7+ (Likely)</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7062464"/>
                  </a:ext>
                </a:extLst>
              </a:tr>
              <a:tr h="460677">
                <a:tc>
                  <a:txBody>
                    <a:bodyPr/>
                    <a:lstStyle/>
                    <a:p>
                      <a:pPr algn="l" fontAlgn="b"/>
                      <a:r>
                        <a:rPr lang="en-GB" sz="2800" u="none" strike="noStrike" dirty="0">
                          <a:solidFill>
                            <a:schemeClr val="bg1"/>
                          </a:solidFill>
                          <a:effectLst/>
                          <a:latin typeface="Concourse T2" pitchFamily="2" charset="77"/>
                        </a:rPr>
                        <a:t>N3.5 (Measurement: Weight)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4800034"/>
                  </a:ext>
                </a:extLst>
              </a:tr>
              <a:tr h="460677">
                <a:tc>
                  <a:txBody>
                    <a:bodyPr/>
                    <a:lstStyle/>
                    <a:p>
                      <a:pPr algn="l" fontAlgn="b"/>
                      <a:r>
                        <a:rPr lang="en-GB" sz="2800" u="none" strike="noStrike">
                          <a:solidFill>
                            <a:schemeClr val="bg1"/>
                          </a:solidFill>
                          <a:effectLst/>
                          <a:latin typeface="Concourse T2" pitchFamily="2" charset="77"/>
                        </a:rPr>
                        <a:t>A12- (Difficult)</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0095907"/>
                  </a:ext>
                </a:extLst>
              </a:tr>
              <a:tr h="460677">
                <a:tc>
                  <a:txBody>
                    <a:bodyPr/>
                    <a:lstStyle/>
                    <a:p>
                      <a:pPr algn="l" fontAlgn="b"/>
                      <a:r>
                        <a:rPr lang="en-GB" sz="2800" u="none" strike="noStrike" dirty="0">
                          <a:solidFill>
                            <a:schemeClr val="bg1"/>
                          </a:solidFill>
                          <a:effectLst/>
                          <a:latin typeface="Concourse T2" pitchFamily="2" charset="77"/>
                        </a:rPr>
                        <a:t>X2.1 (Thought, belief)</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8995340"/>
                  </a:ext>
                </a:extLst>
              </a:tr>
              <a:tr h="460677">
                <a:tc>
                  <a:txBody>
                    <a:bodyPr/>
                    <a:lstStyle/>
                    <a:p>
                      <a:pPr algn="l" fontAlgn="b"/>
                      <a:r>
                        <a:rPr lang="en-GB" sz="2800" u="none" strike="noStrike" dirty="0">
                          <a:solidFill>
                            <a:schemeClr val="bg1"/>
                          </a:solidFill>
                          <a:effectLst/>
                          <a:latin typeface="Concourse T2" pitchFamily="2" charset="77"/>
                        </a:rPr>
                        <a:t>A3+ (Existing)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6858072"/>
                  </a:ext>
                </a:extLst>
              </a:tr>
              <a:tr h="460677">
                <a:tc>
                  <a:txBody>
                    <a:bodyPr/>
                    <a:lstStyle/>
                    <a:p>
                      <a:pPr algn="l" fontAlgn="b"/>
                      <a:r>
                        <a:rPr lang="en-GB" sz="2800" u="none" strike="noStrike" dirty="0">
                          <a:solidFill>
                            <a:schemeClr val="bg1"/>
                          </a:solidFill>
                          <a:effectLst/>
                          <a:latin typeface="Concourse T2" pitchFamily="2" charset="77"/>
                        </a:rPr>
                        <a:t>T3+++ (Time: Old; grown up)</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4478301"/>
                  </a:ext>
                </a:extLst>
              </a:tr>
              <a:tr h="460677">
                <a:tc>
                  <a:txBody>
                    <a:bodyPr/>
                    <a:lstStyle/>
                    <a:p>
                      <a:pPr algn="l" fontAlgn="b"/>
                      <a:r>
                        <a:rPr lang="en-GB" sz="2800" u="none" strike="noStrike" dirty="0">
                          <a:solidFill>
                            <a:schemeClr val="bg1"/>
                          </a:solidFill>
                          <a:effectLst/>
                          <a:latin typeface="Concourse T2" pitchFamily="2" charset="77"/>
                        </a:rPr>
                        <a:t>S6+ (Strong obligation or necessity)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723336"/>
                  </a:ext>
                </a:extLst>
              </a:tr>
              <a:tr h="460677">
                <a:tc>
                  <a:txBody>
                    <a:bodyPr/>
                    <a:lstStyle/>
                    <a:p>
                      <a:pPr algn="l" fontAlgn="b"/>
                      <a:r>
                        <a:rPr lang="en-GB" sz="2800" u="none" strike="noStrike" dirty="0">
                          <a:solidFill>
                            <a:schemeClr val="bg1"/>
                          </a:solidFill>
                          <a:effectLst/>
                          <a:latin typeface="Concourse T2" pitchFamily="2" charset="77"/>
                        </a:rPr>
                        <a:t>Z6 (Negative)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3079276"/>
                  </a:ext>
                </a:extLst>
              </a:tr>
              <a:tr h="460677">
                <a:tc>
                  <a:txBody>
                    <a:bodyPr/>
                    <a:lstStyle/>
                    <a:p>
                      <a:pPr algn="l" fontAlgn="b"/>
                      <a:r>
                        <a:rPr lang="en-GB" sz="2800" u="none" strike="noStrike" dirty="0">
                          <a:solidFill>
                            <a:schemeClr val="bg1"/>
                          </a:solidFill>
                          <a:effectLst/>
                          <a:latin typeface="Concourse T2" pitchFamily="2" charset="77"/>
                        </a:rPr>
                        <a:t>N3.8 (Measurement: Speed)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0872319"/>
                  </a:ext>
                </a:extLst>
              </a:tr>
              <a:tr h="460677">
                <a:tc>
                  <a:txBody>
                    <a:bodyPr/>
                    <a:lstStyle/>
                    <a:p>
                      <a:pPr algn="l" fontAlgn="b"/>
                      <a:r>
                        <a:rPr lang="en-GB" sz="2800" u="none" strike="noStrike" dirty="0">
                          <a:solidFill>
                            <a:schemeClr val="bg1"/>
                          </a:solidFill>
                          <a:effectLst/>
                          <a:latin typeface="Concourse T2" pitchFamily="2" charset="77"/>
                        </a:rPr>
                        <a:t>A15+ (Safe)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3956830"/>
                  </a:ext>
                </a:extLst>
              </a:tr>
              <a:tr h="460677">
                <a:tc>
                  <a:txBody>
                    <a:bodyPr/>
                    <a:lstStyle/>
                    <a:p>
                      <a:pPr algn="l" fontAlgn="b"/>
                      <a:r>
                        <a:rPr lang="en-GB" sz="2800" u="none" strike="noStrike" dirty="0">
                          <a:solidFill>
                            <a:schemeClr val="bg1"/>
                          </a:solidFill>
                          <a:effectLst/>
                          <a:latin typeface="Concourse T2" pitchFamily="2" charset="77"/>
                        </a:rPr>
                        <a:t>S8- (Hindering)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5467506"/>
                  </a:ext>
                </a:extLst>
              </a:tr>
              <a:tr h="460677">
                <a:tc>
                  <a:txBody>
                    <a:bodyPr/>
                    <a:lstStyle/>
                    <a:p>
                      <a:pPr algn="l" fontAlgn="b"/>
                      <a:r>
                        <a:rPr lang="en-GB" sz="2800" u="none" strike="noStrike" dirty="0">
                          <a:solidFill>
                            <a:schemeClr val="bg1"/>
                          </a:solidFill>
                          <a:effectLst/>
                          <a:latin typeface="Concourse T2" pitchFamily="2" charset="77"/>
                        </a:rPr>
                        <a:t>S7.2+ (Respected)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0731731"/>
                  </a:ext>
                </a:extLst>
              </a:tr>
              <a:tr h="460677">
                <a:tc>
                  <a:txBody>
                    <a:bodyPr/>
                    <a:lstStyle/>
                    <a:p>
                      <a:pPr algn="l" fontAlgn="b"/>
                      <a:r>
                        <a:rPr lang="en-GB" sz="2800" u="none" strike="noStrike" dirty="0">
                          <a:solidFill>
                            <a:schemeClr val="bg1"/>
                          </a:solidFill>
                          <a:effectLst/>
                          <a:latin typeface="Concourse T2" pitchFamily="2" charset="77"/>
                        </a:rPr>
                        <a:t>E6- (Worry)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0549891"/>
                  </a:ext>
                </a:extLst>
              </a:tr>
              <a:tr h="460677">
                <a:tc>
                  <a:txBody>
                    <a:bodyPr/>
                    <a:lstStyle/>
                    <a:p>
                      <a:pPr algn="l" fontAlgn="b"/>
                      <a:r>
                        <a:rPr lang="en-GB" sz="2800" u="none" strike="noStrike" dirty="0">
                          <a:solidFill>
                            <a:schemeClr val="bg1"/>
                          </a:solidFill>
                          <a:effectLst/>
                          <a:latin typeface="Concourse T2" pitchFamily="2" charset="77"/>
                        </a:rPr>
                        <a:t>G2.1+ (Lawful)</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2616075"/>
                  </a:ext>
                </a:extLst>
              </a:tr>
              <a:tr h="460677">
                <a:tc>
                  <a:txBody>
                    <a:bodyPr/>
                    <a:lstStyle/>
                    <a:p>
                      <a:pPr algn="l" fontAlgn="b"/>
                      <a:r>
                        <a:rPr lang="en-GB" sz="2800" u="none" strike="noStrike" dirty="0">
                          <a:solidFill>
                            <a:schemeClr val="bg1"/>
                          </a:solidFill>
                          <a:effectLst/>
                          <a:latin typeface="Concourse T2" pitchFamily="2" charset="77"/>
                        </a:rPr>
                        <a:t>T1.1.3 (Time: Future)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715357"/>
                  </a:ext>
                </a:extLst>
              </a:tr>
              <a:tr h="460677">
                <a:tc>
                  <a:txBody>
                    <a:bodyPr/>
                    <a:lstStyle/>
                    <a:p>
                      <a:pPr algn="l" fontAlgn="b"/>
                      <a:r>
                        <a:rPr lang="en-GB" sz="2800" u="none" strike="noStrike" dirty="0">
                          <a:solidFill>
                            <a:schemeClr val="bg1"/>
                          </a:solidFill>
                          <a:effectLst/>
                          <a:latin typeface="Concourse T2" pitchFamily="2" charset="77"/>
                        </a:rPr>
                        <a:t>E4.1- (Sad)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737519"/>
                  </a:ext>
                </a:extLst>
              </a:tr>
            </a:tbl>
          </a:graphicData>
        </a:graphic>
      </p:graphicFrame>
      <p:sp>
        <p:nvSpPr>
          <p:cNvPr id="8" name="TextBox 7">
            <a:extLst>
              <a:ext uri="{FF2B5EF4-FFF2-40B4-BE49-F238E27FC236}">
                <a16:creationId xmlns:a16="http://schemas.microsoft.com/office/drawing/2014/main" id="{D95E7863-E855-98D3-FBC0-2DD4670CDE60}"/>
              </a:ext>
            </a:extLst>
          </p:cNvPr>
          <p:cNvSpPr txBox="1"/>
          <p:nvPr/>
        </p:nvSpPr>
        <p:spPr>
          <a:xfrm>
            <a:off x="-4385583" y="1431328"/>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3600" dirty="0">
                <a:solidFill>
                  <a:schemeClr val="bg1"/>
                </a:solidFill>
                <a:latin typeface="Concourse T3" pitchFamily="2" charset="77"/>
              </a:rPr>
              <a:t>Supportive</a:t>
            </a:r>
          </a:p>
        </p:txBody>
      </p:sp>
      <p:sp>
        <p:nvSpPr>
          <p:cNvPr id="9" name="TextBox 8">
            <a:extLst>
              <a:ext uri="{FF2B5EF4-FFF2-40B4-BE49-F238E27FC236}">
                <a16:creationId xmlns:a16="http://schemas.microsoft.com/office/drawing/2014/main" id="{3BF548B3-DFD4-C133-853C-A20AE1198170}"/>
              </a:ext>
            </a:extLst>
          </p:cNvPr>
          <p:cNvSpPr txBox="1"/>
          <p:nvPr/>
        </p:nvSpPr>
        <p:spPr>
          <a:xfrm>
            <a:off x="18076407" y="1564272"/>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Opposed</a:t>
            </a:r>
          </a:p>
        </p:txBody>
      </p:sp>
    </p:spTree>
    <p:extLst>
      <p:ext uri="{BB962C8B-B14F-4D97-AF65-F5344CB8AC3E}">
        <p14:creationId xmlns:p14="http://schemas.microsoft.com/office/powerpoint/2010/main" val="2556521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3517446" y="288758"/>
            <a:ext cx="1734910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Q1 USAS (‘key concepts’) against BE21, LL</a:t>
            </a:r>
          </a:p>
        </p:txBody>
      </p:sp>
      <p:graphicFrame>
        <p:nvGraphicFramePr>
          <p:cNvPr id="2" name="Chart 1">
            <a:extLst>
              <a:ext uri="{FF2B5EF4-FFF2-40B4-BE49-F238E27FC236}">
                <a16:creationId xmlns:a16="http://schemas.microsoft.com/office/drawing/2014/main" id="{C0564DC5-7929-B459-2838-E607F2304C4B}"/>
              </a:ext>
            </a:extLst>
          </p:cNvPr>
          <p:cNvGraphicFramePr>
            <a:graphicFrameLocks/>
          </p:cNvGraphicFramePr>
          <p:nvPr/>
        </p:nvGraphicFramePr>
        <p:xfrm>
          <a:off x="969819" y="1880572"/>
          <a:ext cx="22787810" cy="150287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7025BA48-DFC5-AD4F-A00D-518D0CD2F927}"/>
              </a:ext>
            </a:extLst>
          </p:cNvPr>
          <p:cNvGraphicFramePr>
            <a:graphicFrameLocks noGrp="1"/>
          </p:cNvGraphicFramePr>
          <p:nvPr/>
        </p:nvGraphicFramePr>
        <p:xfrm>
          <a:off x="-3749040" y="2210603"/>
          <a:ext cx="10149840" cy="11463710"/>
        </p:xfrm>
        <a:graphic>
          <a:graphicData uri="http://schemas.openxmlformats.org/drawingml/2006/table">
            <a:tbl>
              <a:tblPr>
                <a:tableStyleId>{5940675A-B579-460E-94D1-54222C63F5DA}</a:tableStyleId>
              </a:tblPr>
              <a:tblGrid>
                <a:gridCol w="10149840">
                  <a:extLst>
                    <a:ext uri="{9D8B030D-6E8A-4147-A177-3AD203B41FA5}">
                      <a16:colId xmlns:a16="http://schemas.microsoft.com/office/drawing/2014/main" val="143262662"/>
                    </a:ext>
                  </a:extLst>
                </a:gridCol>
              </a:tblGrid>
              <a:tr h="454474">
                <a:tc>
                  <a:txBody>
                    <a:bodyPr/>
                    <a:lstStyle/>
                    <a:p>
                      <a:pPr algn="r" fontAlgn="b"/>
                      <a:r>
                        <a:rPr lang="en-GB" sz="2800" u="none" strike="noStrike" dirty="0">
                          <a:solidFill>
                            <a:schemeClr val="bg1">
                              <a:lumMod val="50000"/>
                              <a:lumOff val="50000"/>
                            </a:schemeClr>
                          </a:solidFill>
                          <a:effectLst/>
                          <a:latin typeface="Concourse T2" pitchFamily="2" charset="77"/>
                        </a:rPr>
                        <a:t>L1- (Dead)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3097045"/>
                  </a:ext>
                </a:extLst>
              </a:tr>
              <a:tr h="454474">
                <a:tc>
                  <a:txBody>
                    <a:bodyPr/>
                    <a:lstStyle/>
                    <a:p>
                      <a:pPr algn="r" fontAlgn="b"/>
                      <a:r>
                        <a:rPr lang="en-GB" sz="2800" b="1" u="none" strike="noStrike" dirty="0">
                          <a:solidFill>
                            <a:schemeClr val="bg1"/>
                          </a:solidFill>
                          <a:effectLst/>
                          <a:latin typeface="Concourse T2" pitchFamily="2" charset="77"/>
                        </a:rPr>
                        <a:t>B2- (Disease)</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630103"/>
                  </a:ext>
                </a:extLst>
              </a:tr>
              <a:tr h="454474">
                <a:tc>
                  <a:txBody>
                    <a:bodyPr/>
                    <a:lstStyle/>
                    <a:p>
                      <a:pPr algn="r" fontAlgn="b"/>
                      <a:r>
                        <a:rPr lang="en-GB" sz="2800" b="1" u="none" strike="noStrike" dirty="0">
                          <a:solidFill>
                            <a:schemeClr val="bg1"/>
                          </a:solidFill>
                          <a:effectLst/>
                          <a:latin typeface="Concourse T2" pitchFamily="2" charset="77"/>
                        </a:rPr>
                        <a:t>E4.1- (Sad)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8764718"/>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L1+ (Alive)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3966459"/>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X7+ (Wanted)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431531"/>
                  </a:ext>
                </a:extLst>
              </a:tr>
              <a:tr h="505404">
                <a:tc>
                  <a:txBody>
                    <a:bodyPr/>
                    <a:lstStyle/>
                    <a:p>
                      <a:pPr algn="r" fontAlgn="b"/>
                      <a:r>
                        <a:rPr lang="en-GB" sz="2800" b="1" u="none" strike="noStrike" dirty="0">
                          <a:solidFill>
                            <a:schemeClr val="bg1"/>
                          </a:solidFill>
                          <a:effectLst/>
                          <a:latin typeface="Concourse T2" pitchFamily="2" charset="77"/>
                        </a:rPr>
                        <a:t>S6+ (Strong obligation or necessity)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3313692"/>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Z8 (Pronouns)</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6415853"/>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S7.4+ (Allowed)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5360652"/>
                  </a:ext>
                </a:extLst>
              </a:tr>
              <a:tr h="454474">
                <a:tc>
                  <a:txBody>
                    <a:bodyPr/>
                    <a:lstStyle/>
                    <a:p>
                      <a:pPr algn="r" fontAlgn="b"/>
                      <a:r>
                        <a:rPr lang="en-GB" sz="2800" b="1" u="none" strike="noStrike" dirty="0">
                          <a:solidFill>
                            <a:schemeClr val="bg1"/>
                          </a:solidFill>
                          <a:effectLst/>
                          <a:latin typeface="Concourse T2" pitchFamily="2" charset="77"/>
                        </a:rPr>
                        <a:t>S7.2+ (Respected)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538126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S2 (People)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1534699"/>
                  </a:ext>
                </a:extLst>
              </a:tr>
              <a:tr h="454474">
                <a:tc>
                  <a:txBody>
                    <a:bodyPr/>
                    <a:lstStyle/>
                    <a:p>
                      <a:pPr algn="r" fontAlgn="b"/>
                      <a:r>
                        <a:rPr lang="en-GB" sz="2800" b="1" u="none" strike="noStrike" dirty="0">
                          <a:solidFill>
                            <a:schemeClr val="bg1"/>
                          </a:solidFill>
                          <a:effectLst/>
                          <a:latin typeface="Concourse T2" pitchFamily="2" charset="77"/>
                        </a:rPr>
                        <a:t>S8+ (Helping)</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4652694"/>
                  </a:ext>
                </a:extLst>
              </a:tr>
              <a:tr h="505404">
                <a:tc>
                  <a:txBody>
                    <a:bodyPr/>
                    <a:lstStyle/>
                    <a:p>
                      <a:pPr algn="r" fontAlgn="b"/>
                      <a:r>
                        <a:rPr lang="en-GB" sz="2800" b="1" u="none" strike="noStrike" dirty="0">
                          <a:solidFill>
                            <a:schemeClr val="bg1"/>
                          </a:solidFill>
                          <a:effectLst/>
                          <a:latin typeface="Concourse T2" pitchFamily="2" charset="77"/>
                        </a:rPr>
                        <a:t>B3 (Medicines and medical treatment)</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8630028"/>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T2- (Time: Ending)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1436992"/>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Z6 (Negative)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500498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A3+ (Existing)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407107"/>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A9+ (Getting and possession)</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9047648"/>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S4 (Kin)</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7246591"/>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Z7 (If)</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4367980"/>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X9.1+ (Able/intelligent)</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0919582"/>
                  </a:ext>
                </a:extLst>
              </a:tr>
              <a:tr h="454474">
                <a:tc>
                  <a:txBody>
                    <a:bodyPr/>
                    <a:lstStyle/>
                    <a:p>
                      <a:pPr algn="r" fontAlgn="b"/>
                      <a:r>
                        <a:rPr lang="en-GB" sz="2800" b="1" u="none" strike="noStrike" dirty="0">
                          <a:solidFill>
                            <a:schemeClr val="bg1"/>
                          </a:solidFill>
                          <a:effectLst/>
                          <a:latin typeface="Concourse T2" pitchFamily="2" charset="77"/>
                        </a:rPr>
                        <a:t>A7+ (Likely)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258064"/>
                  </a:ext>
                </a:extLst>
              </a:tr>
              <a:tr h="454474">
                <a:tc>
                  <a:txBody>
                    <a:bodyPr/>
                    <a:lstStyle/>
                    <a:p>
                      <a:pPr algn="r" fontAlgn="b"/>
                      <a:r>
                        <a:rPr lang="en-GB" sz="2800" b="1" u="none" strike="noStrike" dirty="0">
                          <a:solidFill>
                            <a:schemeClr val="bg1"/>
                          </a:solidFill>
                          <a:effectLst/>
                          <a:latin typeface="Concourse T2" pitchFamily="2" charset="77"/>
                        </a:rPr>
                        <a:t>X2.1 (Thought, belief)</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768175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X6+ (Decided)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5228290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T1.3++ (Time period: long)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5515717"/>
                  </a:ext>
                </a:extLst>
              </a:tr>
              <a:tr h="454474">
                <a:tc>
                  <a:txBody>
                    <a:bodyPr/>
                    <a:lstStyle/>
                    <a:p>
                      <a:pPr algn="r" fontAlgn="b"/>
                      <a:r>
                        <a:rPr lang="en-GB" sz="2800" u="none" strike="noStrike">
                          <a:solidFill>
                            <a:schemeClr val="bg1">
                              <a:lumMod val="50000"/>
                              <a:lumOff val="50000"/>
                            </a:schemeClr>
                          </a:solidFill>
                          <a:effectLst/>
                          <a:latin typeface="Concourse T2" pitchFamily="2" charset="77"/>
                        </a:rPr>
                        <a:t>E2+ (Like)</a:t>
                      </a:r>
                      <a:endParaRPr lang="en-GB" sz="2800" b="0" i="0" u="none" strike="noStrike">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906676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S6- (No obligation or necessity)</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8385929"/>
                  </a:ext>
                </a:extLst>
              </a:tr>
            </a:tbl>
          </a:graphicData>
        </a:graphic>
      </p:graphicFrame>
      <p:graphicFrame>
        <p:nvGraphicFramePr>
          <p:cNvPr id="4" name="Table 3">
            <a:extLst>
              <a:ext uri="{FF2B5EF4-FFF2-40B4-BE49-F238E27FC236}">
                <a16:creationId xmlns:a16="http://schemas.microsoft.com/office/drawing/2014/main" id="{5E8F9474-D168-EF57-D4E8-16AD6B8EBB0B}"/>
              </a:ext>
            </a:extLst>
          </p:cNvPr>
          <p:cNvGraphicFramePr>
            <a:graphicFrameLocks noGrp="1"/>
          </p:cNvGraphicFramePr>
          <p:nvPr/>
        </p:nvGraphicFramePr>
        <p:xfrm>
          <a:off x="18166080" y="2252293"/>
          <a:ext cx="10607038" cy="11463709"/>
        </p:xfrm>
        <a:graphic>
          <a:graphicData uri="http://schemas.openxmlformats.org/drawingml/2006/table">
            <a:tbl>
              <a:tblPr>
                <a:tableStyleId>{5940675A-B579-460E-94D1-54222C63F5DA}</a:tableStyleId>
              </a:tblPr>
              <a:tblGrid>
                <a:gridCol w="10607038">
                  <a:extLst>
                    <a:ext uri="{9D8B030D-6E8A-4147-A177-3AD203B41FA5}">
                      <a16:colId xmlns:a16="http://schemas.microsoft.com/office/drawing/2014/main" val="3058021032"/>
                    </a:ext>
                  </a:extLst>
                </a:gridCol>
              </a:tblGrid>
              <a:tr h="447517">
                <a:tc>
                  <a:txBody>
                    <a:bodyPr/>
                    <a:lstStyle/>
                    <a:p>
                      <a:pPr algn="l" fontAlgn="b"/>
                      <a:r>
                        <a:rPr lang="en-GB" sz="2800" u="none" strike="noStrike" dirty="0">
                          <a:solidFill>
                            <a:schemeClr val="bg1">
                              <a:lumMod val="50000"/>
                              <a:lumOff val="50000"/>
                            </a:schemeClr>
                          </a:solidFill>
                          <a:effectLst/>
                          <a:latin typeface="Concourse T2" pitchFamily="2" charset="77"/>
                        </a:rPr>
                        <a:t>L1- (Dead)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3592819"/>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L1+ (Alive)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7620907"/>
                  </a:ext>
                </a:extLst>
              </a:tr>
              <a:tr h="459008">
                <a:tc>
                  <a:txBody>
                    <a:bodyPr/>
                    <a:lstStyle/>
                    <a:p>
                      <a:pPr algn="l" fontAlgn="b"/>
                      <a:r>
                        <a:rPr lang="en-GB" sz="2800" b="1" u="none" strike="noStrike" dirty="0">
                          <a:solidFill>
                            <a:schemeClr val="bg1"/>
                          </a:solidFill>
                          <a:effectLst/>
                          <a:latin typeface="Concourse T2" pitchFamily="2" charset="77"/>
                        </a:rPr>
                        <a:t>S8+ (Helping)</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560068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S1.2.5- (Weak)</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1772565"/>
                  </a:ext>
                </a:extLst>
              </a:tr>
              <a:tr h="459008">
                <a:tc>
                  <a:txBody>
                    <a:bodyPr/>
                    <a:lstStyle/>
                    <a:p>
                      <a:pPr algn="l" fontAlgn="b"/>
                      <a:r>
                        <a:rPr lang="en-GB" sz="2800" b="1" u="none" strike="noStrike" dirty="0">
                          <a:solidFill>
                            <a:schemeClr val="bg1"/>
                          </a:solidFill>
                          <a:effectLst/>
                          <a:latin typeface="Concourse T2" pitchFamily="2" charset="77"/>
                        </a:rPr>
                        <a:t>B3 (Medicines and medical treatment)</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556484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I1.3 (Money: Cost and price)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7097856"/>
                  </a:ext>
                </a:extLst>
              </a:tr>
              <a:tr h="459008">
                <a:tc>
                  <a:txBody>
                    <a:bodyPr/>
                    <a:lstStyle/>
                    <a:p>
                      <a:pPr algn="l" fontAlgn="b"/>
                      <a:r>
                        <a:rPr lang="en-GB" sz="2800" b="1" u="none" strike="noStrike" dirty="0">
                          <a:solidFill>
                            <a:schemeClr val="bg1"/>
                          </a:solidFill>
                          <a:effectLst/>
                          <a:latin typeface="Concourse T2" pitchFamily="2" charset="77"/>
                        </a:rPr>
                        <a:t>B2- (Disease)</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354485"/>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S2 (People)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4385286"/>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T2- (Time: Ending)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0230547"/>
                  </a:ext>
                </a:extLst>
              </a:tr>
              <a:tr h="459008">
                <a:tc>
                  <a:txBody>
                    <a:bodyPr/>
                    <a:lstStyle/>
                    <a:p>
                      <a:pPr algn="l" fontAlgn="b"/>
                      <a:r>
                        <a:rPr lang="en-GB" sz="2800" b="1" u="none" strike="noStrike" dirty="0">
                          <a:solidFill>
                            <a:schemeClr val="bg1"/>
                          </a:solidFill>
                          <a:effectLst/>
                          <a:latin typeface="Concourse T2" pitchFamily="2" charset="77"/>
                        </a:rPr>
                        <a:t>A7+ (Likely)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7062464"/>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N3.5 (Measurement: Weight)</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4800034"/>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A12- (Difficult)</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0095907"/>
                  </a:ext>
                </a:extLst>
              </a:tr>
              <a:tr h="459008">
                <a:tc>
                  <a:txBody>
                    <a:bodyPr/>
                    <a:lstStyle/>
                    <a:p>
                      <a:pPr algn="l" fontAlgn="b"/>
                      <a:r>
                        <a:rPr lang="en-GB" sz="2800" b="1" u="none" strike="noStrike" dirty="0">
                          <a:solidFill>
                            <a:schemeClr val="bg1"/>
                          </a:solidFill>
                          <a:effectLst/>
                          <a:latin typeface="Concourse T2" pitchFamily="2" charset="77"/>
                        </a:rPr>
                        <a:t>X2.1 (Thought, belief)</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899534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A3+ (Existing)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6858072"/>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T3+++ (Time: Old; grown up)</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4478301"/>
                  </a:ext>
                </a:extLst>
              </a:tr>
              <a:tr h="459008">
                <a:tc>
                  <a:txBody>
                    <a:bodyPr/>
                    <a:lstStyle/>
                    <a:p>
                      <a:pPr algn="l" fontAlgn="b"/>
                      <a:r>
                        <a:rPr lang="en-GB" sz="2800" b="1" u="none" strike="noStrike" dirty="0">
                          <a:solidFill>
                            <a:schemeClr val="bg1"/>
                          </a:solidFill>
                          <a:effectLst/>
                          <a:latin typeface="Concourse T2" pitchFamily="2" charset="77"/>
                        </a:rPr>
                        <a:t>S6+ (Strong obligation or necessity)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723336"/>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Z6 (Negative)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3079276"/>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N3.8 (Measurement: Speed)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0872319"/>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A15+ (Safe)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395683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S8- (Hindering)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5467506"/>
                  </a:ext>
                </a:extLst>
              </a:tr>
              <a:tr h="459008">
                <a:tc>
                  <a:txBody>
                    <a:bodyPr/>
                    <a:lstStyle/>
                    <a:p>
                      <a:pPr algn="l" fontAlgn="b"/>
                      <a:r>
                        <a:rPr lang="en-GB" sz="2800" b="1" u="none" strike="noStrike" dirty="0">
                          <a:solidFill>
                            <a:schemeClr val="bg1"/>
                          </a:solidFill>
                          <a:effectLst/>
                          <a:latin typeface="Concourse T2" pitchFamily="2" charset="77"/>
                        </a:rPr>
                        <a:t>S7.2+ (Respected)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0731731"/>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E6- (Worry)</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0549891"/>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G2.1+ (Lawful)</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2616075"/>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T1.1.3 (Time: Future)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715357"/>
                  </a:ext>
                </a:extLst>
              </a:tr>
              <a:tr h="459008">
                <a:tc>
                  <a:txBody>
                    <a:bodyPr/>
                    <a:lstStyle/>
                    <a:p>
                      <a:pPr algn="l" fontAlgn="b"/>
                      <a:r>
                        <a:rPr lang="en-GB" sz="2800" b="1" u="none" strike="noStrike" dirty="0">
                          <a:solidFill>
                            <a:schemeClr val="bg1"/>
                          </a:solidFill>
                          <a:effectLst/>
                          <a:latin typeface="Concourse T2" pitchFamily="2" charset="77"/>
                        </a:rPr>
                        <a:t>E4.1- (Sad)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737519"/>
                  </a:ext>
                </a:extLst>
              </a:tr>
            </a:tbl>
          </a:graphicData>
        </a:graphic>
      </p:graphicFrame>
      <p:sp>
        <p:nvSpPr>
          <p:cNvPr id="8" name="TextBox 7">
            <a:extLst>
              <a:ext uri="{FF2B5EF4-FFF2-40B4-BE49-F238E27FC236}">
                <a16:creationId xmlns:a16="http://schemas.microsoft.com/office/drawing/2014/main" id="{D95E7863-E855-98D3-FBC0-2DD4670CDE60}"/>
              </a:ext>
            </a:extLst>
          </p:cNvPr>
          <p:cNvSpPr txBox="1"/>
          <p:nvPr/>
        </p:nvSpPr>
        <p:spPr>
          <a:xfrm>
            <a:off x="-4385583" y="1431328"/>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3600" dirty="0">
                <a:solidFill>
                  <a:schemeClr val="bg1"/>
                </a:solidFill>
                <a:latin typeface="Concourse T3" pitchFamily="2" charset="77"/>
              </a:rPr>
              <a:t>Supportive</a:t>
            </a:r>
          </a:p>
        </p:txBody>
      </p:sp>
      <p:sp>
        <p:nvSpPr>
          <p:cNvPr id="9" name="TextBox 8">
            <a:extLst>
              <a:ext uri="{FF2B5EF4-FFF2-40B4-BE49-F238E27FC236}">
                <a16:creationId xmlns:a16="http://schemas.microsoft.com/office/drawing/2014/main" id="{3BF548B3-DFD4-C133-853C-A20AE1198170}"/>
              </a:ext>
            </a:extLst>
          </p:cNvPr>
          <p:cNvSpPr txBox="1"/>
          <p:nvPr/>
        </p:nvSpPr>
        <p:spPr>
          <a:xfrm>
            <a:off x="18076407" y="1564272"/>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Opposed</a:t>
            </a:r>
          </a:p>
        </p:txBody>
      </p:sp>
    </p:spTree>
    <p:extLst>
      <p:ext uri="{BB962C8B-B14F-4D97-AF65-F5344CB8AC3E}">
        <p14:creationId xmlns:p14="http://schemas.microsoft.com/office/powerpoint/2010/main" val="2582558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71C1-0E1A-2062-6423-EDEF8FEE2D74}"/>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D82B46-CE4D-7F10-85B0-B5234BCE0F15}"/>
              </a:ext>
            </a:extLst>
          </p:cNvPr>
          <p:cNvSpPr txBox="1">
            <a:spLocks/>
          </p:cNvSpPr>
          <p:nvPr/>
        </p:nvSpPr>
        <p:spPr>
          <a:xfrm>
            <a:off x="2033336" y="3656355"/>
            <a:ext cx="20541916"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4200"/>
              </a:spcBef>
              <a:buNone/>
            </a:pPr>
            <a:endParaRPr lang="en-US" sz="6600" dirty="0">
              <a:solidFill>
                <a:schemeClr val="bg1"/>
              </a:solidFill>
              <a:latin typeface="Concourse T2" pitchFamily="2" charset="77"/>
            </a:endParaRPr>
          </a:p>
        </p:txBody>
      </p:sp>
      <p:sp>
        <p:nvSpPr>
          <p:cNvPr id="6" name="Title 1">
            <a:extLst>
              <a:ext uri="{FF2B5EF4-FFF2-40B4-BE49-F238E27FC236}">
                <a16:creationId xmlns:a16="http://schemas.microsoft.com/office/drawing/2014/main" id="{5EBC95AD-7F91-1468-23B6-1911CF85B865}"/>
              </a:ext>
            </a:extLst>
          </p:cNvPr>
          <p:cNvSpPr txBox="1">
            <a:spLocks/>
          </p:cNvSpPr>
          <p:nvPr/>
        </p:nvSpPr>
        <p:spPr>
          <a:xfrm>
            <a:off x="853199" y="1263600"/>
            <a:ext cx="22680000" cy="11640983"/>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sz="9600" b="1" dirty="0">
                <a:solidFill>
                  <a:schemeClr val="bg1"/>
                </a:solidFill>
                <a:latin typeface="Concourse T3" pitchFamily="2" charset="77"/>
              </a:rPr>
              <a:t>Assisted Dying</a:t>
            </a:r>
          </a:p>
          <a:p>
            <a:pPr lvl="0" defTabSz="821531">
              <a:defRPr sz="9000">
                <a:latin typeface="Concourse T2"/>
                <a:ea typeface="Concourse T2"/>
                <a:cs typeface="Concourse T2"/>
                <a:sym typeface="Concourse T2"/>
              </a:defRPr>
            </a:pPr>
            <a:endParaRPr lang="en-GB" sz="66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In texts of citizens writing their opinions, for a government audience, on something as controversial as Assisted Dying, what can corpus linguistics bring to the table?</a:t>
            </a:r>
          </a:p>
          <a:p>
            <a:pPr lvl="0" defTabSz="821531">
              <a:defRPr sz="9000">
                <a:latin typeface="Concourse T2"/>
                <a:ea typeface="Concourse T2"/>
                <a:cs typeface="Concourse T2"/>
                <a:sym typeface="Concourse T2"/>
              </a:defRPr>
            </a:pPr>
            <a:endParaRPr lang="en-GB" sz="60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Three questions: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a:latin typeface="Concourse T2"/>
                <a:sym typeface="Concourse T2"/>
              </a:rPr>
              <a:t>What </a:t>
            </a:r>
            <a:r>
              <a:rPr lang="en-GB" sz="6000" dirty="0">
                <a:latin typeface="Concourse T2"/>
                <a:sym typeface="Concourse T2"/>
              </a:rPr>
              <a:t>is linguistically polarized in this debate? </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How do these polarized ideas lead to contested meanings?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What are some societal implications?</a:t>
            </a:r>
            <a:endParaRPr lang="en-GB" sz="5000" dirty="0">
              <a:latin typeface="Concourse T2"/>
              <a:sym typeface="Concourse T2"/>
            </a:endParaRPr>
          </a:p>
        </p:txBody>
      </p:sp>
    </p:spTree>
    <p:extLst>
      <p:ext uri="{BB962C8B-B14F-4D97-AF65-F5344CB8AC3E}">
        <p14:creationId xmlns:p14="http://schemas.microsoft.com/office/powerpoint/2010/main" val="379556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2492379"/>
            <a:ext cx="22680057" cy="873123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9000">
                <a:latin typeface="Concourse T2"/>
                <a:ea typeface="Concourse T2"/>
                <a:cs typeface="Concourse T2"/>
                <a:sym typeface="Concourse T2"/>
              </a:defRPr>
            </a:pPr>
            <a:r>
              <a:rPr lang="en-GB" dirty="0">
                <a:solidFill>
                  <a:srgbClr val="212529"/>
                </a:solidFill>
                <a:latin typeface="Concourse T2" pitchFamily="2" charset="77"/>
              </a:rPr>
              <a:t>2021 “Easy Read Consultation Summary”:</a:t>
            </a:r>
            <a:endParaRPr lang="en-GB" b="1" dirty="0">
              <a:solidFill>
                <a:schemeClr val="bg1"/>
              </a:solidFill>
            </a:endParaRPr>
          </a:p>
          <a:p>
            <a:pPr>
              <a:defRPr sz="9000">
                <a:latin typeface="Concourse T2"/>
                <a:ea typeface="Concourse T2"/>
                <a:cs typeface="Concourse T2"/>
                <a:sym typeface="Concourse T2"/>
              </a:defRPr>
            </a:pPr>
            <a:r>
              <a:rPr lang="en-GB" b="1" dirty="0">
                <a:solidFill>
                  <a:schemeClr val="bg1"/>
                </a:solidFill>
              </a:rPr>
              <a:t>“Over three quarters supportive”</a:t>
            </a:r>
          </a:p>
          <a:p>
            <a:pPr algn="l">
              <a:defRPr sz="9000">
                <a:latin typeface="Concourse T2"/>
                <a:ea typeface="Concourse T2"/>
                <a:cs typeface="Concourse T2"/>
                <a:sym typeface="Concourse T2"/>
              </a:defRPr>
            </a:pPr>
            <a:endParaRPr lang="en-GB" sz="5400" dirty="0">
              <a:solidFill>
                <a:schemeClr val="bg1"/>
              </a:solidFill>
            </a:endParaRPr>
          </a:p>
          <a:p>
            <a:pPr algn="l">
              <a:defRPr sz="9000">
                <a:latin typeface="Concourse T2"/>
                <a:ea typeface="Concourse T2"/>
                <a:cs typeface="Concourse T2"/>
                <a:sym typeface="Concourse T2"/>
              </a:defRPr>
            </a:pPr>
            <a:r>
              <a:rPr lang="en-GB" sz="5400" dirty="0">
                <a:solidFill>
                  <a:schemeClr val="bg1"/>
                </a:solidFill>
              </a:rPr>
              <a:t>“Lots of these people thought:</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would be kind to let adults who are terminally ill have a safe assisted death if they wanted it.</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would stop their pain and suffering.</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assisted dying should be allowed in Scotland because it’s allowed in some other countries.”</a:t>
            </a:r>
            <a:endParaRPr sz="5400" dirty="0">
              <a:solidFill>
                <a:schemeClr val="bg1"/>
              </a:solidFill>
            </a:endParaRPr>
          </a:p>
        </p:txBody>
      </p:sp>
    </p:spTree>
    <p:extLst>
      <p:ext uri="{BB962C8B-B14F-4D97-AF65-F5344CB8AC3E}">
        <p14:creationId xmlns:p14="http://schemas.microsoft.com/office/powerpoint/2010/main" val="19811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0CE4B-E6E1-08D2-0C70-F78B78DABF1B}"/>
              </a:ext>
            </a:extLst>
          </p:cNvPr>
          <p:cNvSpPr txBox="1"/>
          <p:nvPr/>
        </p:nvSpPr>
        <p:spPr>
          <a:xfrm>
            <a:off x="-12125498" y="-49244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latin typeface="Concourse T3" pitchFamily="2" charset="77"/>
              </a:rPr>
              <a:t>painfree</a:t>
            </a:r>
            <a:r>
              <a:rPr lang="en-GB" sz="3200" dirty="0">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9A5E9D9E-CE28-4E22-27D8-81F5C339ED27}"/>
              </a:ext>
            </a:extLst>
          </p:cNvPr>
          <p:cNvSpPr txBox="1"/>
          <p:nvPr/>
        </p:nvSpPr>
        <p:spPr>
          <a:xfrm>
            <a:off x="-12125498" y="-69431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0" name="TextBox 9">
            <a:extLst>
              <a:ext uri="{FF2B5EF4-FFF2-40B4-BE49-F238E27FC236}">
                <a16:creationId xmlns:a16="http://schemas.microsoft.com/office/drawing/2014/main" id="{344F7A9E-67B8-F723-A724-C6283C3BB00D}"/>
              </a:ext>
            </a:extLst>
          </p:cNvPr>
          <p:cNvSpPr txBox="1"/>
          <p:nvPr/>
        </p:nvSpPr>
        <p:spPr>
          <a:xfrm>
            <a:off x="1292577" y="410081"/>
            <a:ext cx="9558761"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It's about choice. Currently, other people's choices prevent those who are terminally ill from dying when they wish to. That's cruel and unfair. It's rarely seen in this way because it is the status quo, but the fact is people are currently being coerced into dying in ways they do not wish to, at a time when they are at their weakest and most vulnerable. I have direct personal experience of close family members dying in hospital. My only wish is that individuals are given a choice in ways that have been proven safe and ethical from experiences in other countries. It's about compassion and autonomy. I have medical knowledge and know that some natural deaths can never be made 'good'. Drugs have their limits. Some hugely distressing processes of dying cannot be controlled without very heavy sedation or general anaesthetic which must be permanent and constantly monitored. The prospect of some of these symptoms - the distress and loss of dignity they entail - is a terrifying prospect for people (the majority in Scotland, going by surveys) and for those that they love. The current situation is cruel and unnecessary. Those campaigning against change are campaigning to stop people having what they desperately want. We will surely look back and wonder why it took so very long and why so many people had to yield to a process which denies them control, autonomy and dignity, because we were not brave enough to approach this subject in a calm, rational and compassionate way.</a:t>
            </a:r>
          </a:p>
        </p:txBody>
      </p:sp>
      <p:sp>
        <p:nvSpPr>
          <p:cNvPr id="13" name="TextBox 12">
            <a:extLst>
              <a:ext uri="{FF2B5EF4-FFF2-40B4-BE49-F238E27FC236}">
                <a16:creationId xmlns:a16="http://schemas.microsoft.com/office/drawing/2014/main" id="{2895001B-6619-6EEA-53B8-6681DC8B7096}"/>
              </a:ext>
            </a:extLst>
          </p:cNvPr>
          <p:cNvSpPr txBox="1"/>
          <p:nvPr/>
        </p:nvSpPr>
        <p:spPr>
          <a:xfrm>
            <a:off x="-12125498" y="-1838295"/>
            <a:ext cx="10906298" cy="22252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200" dirty="0" err="1">
                <a:latin typeface="Concourse T3" pitchFamily="2" charset="77"/>
              </a:rPr>
              <a:t>bowls,coal</a:t>
            </a:r>
            <a:r>
              <a:rPr lang="en-GB" sz="3200" dirty="0">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200" dirty="0" err="1">
                <a:latin typeface="Concourse T3" pitchFamily="2" charset="77"/>
              </a:rPr>
              <a:t>suffering.I</a:t>
            </a:r>
            <a:r>
              <a:rPr lang="en-GB" sz="3200" dirty="0">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
        <p:nvSpPr>
          <p:cNvPr id="17" name="TextBox 16">
            <a:extLst>
              <a:ext uri="{FF2B5EF4-FFF2-40B4-BE49-F238E27FC236}">
                <a16:creationId xmlns:a16="http://schemas.microsoft.com/office/drawing/2014/main" id="{61FA402B-EC18-4185-EC6A-1279B6892E7D}"/>
              </a:ext>
            </a:extLst>
          </p:cNvPr>
          <p:cNvSpPr txBox="1"/>
          <p:nvPr/>
        </p:nvSpPr>
        <p:spPr>
          <a:xfrm>
            <a:off x="12249335" y="410081"/>
            <a:ext cx="10906298"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I had to watch my dad die of pancreatic cancer. He was in a hospice but he didn't want to be there. From the minute he got diagnosed he wanted to go out on his own terms. He ended up talking to my partner and I about suicide. I had to look into the best method of suicide for him. I had to get myself on the dark web and research drugs. I was fully prepared to put myself at risk and buy him drugs from </a:t>
            </a:r>
            <a:r>
              <a:rPr lang="en-GB" sz="3200" dirty="0" err="1">
                <a:solidFill>
                  <a:schemeClr val="bg1"/>
                </a:solidFill>
                <a:latin typeface="Concourse T3" pitchFamily="2" charset="77"/>
              </a:rPr>
              <a:t>teh</a:t>
            </a:r>
            <a:r>
              <a:rPr lang="en-GB" sz="3200" dirty="0">
                <a:solidFill>
                  <a:schemeClr val="bg1"/>
                </a:solidFill>
                <a:latin typeface="Concourse T3" pitchFamily="2" charset="77"/>
              </a:rPr>
              <a:t> dark web so that he could stop the pain. However, my daddy told me it was too risky for me, as I work in </a:t>
            </a:r>
            <a:r>
              <a:rPr lang="en-GB" sz="3200" dirty="0" err="1">
                <a:solidFill>
                  <a:schemeClr val="bg1"/>
                </a:solidFill>
                <a:latin typeface="Concourse T3" pitchFamily="2" charset="77"/>
              </a:rPr>
              <a:t>teh</a:t>
            </a:r>
            <a:r>
              <a:rPr lang="en-GB" sz="3200" dirty="0">
                <a:solidFill>
                  <a:schemeClr val="bg1"/>
                </a:solidFill>
                <a:latin typeface="Concourse T3" pitchFamily="2" charset="77"/>
              </a:rPr>
              <a:t> legal sector. So I didn't take it any further. But in what world should this be allowed to happen? People should not have to be doing stuff like this when they're already coping with the impending death of a loved one. It felt so surreal for me, I never thought I would be in that position. And how many other people out there in Scotland have found themselves in a similar position? More than you know. Watching my lovely, strong daddy die broke my heart and instead of happy memories of my dad, I just want to cry every time I think about him. It's too raw just now I know, but it didn't need to be like this. I'm sitting here in tears thinking about him. I just wish I hadn't listened to him and got him the drugs. Even in the hospice he was still saying if there was an injection or a pill, he would take it. Nobody should need to go through this. It's killing me. He should have been able to leave on his own terms. He shouldn't have had to suffer and waste away. We don't treat dugs like this. Why are we more compassionate to animals than humans? This bill would come too late for my dad, but not for so many others who are going to find themselves in the position I did.</a:t>
            </a:r>
          </a:p>
        </p:txBody>
      </p:sp>
    </p:spTree>
    <p:extLst>
      <p:ext uri="{BB962C8B-B14F-4D97-AF65-F5344CB8AC3E}">
        <p14:creationId xmlns:p14="http://schemas.microsoft.com/office/powerpoint/2010/main" val="8640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0CE4B-E6E1-08D2-0C70-F78B78DABF1B}"/>
              </a:ext>
            </a:extLst>
          </p:cNvPr>
          <p:cNvSpPr txBox="1"/>
          <p:nvPr/>
        </p:nvSpPr>
        <p:spPr>
          <a:xfrm>
            <a:off x="-12125498" y="-49244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latin typeface="Concourse T3" pitchFamily="2" charset="77"/>
              </a:rPr>
              <a:t>painfree</a:t>
            </a:r>
            <a:r>
              <a:rPr lang="en-GB" sz="3200" dirty="0">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9A5E9D9E-CE28-4E22-27D8-81F5C339ED27}"/>
              </a:ext>
            </a:extLst>
          </p:cNvPr>
          <p:cNvSpPr txBox="1"/>
          <p:nvPr/>
        </p:nvSpPr>
        <p:spPr>
          <a:xfrm>
            <a:off x="-12125498" y="-69431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0" name="TextBox 9">
            <a:extLst>
              <a:ext uri="{FF2B5EF4-FFF2-40B4-BE49-F238E27FC236}">
                <a16:creationId xmlns:a16="http://schemas.microsoft.com/office/drawing/2014/main" id="{344F7A9E-67B8-F723-A724-C6283C3BB00D}"/>
              </a:ext>
            </a:extLst>
          </p:cNvPr>
          <p:cNvSpPr txBox="1"/>
          <p:nvPr/>
        </p:nvSpPr>
        <p:spPr>
          <a:xfrm>
            <a:off x="1292577" y="410081"/>
            <a:ext cx="9558761"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It's about choice. Currently, other people's choices prevent those who are terminally ill from dying when they wish to. That's cruel and unfair. It's rarely seen in this way because it is the status quo, but the fact is people are currently being coerced into dying in ways they do not wish to, at a time when they are at their weakest and most vulnerable. I have direct personal experience of close family members dying in hospital. My only wish is that individuals are given a choice in ways that have been proven safe and ethical from experiences in other countries</a:t>
            </a:r>
            <a:r>
              <a:rPr lang="en-GB" sz="3200" dirty="0">
                <a:solidFill>
                  <a:schemeClr val="bg1"/>
                </a:solidFill>
                <a:latin typeface="Concourse T3" pitchFamily="2" charset="77"/>
              </a:rPr>
              <a:t>. </a:t>
            </a:r>
            <a:r>
              <a:rPr lang="en-GB" sz="3200" b="1" dirty="0">
                <a:solidFill>
                  <a:schemeClr val="bg1"/>
                </a:solidFill>
                <a:latin typeface="Concourse T3" pitchFamily="2" charset="77"/>
              </a:rPr>
              <a:t>It's about compassion and autonomy. I have medical knowledge and know that some natural deaths can never be made 'good'. Drugs have their limits.</a:t>
            </a:r>
            <a:r>
              <a:rPr lang="en-GB" sz="3200" b="1" dirty="0">
                <a:solidFill>
                  <a:schemeClr val="tx1"/>
                </a:solidFill>
                <a:latin typeface="Concourse T3" pitchFamily="2" charset="77"/>
              </a:rPr>
              <a:t> </a:t>
            </a:r>
            <a:r>
              <a:rPr lang="en-GB" sz="3200" dirty="0">
                <a:solidFill>
                  <a:schemeClr val="tx2"/>
                </a:solidFill>
                <a:latin typeface="Concourse T3" pitchFamily="2" charset="77"/>
              </a:rPr>
              <a:t>Some hugely distressing processes of dying cannot be controlled without very heavy sedation or general anaesthetic which must be permanent and constantly monitored. The prospect of some of these symptoms - the distress and loss of dignity they entail - is a terrifying prospect for people (the majority in Scotland, going by surveys) and for those that they love. The current situation is cruel and unnecessary. Those campaigning against change are campaigning to stop people having what they desperately want. </a:t>
            </a:r>
            <a:r>
              <a:rPr lang="en-GB" sz="3200" b="1" dirty="0">
                <a:solidFill>
                  <a:schemeClr val="bg1"/>
                </a:solidFill>
                <a:latin typeface="Concourse T3" pitchFamily="2" charset="77"/>
              </a:rPr>
              <a:t>We will surely look back and wonder why it took so very long and why so many people had to yield to a process which denies them control, autonomy and dignity, because we were not brave enough to approach this subject in a calm, rational and compassionate way.</a:t>
            </a:r>
          </a:p>
        </p:txBody>
      </p:sp>
      <p:sp>
        <p:nvSpPr>
          <p:cNvPr id="13" name="TextBox 12">
            <a:extLst>
              <a:ext uri="{FF2B5EF4-FFF2-40B4-BE49-F238E27FC236}">
                <a16:creationId xmlns:a16="http://schemas.microsoft.com/office/drawing/2014/main" id="{2895001B-6619-6EEA-53B8-6681DC8B7096}"/>
              </a:ext>
            </a:extLst>
          </p:cNvPr>
          <p:cNvSpPr txBox="1"/>
          <p:nvPr/>
        </p:nvSpPr>
        <p:spPr>
          <a:xfrm>
            <a:off x="-12125498" y="-1838295"/>
            <a:ext cx="10906298" cy="22252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200" dirty="0" err="1">
                <a:latin typeface="Concourse T3" pitchFamily="2" charset="77"/>
              </a:rPr>
              <a:t>bowls,coal</a:t>
            </a:r>
            <a:r>
              <a:rPr lang="en-GB" sz="3200" dirty="0">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200" dirty="0" err="1">
                <a:latin typeface="Concourse T3" pitchFamily="2" charset="77"/>
              </a:rPr>
              <a:t>suffering.I</a:t>
            </a:r>
            <a:r>
              <a:rPr lang="en-GB" sz="3200" dirty="0">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
        <p:nvSpPr>
          <p:cNvPr id="17" name="TextBox 16">
            <a:extLst>
              <a:ext uri="{FF2B5EF4-FFF2-40B4-BE49-F238E27FC236}">
                <a16:creationId xmlns:a16="http://schemas.microsoft.com/office/drawing/2014/main" id="{61FA402B-EC18-4185-EC6A-1279B6892E7D}"/>
              </a:ext>
            </a:extLst>
          </p:cNvPr>
          <p:cNvSpPr txBox="1"/>
          <p:nvPr/>
        </p:nvSpPr>
        <p:spPr>
          <a:xfrm>
            <a:off x="12249335" y="410081"/>
            <a:ext cx="10906298"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b="1" dirty="0">
                <a:solidFill>
                  <a:schemeClr val="bg1"/>
                </a:solidFill>
                <a:latin typeface="Concourse T3" pitchFamily="2" charset="77"/>
              </a:rPr>
              <a:t>I had to watch my dad die of pancreatic cancer. </a:t>
            </a:r>
            <a:r>
              <a:rPr lang="en-GB" sz="3200" dirty="0">
                <a:solidFill>
                  <a:schemeClr val="tx2"/>
                </a:solidFill>
                <a:latin typeface="Concourse T3" pitchFamily="2" charset="77"/>
              </a:rPr>
              <a:t>He was in a hospice but he didn't want to be there. From the minute he got diagnosed he wanted to go out on his own terms. He ended up talking to my partner and I about suicide. I had to look into the best method of suicide for him. I had to get myself on the dark web and research drugs</a:t>
            </a:r>
            <a:r>
              <a:rPr lang="en-GB" sz="3200" dirty="0">
                <a:solidFill>
                  <a:schemeClr val="bg1"/>
                </a:solidFill>
                <a:latin typeface="Concourse T3" pitchFamily="2" charset="77"/>
              </a:rPr>
              <a:t>. </a:t>
            </a:r>
            <a:r>
              <a:rPr lang="en-GB" sz="3200" b="1" dirty="0">
                <a:solidFill>
                  <a:schemeClr val="bg1"/>
                </a:solidFill>
                <a:latin typeface="Concourse T3" pitchFamily="2" charset="77"/>
              </a:rPr>
              <a:t>I was fully prepared to put myself at risk and buy him drugs from </a:t>
            </a:r>
            <a:r>
              <a:rPr lang="en-GB" sz="3200" b="1" dirty="0" err="1">
                <a:solidFill>
                  <a:schemeClr val="bg1"/>
                </a:solidFill>
                <a:latin typeface="Concourse T3" pitchFamily="2" charset="77"/>
              </a:rPr>
              <a:t>teh</a:t>
            </a:r>
            <a:r>
              <a:rPr lang="en-GB" sz="3200" b="1" dirty="0">
                <a:solidFill>
                  <a:schemeClr val="bg1"/>
                </a:solidFill>
                <a:latin typeface="Concourse T3" pitchFamily="2" charset="77"/>
              </a:rPr>
              <a:t> dark web so that he could stop the pain. However, my daddy told me it was too risky for me, as I work in </a:t>
            </a:r>
            <a:r>
              <a:rPr lang="en-GB" sz="3200" b="1" dirty="0" err="1">
                <a:solidFill>
                  <a:schemeClr val="bg1"/>
                </a:solidFill>
                <a:latin typeface="Concourse T3" pitchFamily="2" charset="77"/>
              </a:rPr>
              <a:t>teh</a:t>
            </a:r>
            <a:r>
              <a:rPr lang="en-GB" sz="3200" b="1" dirty="0">
                <a:solidFill>
                  <a:schemeClr val="bg1"/>
                </a:solidFill>
                <a:latin typeface="Concourse T3" pitchFamily="2" charset="77"/>
              </a:rPr>
              <a:t> legal sector. So I didn't take it any further. But in what world should this be allowed to happen?</a:t>
            </a:r>
            <a:r>
              <a:rPr lang="en-GB" sz="3200" dirty="0">
                <a:solidFill>
                  <a:schemeClr val="bg1"/>
                </a:solidFill>
                <a:latin typeface="Concourse T3" pitchFamily="2" charset="77"/>
              </a:rPr>
              <a:t> </a:t>
            </a:r>
            <a:r>
              <a:rPr lang="en-GB" sz="3200" dirty="0">
                <a:solidFill>
                  <a:schemeClr val="tx2"/>
                </a:solidFill>
                <a:latin typeface="Concourse T3" pitchFamily="2" charset="77"/>
              </a:rPr>
              <a:t>People should not have to be doing stuff like this when they're already coping with the impending death of a loved one. It felt so surreal for me, I never thought I would be in that position. And how many other people out there in Scotland have found themselves in a similar position? More than you know. Watching my lovely, strong daddy die broke my heart and instead of happy memories of my dad, I just want to cry every time I think about him. It's too raw just now I know, but it didn't need to be like this</a:t>
            </a:r>
            <a:r>
              <a:rPr lang="en-GB" sz="3200" dirty="0">
                <a:solidFill>
                  <a:schemeClr val="bg1"/>
                </a:solidFill>
                <a:latin typeface="Concourse T3" pitchFamily="2" charset="77"/>
              </a:rPr>
              <a:t>. </a:t>
            </a:r>
            <a:r>
              <a:rPr lang="en-GB" sz="3200" b="1" dirty="0">
                <a:solidFill>
                  <a:schemeClr val="bg1"/>
                </a:solidFill>
                <a:latin typeface="Concourse T3" pitchFamily="2" charset="77"/>
              </a:rPr>
              <a:t>I'm sitting here in tears thinking about him. I just wish I hadn't listened to him and got him the drugs. Even in the hospice he was still saying if there was an injection or a pill, he would take it. Nobody should need to go through this. It's killing me. He should have been able to leave on his own terms. He shouldn't have had to suffer and waste away. We don't treat dugs like this. </a:t>
            </a:r>
            <a:r>
              <a:rPr lang="en-GB" sz="3200" dirty="0">
                <a:solidFill>
                  <a:schemeClr val="tx2"/>
                </a:solidFill>
                <a:latin typeface="Concourse T3" pitchFamily="2" charset="77"/>
              </a:rPr>
              <a:t>Why are we more compassionate to animals than humans? This bill would come too late for my dad, but not for so many others who are going to find themselves in the position I did.</a:t>
            </a:r>
          </a:p>
        </p:txBody>
      </p:sp>
    </p:spTree>
    <p:extLst>
      <p:ext uri="{BB962C8B-B14F-4D97-AF65-F5344CB8AC3E}">
        <p14:creationId xmlns:p14="http://schemas.microsoft.com/office/powerpoint/2010/main" val="3939766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A0192-ABCE-C4D7-7D20-4ABC2DF6D8E6}"/>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33C222C0-F40F-27BA-E208-F36FE98DA844}"/>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Excerpts</a:t>
            </a:r>
          </a:p>
        </p:txBody>
      </p:sp>
    </p:spTree>
    <p:extLst>
      <p:ext uri="{BB962C8B-B14F-4D97-AF65-F5344CB8AC3E}">
        <p14:creationId xmlns:p14="http://schemas.microsoft.com/office/powerpoint/2010/main" val="472733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0167-739D-1A03-C810-0AFDF6A552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B07702-72D6-60BF-B81B-7F69779C818B}"/>
              </a:ext>
            </a:extLst>
          </p:cNvPr>
          <p:cNvSpPr txBox="1"/>
          <p:nvPr/>
        </p:nvSpPr>
        <p:spPr>
          <a:xfrm>
            <a:off x="-12125498" y="-49244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latin typeface="Concourse T3" pitchFamily="2" charset="77"/>
              </a:rPr>
              <a:t>painfree</a:t>
            </a:r>
            <a:r>
              <a:rPr lang="en-GB" sz="3200" dirty="0">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0F52F851-7DCB-4FDC-E31E-166913801D56}"/>
              </a:ext>
            </a:extLst>
          </p:cNvPr>
          <p:cNvSpPr txBox="1"/>
          <p:nvPr/>
        </p:nvSpPr>
        <p:spPr>
          <a:xfrm>
            <a:off x="-12125498" y="-69431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0" name="TextBox 9">
            <a:extLst>
              <a:ext uri="{FF2B5EF4-FFF2-40B4-BE49-F238E27FC236}">
                <a16:creationId xmlns:a16="http://schemas.microsoft.com/office/drawing/2014/main" id="{5BAD65A7-8A13-62F2-3389-21CFBB1C3A58}"/>
              </a:ext>
            </a:extLst>
          </p:cNvPr>
          <p:cNvSpPr txBox="1"/>
          <p:nvPr/>
        </p:nvSpPr>
        <p:spPr>
          <a:xfrm>
            <a:off x="1292577" y="410081"/>
            <a:ext cx="9558761" cy="8217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dirty="0">
                <a:solidFill>
                  <a:schemeClr val="bg1"/>
                </a:solidFill>
                <a:latin typeface="Concourse T3" pitchFamily="2" charset="77"/>
              </a:rPr>
              <a:t>It's about compassion and autonomy. </a:t>
            </a:r>
            <a:r>
              <a:rPr lang="en-GB" sz="4800" dirty="0">
                <a:solidFill>
                  <a:schemeClr val="bg1"/>
                </a:solidFill>
                <a:latin typeface="Concourse T3" pitchFamily="2" charset="77"/>
              </a:rPr>
              <a:t>I have medical knowledge and know that some natural deaths can never be made 'good'. Drugs have their limits.</a:t>
            </a:r>
            <a:r>
              <a:rPr lang="en-GB" sz="4800" dirty="0">
                <a:solidFill>
                  <a:schemeClr val="tx1"/>
                </a:solidFill>
                <a:latin typeface="Concourse T3" pitchFamily="2" charset="77"/>
              </a:rPr>
              <a:t> </a:t>
            </a:r>
            <a:r>
              <a:rPr lang="en-GB" sz="4800" dirty="0">
                <a:solidFill>
                  <a:schemeClr val="tx2"/>
                </a:solidFill>
                <a:latin typeface="Concourse T3" pitchFamily="2" charset="77"/>
              </a:rPr>
              <a:t>[…] </a:t>
            </a:r>
            <a:r>
              <a:rPr lang="en-GB" sz="4800" b="1" dirty="0">
                <a:solidFill>
                  <a:schemeClr val="bg1"/>
                </a:solidFill>
                <a:latin typeface="Concourse T3" pitchFamily="2" charset="77"/>
              </a:rPr>
              <a:t>We will surely look back and wonder why it took so very long </a:t>
            </a:r>
            <a:r>
              <a:rPr lang="en-GB" sz="4800" dirty="0">
                <a:solidFill>
                  <a:schemeClr val="bg1"/>
                </a:solidFill>
                <a:latin typeface="Concourse T3" pitchFamily="2" charset="77"/>
              </a:rPr>
              <a:t>and why so many people had to yield to a process which denies them control, autonomy and dignity, because we were not brave enough to approach this subject in a calm, rational and compassionate way.</a:t>
            </a:r>
          </a:p>
        </p:txBody>
      </p:sp>
      <p:sp>
        <p:nvSpPr>
          <p:cNvPr id="13" name="TextBox 12">
            <a:extLst>
              <a:ext uri="{FF2B5EF4-FFF2-40B4-BE49-F238E27FC236}">
                <a16:creationId xmlns:a16="http://schemas.microsoft.com/office/drawing/2014/main" id="{9771D2DB-2FB6-4025-164F-02D45D11E636}"/>
              </a:ext>
            </a:extLst>
          </p:cNvPr>
          <p:cNvSpPr txBox="1"/>
          <p:nvPr/>
        </p:nvSpPr>
        <p:spPr>
          <a:xfrm>
            <a:off x="-12125498" y="-1838295"/>
            <a:ext cx="10906298" cy="22252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200" dirty="0" err="1">
                <a:latin typeface="Concourse T3" pitchFamily="2" charset="77"/>
              </a:rPr>
              <a:t>bowls,coal</a:t>
            </a:r>
            <a:r>
              <a:rPr lang="en-GB" sz="3200" dirty="0">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200" dirty="0" err="1">
                <a:latin typeface="Concourse T3" pitchFamily="2" charset="77"/>
              </a:rPr>
              <a:t>suffering.I</a:t>
            </a:r>
            <a:r>
              <a:rPr lang="en-GB" sz="3200" dirty="0">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
        <p:nvSpPr>
          <p:cNvPr id="17" name="TextBox 16">
            <a:extLst>
              <a:ext uri="{FF2B5EF4-FFF2-40B4-BE49-F238E27FC236}">
                <a16:creationId xmlns:a16="http://schemas.microsoft.com/office/drawing/2014/main" id="{131A4208-836B-A8C6-E62F-F7470EA77FF9}"/>
              </a:ext>
            </a:extLst>
          </p:cNvPr>
          <p:cNvSpPr txBox="1"/>
          <p:nvPr/>
        </p:nvSpPr>
        <p:spPr>
          <a:xfrm>
            <a:off x="12249335" y="410081"/>
            <a:ext cx="10906298" cy="12649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dirty="0">
                <a:solidFill>
                  <a:schemeClr val="bg1"/>
                </a:solidFill>
                <a:latin typeface="Concourse T3" pitchFamily="2" charset="77"/>
              </a:rPr>
              <a:t>I had to watch my dad </a:t>
            </a:r>
            <a:r>
              <a:rPr lang="en-GB" sz="4800" dirty="0">
                <a:solidFill>
                  <a:schemeClr val="bg1"/>
                </a:solidFill>
                <a:latin typeface="Concourse T3" pitchFamily="2" charset="77"/>
              </a:rPr>
              <a:t>die of pancreatic cancer. </a:t>
            </a:r>
            <a:r>
              <a:rPr lang="en-GB" sz="4800" dirty="0">
                <a:solidFill>
                  <a:schemeClr val="tx2"/>
                </a:solidFill>
                <a:latin typeface="Concourse T3" pitchFamily="2" charset="77"/>
              </a:rPr>
              <a:t>[…]</a:t>
            </a:r>
            <a:r>
              <a:rPr lang="en-GB" sz="4800" dirty="0">
                <a:solidFill>
                  <a:schemeClr val="bg1"/>
                </a:solidFill>
                <a:latin typeface="Concourse T3" pitchFamily="2" charset="77"/>
              </a:rPr>
              <a:t> </a:t>
            </a:r>
            <a:r>
              <a:rPr lang="en-GB" sz="4800" b="1" dirty="0">
                <a:solidFill>
                  <a:schemeClr val="bg1"/>
                </a:solidFill>
                <a:latin typeface="Concourse T3" pitchFamily="2" charset="77"/>
              </a:rPr>
              <a:t>I was fully prepared to put myself at risk and buy him drugs from </a:t>
            </a:r>
            <a:r>
              <a:rPr lang="en-GB" sz="4800" b="1" dirty="0" err="1">
                <a:solidFill>
                  <a:schemeClr val="bg1"/>
                </a:solidFill>
                <a:latin typeface="Concourse T3" pitchFamily="2" charset="77"/>
              </a:rPr>
              <a:t>teh</a:t>
            </a:r>
            <a:r>
              <a:rPr lang="en-GB" sz="4800" b="1" dirty="0">
                <a:solidFill>
                  <a:schemeClr val="bg1"/>
                </a:solidFill>
                <a:latin typeface="Concourse T3" pitchFamily="2" charset="77"/>
              </a:rPr>
              <a:t> dark web </a:t>
            </a:r>
            <a:r>
              <a:rPr lang="en-GB" sz="4800" dirty="0">
                <a:solidFill>
                  <a:schemeClr val="bg1"/>
                </a:solidFill>
                <a:latin typeface="Concourse T3" pitchFamily="2" charset="77"/>
              </a:rPr>
              <a:t>so that he could stop the pain. However, my daddy told me it was too risky for me, as I work in </a:t>
            </a:r>
            <a:r>
              <a:rPr lang="en-GB" sz="4800" dirty="0" err="1">
                <a:solidFill>
                  <a:schemeClr val="bg1"/>
                </a:solidFill>
                <a:latin typeface="Concourse T3" pitchFamily="2" charset="77"/>
              </a:rPr>
              <a:t>teh</a:t>
            </a:r>
            <a:r>
              <a:rPr lang="en-GB" sz="4800" dirty="0">
                <a:solidFill>
                  <a:schemeClr val="bg1"/>
                </a:solidFill>
                <a:latin typeface="Concourse T3" pitchFamily="2" charset="77"/>
              </a:rPr>
              <a:t> legal sector. So I didn't take it any further. But in what world should this be allowed to happen? </a:t>
            </a:r>
            <a:r>
              <a:rPr lang="en-GB" sz="4800" dirty="0">
                <a:solidFill>
                  <a:schemeClr val="tx2"/>
                </a:solidFill>
                <a:latin typeface="Concourse T3" pitchFamily="2" charset="77"/>
              </a:rPr>
              <a:t>[…]</a:t>
            </a:r>
            <a:r>
              <a:rPr lang="en-GB" sz="4800" dirty="0">
                <a:solidFill>
                  <a:schemeClr val="bg1"/>
                </a:solidFill>
                <a:latin typeface="Concourse T3" pitchFamily="2" charset="77"/>
              </a:rPr>
              <a:t> </a:t>
            </a:r>
            <a:r>
              <a:rPr lang="en-GB" sz="4800" b="1" dirty="0">
                <a:solidFill>
                  <a:schemeClr val="bg1"/>
                </a:solidFill>
                <a:latin typeface="Concourse T3" pitchFamily="2" charset="77"/>
              </a:rPr>
              <a:t>I'm sitting here in tears thinking about him.</a:t>
            </a:r>
            <a:r>
              <a:rPr lang="en-GB" sz="4800" dirty="0">
                <a:solidFill>
                  <a:schemeClr val="bg1"/>
                </a:solidFill>
                <a:latin typeface="Concourse T3" pitchFamily="2" charset="77"/>
              </a:rPr>
              <a:t> I just wish I hadn't listened to him and got him the drugs. Even in the hospice he was still saying if there was an injection or a pill, he would take it. Nobody should need to go through this. It's killing me. He should have been able to leave on his own terms. He shouldn't have had to suffer and waste away. </a:t>
            </a:r>
            <a:r>
              <a:rPr lang="en-GB" sz="4800" b="1" dirty="0">
                <a:solidFill>
                  <a:schemeClr val="bg1"/>
                </a:solidFill>
                <a:latin typeface="Concourse T3" pitchFamily="2" charset="77"/>
              </a:rPr>
              <a:t>We don't treat dugs like this.</a:t>
            </a:r>
            <a:endParaRPr lang="en-GB" sz="4800" b="1" dirty="0">
              <a:solidFill>
                <a:schemeClr val="tx2"/>
              </a:solidFill>
              <a:latin typeface="Concourse T3" pitchFamily="2" charset="77"/>
            </a:endParaRPr>
          </a:p>
        </p:txBody>
      </p:sp>
    </p:spTree>
    <p:extLst>
      <p:ext uri="{BB962C8B-B14F-4D97-AF65-F5344CB8AC3E}">
        <p14:creationId xmlns:p14="http://schemas.microsoft.com/office/powerpoint/2010/main" val="1193311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2492378"/>
            <a:ext cx="22680057" cy="873123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9000">
                <a:latin typeface="Concourse T2"/>
                <a:ea typeface="Concourse T2"/>
                <a:cs typeface="Concourse T2"/>
                <a:sym typeface="Concourse T2"/>
              </a:defRPr>
            </a:pPr>
            <a:r>
              <a:rPr lang="en-GB" dirty="0">
                <a:solidFill>
                  <a:srgbClr val="212529"/>
                </a:solidFill>
                <a:latin typeface="Concourse T2" pitchFamily="2" charset="77"/>
              </a:rPr>
              <a:t>2021 “Easy Read Consultation Summary”:</a:t>
            </a:r>
            <a:endParaRPr lang="en-GB" b="1" dirty="0">
              <a:solidFill>
                <a:schemeClr val="bg1"/>
              </a:solidFill>
            </a:endParaRPr>
          </a:p>
          <a:p>
            <a:pPr>
              <a:defRPr sz="9000">
                <a:latin typeface="Concourse T2"/>
                <a:ea typeface="Concourse T2"/>
                <a:cs typeface="Concourse T2"/>
                <a:sym typeface="Concourse T2"/>
              </a:defRPr>
            </a:pPr>
            <a:r>
              <a:rPr lang="en-GB" b="1" dirty="0">
                <a:solidFill>
                  <a:schemeClr val="bg1"/>
                </a:solidFill>
              </a:rPr>
              <a:t>“Just under a quarter not supportive”</a:t>
            </a:r>
          </a:p>
          <a:p>
            <a:pPr algn="l">
              <a:defRPr sz="9000">
                <a:latin typeface="Concourse T2"/>
                <a:ea typeface="Concourse T2"/>
                <a:cs typeface="Concourse T2"/>
                <a:sym typeface="Concourse T2"/>
              </a:defRPr>
            </a:pPr>
            <a:endParaRPr lang="en-GB" sz="5400" dirty="0">
              <a:solidFill>
                <a:schemeClr val="bg1"/>
              </a:solidFill>
            </a:endParaRPr>
          </a:p>
          <a:p>
            <a:pPr algn="l">
              <a:defRPr sz="9000">
                <a:latin typeface="Concourse T2"/>
                <a:ea typeface="Concourse T2"/>
                <a:cs typeface="Concourse T2"/>
                <a:sym typeface="Concourse T2"/>
              </a:defRPr>
            </a:pPr>
            <a:r>
              <a:rPr lang="en-GB" sz="5400" dirty="0">
                <a:solidFill>
                  <a:schemeClr val="bg1"/>
                </a:solidFill>
              </a:rPr>
              <a:t>“Some people thought:</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was wrong for a person to take their own life, or to get help to end their life.</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wouldn’t be safe because you wouldn’t know for sure if the person was making the choice for themselves.</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older people or disabled people might feel worried about other people trying to choose for them. They might feel less important.”</a:t>
            </a:r>
            <a:endParaRPr sz="5400" dirty="0">
              <a:solidFill>
                <a:schemeClr val="bg1"/>
              </a:solidFill>
            </a:endParaRPr>
          </a:p>
        </p:txBody>
      </p:sp>
    </p:spTree>
    <p:extLst>
      <p:ext uri="{BB962C8B-B14F-4D97-AF65-F5344CB8AC3E}">
        <p14:creationId xmlns:p14="http://schemas.microsoft.com/office/powerpoint/2010/main" val="3581920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C816F7-D1B0-E395-97A9-49638449C880}"/>
              </a:ext>
            </a:extLst>
          </p:cNvPr>
          <p:cNvSpPr txBox="1"/>
          <p:nvPr/>
        </p:nvSpPr>
        <p:spPr>
          <a:xfrm>
            <a:off x="25895104" y="898463"/>
            <a:ext cx="14094655" cy="12299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Please add my contribution to the consideration of the Assisted Suicide Bill Scotland. </a:t>
            </a:r>
            <a:r>
              <a:rPr lang="en-GB" sz="3200" b="1" dirty="0">
                <a:latin typeface="Concourse T3" pitchFamily="2" charset="77"/>
              </a:rPr>
              <a:t>Authority is not given to any human being to take the life of another.</a:t>
            </a:r>
            <a:r>
              <a:rPr lang="en-GB" sz="3200" dirty="0">
                <a:latin typeface="Concourse T3" pitchFamily="2" charset="77"/>
              </a:rPr>
              <a:t> </a:t>
            </a:r>
            <a:r>
              <a:rPr lang="en-GB" sz="3200" dirty="0">
                <a:solidFill>
                  <a:schemeClr val="tx2"/>
                </a:solidFill>
                <a:latin typeface="Concourse T3" pitchFamily="2" charset="77"/>
              </a:rPr>
              <a:t>This is true whether approached from the point of view of God’s Law or from the perspective of human morality. Whilst we have the right to life, this is a gift and we have no "right to death" - there is no UN "Human Right to die", this is not a right under the US constitution, the Magna Carta or The Declaration of Arbroath. </a:t>
            </a:r>
            <a:r>
              <a:rPr lang="en-GB" sz="3200" b="1" dirty="0">
                <a:latin typeface="Concourse T3" pitchFamily="2" charset="77"/>
              </a:rPr>
              <a:t>It is the highest form of human arrogance and hubris to make law that deprives an equal of continued existence. </a:t>
            </a:r>
            <a:r>
              <a:rPr lang="en-GB" sz="3200" dirty="0">
                <a:solidFill>
                  <a:schemeClr val="tx2"/>
                </a:solidFill>
                <a:latin typeface="Concourse T3" pitchFamily="2" charset="77"/>
              </a:rPr>
              <a:t>Politicians who support this measure whether through a misguided sense of compassion or for other reasons have lost their moral compass and I ask you to examine your conscience. Do you truly have authority to decide whether to take </a:t>
            </a:r>
            <a:r>
              <a:rPr lang="en-GB" sz="3200" dirty="0" err="1">
                <a:solidFill>
                  <a:schemeClr val="tx2"/>
                </a:solidFill>
                <a:latin typeface="Concourse T3" pitchFamily="2" charset="77"/>
              </a:rPr>
              <a:t>life?Are</a:t>
            </a:r>
            <a:r>
              <a:rPr lang="en-GB" sz="3200" dirty="0">
                <a:solidFill>
                  <a:schemeClr val="tx2"/>
                </a:solidFill>
                <a:latin typeface="Concourse T3" pitchFamily="2" charset="77"/>
              </a:rPr>
              <a:t> you wise enough to decide to take life? Did you openly and honestly explain publicly and repeatedly to voters that you supported state sponsored suicide BEFORE you were elected? Are you comfortable for someone to decide for your life to be ended if you are incapacitated? The argument in favour of assisted suicide is often to save suffering. </a:t>
            </a:r>
            <a:r>
              <a:rPr lang="en-GB" sz="3200" b="1" dirty="0">
                <a:latin typeface="Concourse T3" pitchFamily="2" charset="77"/>
              </a:rPr>
              <a:t>Every creature suffers and suffering defines the human condition. Although difficult to understand at the time, there is often value in suffering for us to grow as people spiritually and for others to learn from example that human beings can transcend pain</a:t>
            </a:r>
            <a:r>
              <a:rPr lang="en-GB" sz="3200" dirty="0">
                <a:latin typeface="Concourse T3" pitchFamily="2" charset="77"/>
              </a:rPr>
              <a:t>. </a:t>
            </a:r>
            <a:r>
              <a:rPr lang="en-GB" sz="3200" dirty="0">
                <a:solidFill>
                  <a:schemeClr val="tx2"/>
                </a:solidFill>
                <a:latin typeface="Concourse T3" pitchFamily="2" charset="77"/>
              </a:rPr>
              <a:t>I fear that great and small contributions to humankind will be lost because life is taken before it’s biological end - </a:t>
            </a:r>
            <a:r>
              <a:rPr lang="en-GB" sz="3200" b="1" dirty="0">
                <a:latin typeface="Concourse T3" pitchFamily="2" charset="77"/>
              </a:rPr>
              <a:t>consider for example if Stephen Hawking in a fit of depression or simply being overwhelmed when understanding his future life trajectory decided he wanted to end his life. It is not in helping its citizens to die that the greatness of a society or civilisation is determined, it is in how it helps them to live </a:t>
            </a:r>
            <a:r>
              <a:rPr lang="en-GB" sz="3200" dirty="0">
                <a:solidFill>
                  <a:schemeClr val="tx2"/>
                </a:solidFill>
                <a:latin typeface="Concourse T3" pitchFamily="2" charset="77"/>
              </a:rPr>
              <a:t>- this is where resources should be channelled. Resources for palliative care - yes; assisted suicide - no. Every human life has value.</a:t>
            </a:r>
          </a:p>
        </p:txBody>
      </p:sp>
      <p:sp>
        <p:nvSpPr>
          <p:cNvPr id="7" name="TextBox 6">
            <a:extLst>
              <a:ext uri="{FF2B5EF4-FFF2-40B4-BE49-F238E27FC236}">
                <a16:creationId xmlns:a16="http://schemas.microsoft.com/office/drawing/2014/main" id="{A80C190E-C5AC-B918-AB3A-E6CCEF060721}"/>
              </a:ext>
            </a:extLst>
          </p:cNvPr>
          <p:cNvSpPr txBox="1"/>
          <p:nvPr/>
        </p:nvSpPr>
        <p:spPr>
          <a:xfrm>
            <a:off x="1203156" y="1394965"/>
            <a:ext cx="8446169"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This is a huge issue – massive. Why does anyone want to change what has been there in society since the days of creation? Does society now think we should perhaps do this? Society has never asked for or demanded such a decision. This is a radical change attacking the very roots of welfare and wellbeing – and trust – and would change society. We were created in the Image of God – and if this goes forward, we are challenging LIFE – and VALUES and STANDARDS. Does LIFE mean we have a new meaning of LIFE? Parts of society decided to take life in the womb before life was born into the world – now some want to end life before life is over. The only occasion we are permitted to take life is when a life has been taken – i.e.-Capital Punishment. That Command has never been changed – withdrawn or modified. In the Army a command remains in force until it is rescinded. One day each of us has to stand before Almighty God – and answer for the decisions we have made – whether we believe it or not – whether we want to or not. This is one reason why we must be very very careful indeed.</a:t>
            </a:r>
          </a:p>
        </p:txBody>
      </p:sp>
      <p:sp>
        <p:nvSpPr>
          <p:cNvPr id="9" name="TextBox 8">
            <a:extLst>
              <a:ext uri="{FF2B5EF4-FFF2-40B4-BE49-F238E27FC236}">
                <a16:creationId xmlns:a16="http://schemas.microsoft.com/office/drawing/2014/main" id="{34433FC7-52AF-2BE5-B0C7-4749500B336B}"/>
              </a:ext>
            </a:extLst>
          </p:cNvPr>
          <p:cNvSpPr txBox="1"/>
          <p:nvPr/>
        </p:nvSpPr>
        <p:spPr>
          <a:xfrm>
            <a:off x="10467474" y="1394965"/>
            <a:ext cx="13505098" cy="10926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a] Gradual expansion of the boundaries. Although the initial physician assisted suicide legislation in a country usually has clear boundaries, in practice it has been found that these boundaries are gradually widened through time. Thus Belgium's initial law in 2002 expanded from almost exclusively terminally ill cancer patients to patients with psychological illnesses such as severe depression or personality disorder and more recently to competent minors. In Canada, the 2016 law which allowed medical assisted dying for physical health reasons was expanded in 2021 to include patients with mental health conditions. b] Reasons for choosing assisted dying. Legalising assisted suicide may result in vulnerable patients being pressured into assisted dying rather than becoming a financial, emotional or care burden on their families. In Oregon, 5 % of patients dying by assisted suicide gave financial reasons for their decision. Those giving as the reason the '' becoming a burden on family, friends or caregivers'' increased from 13% in 1998 to 55% in 2017. c] The medical professionals involved in caring for the terminally ill patients and in palliative care do not support legalising assisted dying. The British Geriatrics Society, the Association for Palliative Medicine of Great Britain and Ireland, the majority of the British Medical Association members who are involved in palliative care or geriatric medicine oppose the legalisation of assisted dying. In England, 1689 doctors wrote to the Health Secretary opposing assisted dying legislation: ''The shift from preserving life to taking life is enormous and should not be minimised. It is impossible for any government to draft assisted suicide laws which include legal protection from future extension and expansion of those laws''</a:t>
            </a:r>
          </a:p>
        </p:txBody>
      </p:sp>
      <p:sp>
        <p:nvSpPr>
          <p:cNvPr id="11" name="TextBox 10">
            <a:extLst>
              <a:ext uri="{FF2B5EF4-FFF2-40B4-BE49-F238E27FC236}">
                <a16:creationId xmlns:a16="http://schemas.microsoft.com/office/drawing/2014/main" id="{6837A19B-5C37-6C91-AA00-C669ADEF8C7C}"/>
              </a:ext>
            </a:extLst>
          </p:cNvPr>
          <p:cNvSpPr txBox="1"/>
          <p:nvPr/>
        </p:nvSpPr>
        <p:spPr>
          <a:xfrm>
            <a:off x="24613416" y="7488585"/>
            <a:ext cx="11107615"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opposed §§ Doctors work to save and preserve life. They should not be called upon to act as executioners. As a society we should be providing care to those who are suffering and not trying to dodge that duty by promoting euthanasia. If this is allowed to become law we will have crossed a threshold which will open up all sorts of perverse incentives for promoting the practice and greatly broadening the category of individuals who can be </a:t>
            </a:r>
            <a:r>
              <a:rPr lang="en-GB" sz="3200" dirty="0" err="1">
                <a:latin typeface="Concourse T3" pitchFamily="2" charset="77"/>
              </a:rPr>
              <a:t>euthanased</a:t>
            </a:r>
            <a:r>
              <a:rPr lang="en-GB" sz="3200" dirty="0">
                <a:latin typeface="Concourse T3" pitchFamily="2" charset="77"/>
              </a:rPr>
              <a:t>. We need only remember that the holocaust began with euthanising children with severe mental and physical handicaps. Modern palliative care is highly effective in relieving suffering at the end of life. How a person dies is part of the legacy they leave their loved ones. It is often a time for precious communication. Courage can be displayed. There is such a thing as a good death. Dying by suicide or euthanasia will leave a scar on the bereaved family. Not only would there be a constant onus on the sick person to opt for euthanasia but politicians working with a limited healthcare budget or local councillors will quickly realise that they could save a lot of money by euthanising those with high ongoing care costs. One of the purposes of the law is to protect the vulnerable from abuse and exploitation. There is a great risk that this bill will do the opposite. The majority of UK doctors remain opposed to legislation in favour of assisted suicide. It is explicitly forbidden in the Hippocratic Oath.</a:t>
            </a:r>
          </a:p>
          <a:p>
            <a:endParaRPr lang="en-GB" sz="3200" dirty="0">
              <a:latin typeface="Concourse T3" pitchFamily="2" charset="77"/>
            </a:endParaRPr>
          </a:p>
        </p:txBody>
      </p:sp>
    </p:spTree>
    <p:extLst>
      <p:ext uri="{BB962C8B-B14F-4D97-AF65-F5344CB8AC3E}">
        <p14:creationId xmlns:p14="http://schemas.microsoft.com/office/powerpoint/2010/main" val="52211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C816F7-D1B0-E395-97A9-49638449C880}"/>
              </a:ext>
            </a:extLst>
          </p:cNvPr>
          <p:cNvSpPr txBox="1"/>
          <p:nvPr/>
        </p:nvSpPr>
        <p:spPr>
          <a:xfrm>
            <a:off x="25895104" y="898463"/>
            <a:ext cx="14094655" cy="12299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Please add my contribution to the consideration of the Assisted Suicide Bill Scotland. </a:t>
            </a:r>
            <a:r>
              <a:rPr lang="en-GB" sz="3200" b="1" dirty="0">
                <a:latin typeface="Concourse T3" pitchFamily="2" charset="77"/>
              </a:rPr>
              <a:t>Authority is not given to any human being to take the life of another.</a:t>
            </a:r>
            <a:r>
              <a:rPr lang="en-GB" sz="3200" dirty="0">
                <a:latin typeface="Concourse T3" pitchFamily="2" charset="77"/>
              </a:rPr>
              <a:t> </a:t>
            </a:r>
            <a:r>
              <a:rPr lang="en-GB" sz="3200" dirty="0">
                <a:solidFill>
                  <a:schemeClr val="tx2"/>
                </a:solidFill>
                <a:latin typeface="Concourse T3" pitchFamily="2" charset="77"/>
              </a:rPr>
              <a:t>This is true whether approached from the point of view of God’s Law or from the perspective of human morality. Whilst we have the right to life, this is a gift and we have no "right to death" - there is no UN "Human Right to die", this is not a right under the US constitution, the Magna Carta or The Declaration of Arbroath. </a:t>
            </a:r>
            <a:r>
              <a:rPr lang="en-GB" sz="3200" b="1" dirty="0">
                <a:latin typeface="Concourse T3" pitchFamily="2" charset="77"/>
              </a:rPr>
              <a:t>It is the highest form of human arrogance and hubris to make law that deprives an equal of continued existence. </a:t>
            </a:r>
            <a:r>
              <a:rPr lang="en-GB" sz="3200" dirty="0">
                <a:solidFill>
                  <a:schemeClr val="tx2"/>
                </a:solidFill>
                <a:latin typeface="Concourse T3" pitchFamily="2" charset="77"/>
              </a:rPr>
              <a:t>Politicians who support this measure whether through a misguided sense of compassion or for other reasons have lost their moral compass and I ask you to examine your conscience. Do you truly have authority to decide whether to take </a:t>
            </a:r>
            <a:r>
              <a:rPr lang="en-GB" sz="3200" dirty="0" err="1">
                <a:solidFill>
                  <a:schemeClr val="tx2"/>
                </a:solidFill>
                <a:latin typeface="Concourse T3" pitchFamily="2" charset="77"/>
              </a:rPr>
              <a:t>life?Are</a:t>
            </a:r>
            <a:r>
              <a:rPr lang="en-GB" sz="3200" dirty="0">
                <a:solidFill>
                  <a:schemeClr val="tx2"/>
                </a:solidFill>
                <a:latin typeface="Concourse T3" pitchFamily="2" charset="77"/>
              </a:rPr>
              <a:t> you wise enough to decide to take life? Did you openly and honestly explain publicly and repeatedly to voters that you supported state sponsored suicide BEFORE you were elected? Are you comfortable for someone to decide for your life to be ended if you are incapacitated? The argument in favour of assisted suicide is often to save suffering. </a:t>
            </a:r>
            <a:r>
              <a:rPr lang="en-GB" sz="3200" b="1" dirty="0">
                <a:latin typeface="Concourse T3" pitchFamily="2" charset="77"/>
              </a:rPr>
              <a:t>Every creature suffers and suffering defines the human condition. Although difficult to understand at the time, there is often value in suffering for us to grow as people spiritually and for others to learn from example that human beings can transcend pain</a:t>
            </a:r>
            <a:r>
              <a:rPr lang="en-GB" sz="3200" dirty="0">
                <a:latin typeface="Concourse T3" pitchFamily="2" charset="77"/>
              </a:rPr>
              <a:t>. </a:t>
            </a:r>
            <a:r>
              <a:rPr lang="en-GB" sz="3200" dirty="0">
                <a:solidFill>
                  <a:schemeClr val="tx2"/>
                </a:solidFill>
                <a:latin typeface="Concourse T3" pitchFamily="2" charset="77"/>
              </a:rPr>
              <a:t>I fear that great and small contributions to humankind will be lost because life is taken before it’s biological end - </a:t>
            </a:r>
            <a:r>
              <a:rPr lang="en-GB" sz="3200" b="1" dirty="0">
                <a:latin typeface="Concourse T3" pitchFamily="2" charset="77"/>
              </a:rPr>
              <a:t>consider for example if Stephen Hawking in a fit of depression or simply being overwhelmed when understanding his future life trajectory decided he wanted to end his life. It is not in helping its citizens to die that the greatness of a society or civilisation is determined, it is in how it helps them to live </a:t>
            </a:r>
            <a:r>
              <a:rPr lang="en-GB" sz="3200" dirty="0">
                <a:solidFill>
                  <a:schemeClr val="tx2"/>
                </a:solidFill>
                <a:latin typeface="Concourse T3" pitchFamily="2" charset="77"/>
              </a:rPr>
              <a:t>- this is where resources should be channelled. Resources for palliative care - yes; assisted suicide - no. Every human life has value.</a:t>
            </a:r>
          </a:p>
        </p:txBody>
      </p:sp>
      <p:sp>
        <p:nvSpPr>
          <p:cNvPr id="7" name="TextBox 6">
            <a:extLst>
              <a:ext uri="{FF2B5EF4-FFF2-40B4-BE49-F238E27FC236}">
                <a16:creationId xmlns:a16="http://schemas.microsoft.com/office/drawing/2014/main" id="{A80C190E-C5AC-B918-AB3A-E6CCEF060721}"/>
              </a:ext>
            </a:extLst>
          </p:cNvPr>
          <p:cNvSpPr txBox="1"/>
          <p:nvPr/>
        </p:nvSpPr>
        <p:spPr>
          <a:xfrm>
            <a:off x="1203156" y="1394965"/>
            <a:ext cx="8446169"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This is a huge issue – massive. Why does anyone want to change what has been there in society since the days of creation? Does society now think we should perhaps do this? Society has never asked for or demanded such a decision. </a:t>
            </a:r>
            <a:r>
              <a:rPr lang="en-GB" sz="3200" b="1" dirty="0">
                <a:solidFill>
                  <a:schemeClr val="bg1"/>
                </a:solidFill>
                <a:latin typeface="Concourse T3" pitchFamily="2" charset="77"/>
              </a:rPr>
              <a:t>This is a radical change attacking the very roots of welfare and wellbeing – and trust – and would change society. We were created in the Image of God – and if this goes forward, we are challenging LIFE – and VALUES and STANDARDS. Does LIFE mean we have a new meaning of LIFE? Parts of society decided to take life in the womb before life was born into the world – now some want to end life before life is over.</a:t>
            </a:r>
            <a:r>
              <a:rPr lang="en-GB" sz="3200" dirty="0">
                <a:solidFill>
                  <a:schemeClr val="bg1"/>
                </a:solidFill>
                <a:latin typeface="Concourse T3" pitchFamily="2" charset="77"/>
              </a:rPr>
              <a:t> </a:t>
            </a:r>
            <a:r>
              <a:rPr lang="en-GB" sz="3200" dirty="0">
                <a:solidFill>
                  <a:schemeClr val="tx2"/>
                </a:solidFill>
                <a:latin typeface="Concourse T3" pitchFamily="2" charset="77"/>
              </a:rPr>
              <a:t>The only occasion we are permitted to take life is when a life has been taken – i.e.-Capital Punishment. That Command has never been changed – withdrawn or modified. In the Army a command remains in force until it is rescinded. One day each of us has to stand before Almighty God – and answer for the decisions we have made – whether we believe it or not – whether we want to or not. This is one reason why we must be very very careful indeed.</a:t>
            </a:r>
          </a:p>
        </p:txBody>
      </p:sp>
      <p:sp>
        <p:nvSpPr>
          <p:cNvPr id="9" name="TextBox 8">
            <a:extLst>
              <a:ext uri="{FF2B5EF4-FFF2-40B4-BE49-F238E27FC236}">
                <a16:creationId xmlns:a16="http://schemas.microsoft.com/office/drawing/2014/main" id="{34433FC7-52AF-2BE5-B0C7-4749500B336B}"/>
              </a:ext>
            </a:extLst>
          </p:cNvPr>
          <p:cNvSpPr txBox="1"/>
          <p:nvPr/>
        </p:nvSpPr>
        <p:spPr>
          <a:xfrm>
            <a:off x="10467474" y="1394965"/>
            <a:ext cx="13505098" cy="10926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a] Gradual expansion of the boundaries. Although the initial physician assisted suicide legislation in a country usually has clear boundaries, in practice it has been found that these boundaries are gradually widened through time</a:t>
            </a:r>
            <a:r>
              <a:rPr lang="en-GB" sz="3200" dirty="0">
                <a:solidFill>
                  <a:schemeClr val="bg1"/>
                </a:solidFill>
                <a:latin typeface="Concourse T3" pitchFamily="2" charset="77"/>
              </a:rPr>
              <a:t>. </a:t>
            </a:r>
            <a:r>
              <a:rPr lang="en-GB" sz="3200" b="1" dirty="0">
                <a:solidFill>
                  <a:schemeClr val="bg1"/>
                </a:solidFill>
                <a:latin typeface="Concourse T3" pitchFamily="2" charset="77"/>
              </a:rPr>
              <a:t>Thus Belgium's initial law in 2002 expanded from almost exclusively terminally ill cancer patients to patients with psychological illnesses such as severe depression or personality disorder and more recently to competent minors. In Canada, the 2016 law which allowed medical assisted dying for physical health reasons was expanded in 2021 to include patients with mental health conditions</a:t>
            </a:r>
            <a:r>
              <a:rPr lang="en-GB" sz="3200" dirty="0">
                <a:solidFill>
                  <a:schemeClr val="bg1"/>
                </a:solidFill>
                <a:latin typeface="Concourse T3" pitchFamily="2" charset="77"/>
              </a:rPr>
              <a:t>.</a:t>
            </a:r>
            <a:r>
              <a:rPr lang="en-GB" sz="3200" dirty="0">
                <a:solidFill>
                  <a:schemeClr val="tx2"/>
                </a:solidFill>
                <a:latin typeface="Concourse T3" pitchFamily="2" charset="77"/>
              </a:rPr>
              <a:t> b] Reasons for choosing assisted dying. Legalising assisted suicide may result in vulnerable patients being pressured into assisted dying rather than becoming a financial, emotional or care burden on their families. In Oregon, 5 % of patients dying by assisted suicide gave financial reasons for their decision. Those giving as the reason the '' becoming a burden on family, friends or caregivers'' increased from 13% in 1998 to 55% in 2017. c] The medical professionals involved in caring for the terminally ill patients and in palliative care do not support legalising assisted dying. </a:t>
            </a:r>
            <a:r>
              <a:rPr lang="en-GB" sz="3200" b="1" dirty="0">
                <a:solidFill>
                  <a:schemeClr val="bg1"/>
                </a:solidFill>
                <a:latin typeface="Concourse T3" pitchFamily="2" charset="77"/>
              </a:rPr>
              <a:t>The British Geriatrics Society, the Association for Palliative Medicine of Great Britain and Ireland, the majority of the British Medical Association members who are involved in palliative care or geriatric medicine oppose the legalisation of assisted dying.</a:t>
            </a:r>
            <a:r>
              <a:rPr lang="en-GB" sz="3200" dirty="0">
                <a:solidFill>
                  <a:schemeClr val="bg1"/>
                </a:solidFill>
                <a:latin typeface="Concourse T3" pitchFamily="2" charset="77"/>
              </a:rPr>
              <a:t> </a:t>
            </a:r>
            <a:r>
              <a:rPr lang="en-GB" sz="3200" dirty="0">
                <a:solidFill>
                  <a:schemeClr val="tx2"/>
                </a:solidFill>
                <a:latin typeface="Concourse T3" pitchFamily="2" charset="77"/>
              </a:rPr>
              <a:t>In England, 1689 doctors wrote to the Health Secretary opposing assisted dying legislation: ''The shift from preserving life to taking life is enormous and should not be minimised. It is impossible for any government to draft assisted suicide laws which include legal protection from future extension and expansion of those laws''</a:t>
            </a:r>
          </a:p>
        </p:txBody>
      </p:sp>
      <p:sp>
        <p:nvSpPr>
          <p:cNvPr id="11" name="TextBox 10">
            <a:extLst>
              <a:ext uri="{FF2B5EF4-FFF2-40B4-BE49-F238E27FC236}">
                <a16:creationId xmlns:a16="http://schemas.microsoft.com/office/drawing/2014/main" id="{6837A19B-5C37-6C91-AA00-C669ADEF8C7C}"/>
              </a:ext>
            </a:extLst>
          </p:cNvPr>
          <p:cNvSpPr txBox="1"/>
          <p:nvPr/>
        </p:nvSpPr>
        <p:spPr>
          <a:xfrm>
            <a:off x="24613416" y="7488585"/>
            <a:ext cx="11107615"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opposed §§ Doctors work to save and preserve life. They should not be called upon to act as executioners. As a society we should be providing care to those who are suffering and not trying to dodge that duty by promoting euthanasia. If this is allowed to become law we will have crossed a threshold which will open up all sorts of perverse incentives for promoting the practice and greatly broadening the category of individuals who can be </a:t>
            </a:r>
            <a:r>
              <a:rPr lang="en-GB" sz="3200" dirty="0" err="1">
                <a:latin typeface="Concourse T3" pitchFamily="2" charset="77"/>
              </a:rPr>
              <a:t>euthanased</a:t>
            </a:r>
            <a:r>
              <a:rPr lang="en-GB" sz="3200" dirty="0">
                <a:latin typeface="Concourse T3" pitchFamily="2" charset="77"/>
              </a:rPr>
              <a:t>. We need only remember that the holocaust began with euthanising children with severe mental and physical handicaps. Modern palliative care is highly effective in relieving suffering at the end of life. How a person dies is part of the legacy they leave their loved ones. It is often a time for precious communication. Courage can be displayed. There is such a thing as a good death. Dying by suicide or euthanasia will leave a scar on the bereaved family. Not only would there be a constant onus on the sick person to opt for euthanasia but politicians working with a limited healthcare budget or local councillors will quickly realise that they could save a lot of money by euthanising those with high ongoing care costs. One of the purposes of the law is to protect the vulnerable from abuse and exploitation. There is a great risk that this bill will do the opposite. The majority of UK doctors remain opposed to legislation in favour of assisted suicide. It is explicitly forbidden in the Hippocratic Oath.</a:t>
            </a:r>
          </a:p>
          <a:p>
            <a:endParaRPr lang="en-GB" sz="3200" dirty="0">
              <a:latin typeface="Concourse T3" pitchFamily="2" charset="77"/>
            </a:endParaRPr>
          </a:p>
        </p:txBody>
      </p:sp>
    </p:spTree>
    <p:extLst>
      <p:ext uri="{BB962C8B-B14F-4D97-AF65-F5344CB8AC3E}">
        <p14:creationId xmlns:p14="http://schemas.microsoft.com/office/powerpoint/2010/main" val="3548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662D-69CF-3440-2443-60A0D13E9E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0E599F-A02E-755E-FF76-0C86D53288BC}"/>
              </a:ext>
            </a:extLst>
          </p:cNvPr>
          <p:cNvSpPr txBox="1"/>
          <p:nvPr/>
        </p:nvSpPr>
        <p:spPr>
          <a:xfrm>
            <a:off x="25895104" y="898463"/>
            <a:ext cx="14094655" cy="12299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Please add my contribution to the consideration of the Assisted Suicide Bill Scotland. </a:t>
            </a:r>
            <a:r>
              <a:rPr lang="en-GB" sz="3200" dirty="0">
                <a:latin typeface="Concourse T3" pitchFamily="2" charset="77"/>
              </a:rPr>
              <a:t>Authority is not given to any human being to take the life of another. </a:t>
            </a:r>
            <a:r>
              <a:rPr lang="en-GB" sz="3200" dirty="0">
                <a:solidFill>
                  <a:schemeClr val="tx2"/>
                </a:solidFill>
                <a:latin typeface="Concourse T3" pitchFamily="2" charset="77"/>
              </a:rPr>
              <a:t>This is true whether approached from the point of view of God’s Law or from the perspective of human morality. Whilst we have the right to life, this is a gift and we have no "right to death" - there is no UN "Human Right to die", this is not a right under the US constitution, the Magna Carta or The Declaration of Arbroath. </a:t>
            </a:r>
            <a:r>
              <a:rPr lang="en-GB" sz="3200" dirty="0">
                <a:latin typeface="Concourse T3" pitchFamily="2" charset="77"/>
              </a:rPr>
              <a:t>It is the highest form of human arrogance and hubris to make law that deprives an equal of continued existence. </a:t>
            </a:r>
            <a:r>
              <a:rPr lang="en-GB" sz="3200" dirty="0">
                <a:solidFill>
                  <a:schemeClr val="tx2"/>
                </a:solidFill>
                <a:latin typeface="Concourse T3" pitchFamily="2" charset="77"/>
              </a:rPr>
              <a:t>Politicians who support this measure whether through a misguided sense of compassion or for other reasons have lost their moral compass and I ask you to examine your conscience. Do you truly have authority to decide whether to take </a:t>
            </a:r>
            <a:r>
              <a:rPr lang="en-GB" sz="3200" dirty="0" err="1">
                <a:solidFill>
                  <a:schemeClr val="tx2"/>
                </a:solidFill>
                <a:latin typeface="Concourse T3" pitchFamily="2" charset="77"/>
              </a:rPr>
              <a:t>life?Are</a:t>
            </a:r>
            <a:r>
              <a:rPr lang="en-GB" sz="3200" dirty="0">
                <a:solidFill>
                  <a:schemeClr val="tx2"/>
                </a:solidFill>
                <a:latin typeface="Concourse T3" pitchFamily="2" charset="77"/>
              </a:rPr>
              <a:t> you wise enough to decide to take life? Did you openly and honestly explain publicly and repeatedly to voters that you supported state sponsored suicide BEFORE you were elected? Are you comfortable for someone to decide for your life to be ended if you are incapacitated? The argument in favour of assisted suicide is often to save suffering. </a:t>
            </a:r>
            <a:r>
              <a:rPr lang="en-GB" sz="3200" dirty="0">
                <a:latin typeface="Concourse T3" pitchFamily="2" charset="77"/>
              </a:rPr>
              <a:t>Every creature suffers and suffering defines the human condition. Although difficult to understand at the time, there is often value in suffering for us to grow as people spiritually and for others to learn from example that human beings can transcend pain. </a:t>
            </a:r>
            <a:r>
              <a:rPr lang="en-GB" sz="3200" dirty="0">
                <a:solidFill>
                  <a:schemeClr val="tx2"/>
                </a:solidFill>
                <a:latin typeface="Concourse T3" pitchFamily="2" charset="77"/>
              </a:rPr>
              <a:t>I fear that great and small contributions to humankind will be lost because life is taken before it’s biological end - </a:t>
            </a:r>
            <a:r>
              <a:rPr lang="en-GB" sz="3200" dirty="0">
                <a:latin typeface="Concourse T3" pitchFamily="2" charset="77"/>
              </a:rPr>
              <a:t>consider for example if Stephen Hawking in a fit of depression or simply being overwhelmed when understanding his future life trajectory decided he wanted to end his life. It is not in helping its citizens to die that the greatness of a society or civilisation is determined, it is in how it helps them to live </a:t>
            </a:r>
            <a:r>
              <a:rPr lang="en-GB" sz="3200" dirty="0">
                <a:solidFill>
                  <a:schemeClr val="tx2"/>
                </a:solidFill>
                <a:latin typeface="Concourse T3" pitchFamily="2" charset="77"/>
              </a:rPr>
              <a:t>- this is where resources should be channelled. Resources for palliative care - yes; assisted suicide - no. Every human life has value.</a:t>
            </a:r>
          </a:p>
        </p:txBody>
      </p:sp>
      <p:sp>
        <p:nvSpPr>
          <p:cNvPr id="7" name="TextBox 6">
            <a:extLst>
              <a:ext uri="{FF2B5EF4-FFF2-40B4-BE49-F238E27FC236}">
                <a16:creationId xmlns:a16="http://schemas.microsoft.com/office/drawing/2014/main" id="{F34E8423-D308-2CC2-E51E-FFCCB0669572}"/>
              </a:ext>
            </a:extLst>
          </p:cNvPr>
          <p:cNvSpPr txBox="1"/>
          <p:nvPr/>
        </p:nvSpPr>
        <p:spPr>
          <a:xfrm>
            <a:off x="1203156" y="1394965"/>
            <a:ext cx="8446169" cy="9694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dirty="0">
                <a:solidFill>
                  <a:schemeClr val="bg1"/>
                </a:solidFill>
                <a:latin typeface="Concourse T3" pitchFamily="2" charset="77"/>
              </a:rPr>
              <a:t>This is a radical change attacking the very roots of welfare and wellbeing</a:t>
            </a:r>
            <a:r>
              <a:rPr lang="en-GB" sz="4800" dirty="0">
                <a:solidFill>
                  <a:schemeClr val="bg1"/>
                </a:solidFill>
                <a:latin typeface="Concourse T3" pitchFamily="2" charset="77"/>
              </a:rPr>
              <a:t> – and trust – and would change society. </a:t>
            </a:r>
            <a:r>
              <a:rPr lang="en-GB" sz="4800" b="1" dirty="0">
                <a:solidFill>
                  <a:schemeClr val="bg1"/>
                </a:solidFill>
                <a:latin typeface="Concourse T3" pitchFamily="2" charset="77"/>
              </a:rPr>
              <a:t>We were created in the Image of God </a:t>
            </a:r>
            <a:r>
              <a:rPr lang="en-GB" sz="4800" dirty="0">
                <a:solidFill>
                  <a:schemeClr val="bg1"/>
                </a:solidFill>
                <a:latin typeface="Concourse T3" pitchFamily="2" charset="77"/>
              </a:rPr>
              <a:t>– and if this goes forward, we are challenging LIFE – and VALUES and STANDARDS. Does LIFE mean we have a new meaning of LIFE? </a:t>
            </a:r>
            <a:r>
              <a:rPr lang="en-GB" sz="4800" b="1" dirty="0">
                <a:solidFill>
                  <a:schemeClr val="bg1"/>
                </a:solidFill>
                <a:latin typeface="Concourse T3" pitchFamily="2" charset="77"/>
              </a:rPr>
              <a:t>Parts of society decided to take life in the womb before life was born into the world – now some want to end life before life is over.</a:t>
            </a:r>
            <a:endParaRPr lang="en-GB" sz="4800" b="1" dirty="0">
              <a:solidFill>
                <a:schemeClr val="tx2"/>
              </a:solidFill>
              <a:latin typeface="Concourse T3" pitchFamily="2" charset="77"/>
            </a:endParaRPr>
          </a:p>
        </p:txBody>
      </p:sp>
      <p:sp>
        <p:nvSpPr>
          <p:cNvPr id="9" name="TextBox 8">
            <a:extLst>
              <a:ext uri="{FF2B5EF4-FFF2-40B4-BE49-F238E27FC236}">
                <a16:creationId xmlns:a16="http://schemas.microsoft.com/office/drawing/2014/main" id="{8CCB74BB-C7E3-5FE8-6230-8A3D96D14B72}"/>
              </a:ext>
            </a:extLst>
          </p:cNvPr>
          <p:cNvSpPr txBox="1"/>
          <p:nvPr/>
        </p:nvSpPr>
        <p:spPr>
          <a:xfrm>
            <a:off x="10467474" y="1394965"/>
            <a:ext cx="13505098" cy="9694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dirty="0">
                <a:solidFill>
                  <a:schemeClr val="bg1"/>
                </a:solidFill>
                <a:latin typeface="Concourse T3" pitchFamily="2" charset="77"/>
              </a:rPr>
              <a:t>Thus </a:t>
            </a:r>
            <a:r>
              <a:rPr lang="en-GB" sz="4800" b="1" dirty="0">
                <a:solidFill>
                  <a:schemeClr val="bg1"/>
                </a:solidFill>
                <a:latin typeface="Concourse T3" pitchFamily="2" charset="77"/>
              </a:rPr>
              <a:t>Belgium's initial law in 2002 expanded </a:t>
            </a:r>
            <a:r>
              <a:rPr lang="en-GB" sz="4800" dirty="0">
                <a:solidFill>
                  <a:schemeClr val="bg1"/>
                </a:solidFill>
                <a:latin typeface="Concourse T3" pitchFamily="2" charset="77"/>
              </a:rPr>
              <a:t>from almost exclusively terminally ill cancer patients to </a:t>
            </a:r>
            <a:r>
              <a:rPr lang="en-GB" sz="4800" b="1" dirty="0">
                <a:solidFill>
                  <a:schemeClr val="bg1"/>
                </a:solidFill>
                <a:latin typeface="Concourse T3" pitchFamily="2" charset="77"/>
              </a:rPr>
              <a:t>patients with psychological illnesses </a:t>
            </a:r>
            <a:r>
              <a:rPr lang="en-GB" sz="4800" dirty="0">
                <a:solidFill>
                  <a:schemeClr val="bg1"/>
                </a:solidFill>
                <a:latin typeface="Concourse T3" pitchFamily="2" charset="77"/>
              </a:rPr>
              <a:t>such as severe depression or personality disorder and more recently to </a:t>
            </a:r>
            <a:r>
              <a:rPr lang="en-GB" sz="4800" b="1" dirty="0">
                <a:solidFill>
                  <a:schemeClr val="bg1"/>
                </a:solidFill>
                <a:latin typeface="Concourse T3" pitchFamily="2" charset="77"/>
              </a:rPr>
              <a:t>competent minors</a:t>
            </a:r>
            <a:r>
              <a:rPr lang="en-GB" sz="4800" dirty="0">
                <a:solidFill>
                  <a:schemeClr val="bg1"/>
                </a:solidFill>
                <a:latin typeface="Concourse T3" pitchFamily="2" charset="77"/>
              </a:rPr>
              <a:t>. In </a:t>
            </a:r>
            <a:r>
              <a:rPr lang="en-GB" sz="4800" b="1" dirty="0">
                <a:solidFill>
                  <a:schemeClr val="bg1"/>
                </a:solidFill>
                <a:latin typeface="Concourse T3" pitchFamily="2" charset="77"/>
              </a:rPr>
              <a:t>Canada</a:t>
            </a:r>
            <a:r>
              <a:rPr lang="en-GB" sz="4800" dirty="0">
                <a:solidFill>
                  <a:schemeClr val="bg1"/>
                </a:solidFill>
                <a:latin typeface="Concourse T3" pitchFamily="2" charset="77"/>
              </a:rPr>
              <a:t>, the 2016 law which allowed medical assisted dying for physical health reasons was expanded in 2021 to include patients with mental health conditions.</a:t>
            </a:r>
            <a:r>
              <a:rPr lang="en-GB" sz="4800" dirty="0">
                <a:solidFill>
                  <a:schemeClr val="tx2"/>
                </a:solidFill>
                <a:latin typeface="Concourse T3" pitchFamily="2" charset="77"/>
              </a:rPr>
              <a:t> […] </a:t>
            </a:r>
            <a:r>
              <a:rPr lang="en-GB" sz="4800" b="1" dirty="0">
                <a:solidFill>
                  <a:schemeClr val="bg1"/>
                </a:solidFill>
                <a:latin typeface="Concourse T3" pitchFamily="2" charset="77"/>
              </a:rPr>
              <a:t>The British Geriatrics Society, the Association for Palliative Medicine of Great Britain and Ireland, the majority of the British Medical Association </a:t>
            </a:r>
            <a:r>
              <a:rPr lang="en-GB" sz="4800" dirty="0">
                <a:solidFill>
                  <a:schemeClr val="bg1"/>
                </a:solidFill>
                <a:latin typeface="Concourse T3" pitchFamily="2" charset="77"/>
              </a:rPr>
              <a:t>members who are involved in palliative care or geriatric medicine oppose the legalisation of assisted dying.</a:t>
            </a:r>
            <a:endParaRPr lang="en-GB" sz="4800" dirty="0">
              <a:solidFill>
                <a:schemeClr val="tx2"/>
              </a:solidFill>
              <a:latin typeface="Concourse T3" pitchFamily="2" charset="77"/>
            </a:endParaRPr>
          </a:p>
        </p:txBody>
      </p:sp>
      <p:sp>
        <p:nvSpPr>
          <p:cNvPr id="11" name="TextBox 10">
            <a:extLst>
              <a:ext uri="{FF2B5EF4-FFF2-40B4-BE49-F238E27FC236}">
                <a16:creationId xmlns:a16="http://schemas.microsoft.com/office/drawing/2014/main" id="{1D9D7067-5D31-7EFB-DE03-B8EA611BB7B2}"/>
              </a:ext>
            </a:extLst>
          </p:cNvPr>
          <p:cNvSpPr txBox="1"/>
          <p:nvPr/>
        </p:nvSpPr>
        <p:spPr>
          <a:xfrm>
            <a:off x="24613416" y="7488585"/>
            <a:ext cx="11107615"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opposed §§ Doctors work to save and preserve life. They should not be called upon to act as executioners. As a society we should be providing care to those who are suffering and not trying to dodge that duty by promoting euthanasia. If this is allowed to become law we will have crossed a threshold which will open up all sorts of perverse incentives for promoting the practice and greatly broadening the category of individuals who can be </a:t>
            </a:r>
            <a:r>
              <a:rPr lang="en-GB" sz="3200" dirty="0" err="1">
                <a:latin typeface="Concourse T3" pitchFamily="2" charset="77"/>
              </a:rPr>
              <a:t>euthanased</a:t>
            </a:r>
            <a:r>
              <a:rPr lang="en-GB" sz="3200" dirty="0">
                <a:latin typeface="Concourse T3" pitchFamily="2" charset="77"/>
              </a:rPr>
              <a:t>. We need only remember that the holocaust began with euthanising children with severe mental and physical handicaps. Modern palliative care is highly effective in relieving suffering at the end of life. How a person dies is part of the legacy they leave their loved ones. It is often a time for precious communication. Courage can be displayed. There is such a thing as a good death. Dying by suicide or euthanasia will leave a scar on the bereaved family. Not only would there be a constant onus on the sick person to opt for euthanasia but politicians working with a limited healthcare budget or local councillors will quickly realise that they could save a lot of money by euthanising those with high ongoing care costs. One of the purposes of the law is to protect the vulnerable from abuse and exploitation. There is a great risk that this bill will do the opposite. The majority of UK doctors remain opposed to legislation in favour of assisted suicide. It is explicitly forbidden in the Hippocratic Oath.</a:t>
            </a:r>
          </a:p>
          <a:p>
            <a:endParaRPr lang="en-GB" sz="3200" dirty="0">
              <a:latin typeface="Concourse T3" pitchFamily="2" charset="77"/>
            </a:endParaRPr>
          </a:p>
        </p:txBody>
      </p:sp>
    </p:spTree>
    <p:extLst>
      <p:ext uri="{BB962C8B-B14F-4D97-AF65-F5344CB8AC3E}">
        <p14:creationId xmlns:p14="http://schemas.microsoft.com/office/powerpoint/2010/main" val="3125492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A240A-8BEF-D4E9-B0F7-7157C1634A7F}"/>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05F470F6-37F4-A841-D304-D5F612C05F10}"/>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4. Argumentation and Authority</a:t>
            </a:r>
          </a:p>
        </p:txBody>
      </p:sp>
    </p:spTree>
    <p:extLst>
      <p:ext uri="{BB962C8B-B14F-4D97-AF65-F5344CB8AC3E}">
        <p14:creationId xmlns:p14="http://schemas.microsoft.com/office/powerpoint/2010/main" val="4264194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2D18-2F98-E32F-F7A4-6408D82BFED5}"/>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4E7AF71A-C73B-EAFA-7230-63732431505D}"/>
              </a:ext>
            </a:extLst>
          </p:cNvPr>
          <p:cNvSpPr txBox="1"/>
          <p:nvPr/>
        </p:nvSpPr>
        <p:spPr>
          <a:xfrm>
            <a:off x="851971" y="1262796"/>
            <a:ext cx="22680057" cy="100238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9600" b="1" dirty="0">
                <a:solidFill>
                  <a:srgbClr val="000000"/>
                </a:solidFill>
                <a:latin typeface="Concourse T2"/>
                <a:sym typeface="Concourse T2"/>
              </a:rPr>
              <a:t>Outline</a:t>
            </a:r>
            <a:endParaRPr kumimoji="0" lang="en-GB" sz="9600" b="1"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371600" marR="0" lvl="0" indent="-1371600" algn="l" defTabSz="821531" rtl="0" eaLnBrk="1" fontAlgn="auto" latinLnBrk="0" hangingPunct="0">
              <a:lnSpc>
                <a:spcPct val="100000"/>
              </a:lnSpc>
              <a:spcBef>
                <a:spcPts val="0"/>
              </a:spcBef>
              <a:spcAft>
                <a:spcPts val="0"/>
              </a:spcAft>
              <a:buClrTx/>
              <a:buSzTx/>
              <a:buFontTx/>
              <a:buAutoNum type="arabicPeriod"/>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Background</a:t>
            </a:r>
          </a:p>
          <a:p>
            <a:pPr marL="1371600" marR="0" lvl="0" indent="-1371600" algn="l" defTabSz="821531" rtl="0" eaLnBrk="1" fontAlgn="auto" latinLnBrk="0" hangingPunct="0">
              <a:lnSpc>
                <a:spcPct val="100000"/>
              </a:lnSpc>
              <a:spcBef>
                <a:spcPts val="0"/>
              </a:spcBef>
              <a:spcAft>
                <a:spcPts val="0"/>
              </a:spcAft>
              <a:buClrTx/>
              <a:buSzTx/>
              <a:buFontTx/>
              <a:buAutoNum type="arabicPeriod"/>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Our Corpora</a:t>
            </a:r>
          </a:p>
          <a:p>
            <a:pPr marL="1371600" marR="0" lvl="0" indent="-1371600" algn="l" defTabSz="821531" rtl="0" eaLnBrk="1" fontAlgn="auto" latinLnBrk="0" hangingPunct="0">
              <a:lnSpc>
                <a:spcPct val="100000"/>
              </a:lnSpc>
              <a:spcBef>
                <a:spcPts val="0"/>
              </a:spcBef>
              <a:spcAft>
                <a:spcPts val="0"/>
              </a:spcAft>
              <a:buClrTx/>
              <a:buSzTx/>
              <a:buFontTx/>
              <a:buAutoNum type="arabicPeriod"/>
              <a:tabLst/>
              <a:defRPr sz="9000">
                <a:latin typeface="Concourse T2"/>
                <a:ea typeface="Concourse T2"/>
                <a:cs typeface="Concourse T2"/>
                <a:sym typeface="Concourse T2"/>
              </a:defRPr>
            </a:pPr>
            <a:r>
              <a:rPr lang="en-GB" sz="8000" dirty="0">
                <a:solidFill>
                  <a:srgbClr val="000000"/>
                </a:solidFill>
                <a:latin typeface="Concourse T4" pitchFamily="2" charset="77"/>
                <a:sym typeface="Concourse T2"/>
              </a:rPr>
              <a:t>Polarization and Entrenchment</a:t>
            </a:r>
          </a:p>
          <a:p>
            <a:pPr marL="1371600" marR="0" lvl="0" indent="-1371600" algn="l" defTabSz="821531" rtl="0" eaLnBrk="1" fontAlgn="auto" latinLnBrk="0" hangingPunct="0">
              <a:lnSpc>
                <a:spcPct val="100000"/>
              </a:lnSpc>
              <a:spcBef>
                <a:spcPts val="0"/>
              </a:spcBef>
              <a:spcAft>
                <a:spcPts val="0"/>
              </a:spcAft>
              <a:buClrTx/>
              <a:buSzTx/>
              <a:buFontTx/>
              <a:buAutoNum type="arabicPeriod"/>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4" pitchFamily="2" charset="77"/>
                <a:sym typeface="Concourse T2"/>
              </a:rPr>
              <a:t>Argumentation and Authority</a:t>
            </a:r>
          </a:p>
          <a:p>
            <a:pPr marL="1371600" marR="0" lvl="0" indent="-1371600" algn="l" defTabSz="821531" rtl="0" eaLnBrk="1" fontAlgn="auto" latinLnBrk="0" hangingPunct="0">
              <a:lnSpc>
                <a:spcPct val="100000"/>
              </a:lnSpc>
              <a:spcBef>
                <a:spcPts val="0"/>
              </a:spcBef>
              <a:spcAft>
                <a:spcPts val="0"/>
              </a:spcAft>
              <a:buClrTx/>
              <a:buSzTx/>
              <a:buFontTx/>
              <a:buAutoNum type="arabicPeriod"/>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chemeClr val="bg1"/>
                </a:solidFill>
                <a:effectLst/>
                <a:uLnTx/>
                <a:uFillTx/>
                <a:latin typeface="Concourse T4" pitchFamily="2" charset="77"/>
                <a:sym typeface="Concourse T2"/>
              </a:rPr>
              <a:t>Implications and Democracy</a:t>
            </a:r>
          </a:p>
          <a:p>
            <a:pPr marL="1371600" marR="0" lvl="0" indent="-1371600" algn="l" defTabSz="821531" rtl="0" eaLnBrk="1" fontAlgn="auto" latinLnBrk="0" hangingPunct="0">
              <a:lnSpc>
                <a:spcPct val="100000"/>
              </a:lnSpc>
              <a:spcBef>
                <a:spcPts val="0"/>
              </a:spcBef>
              <a:spcAft>
                <a:spcPts val="0"/>
              </a:spcAft>
              <a:buClrTx/>
              <a:buSzTx/>
              <a:buFontTx/>
              <a:buAutoNum type="arabicPeriod"/>
              <a:tabLst/>
              <a:defRPr sz="9000">
                <a:latin typeface="Concourse T2"/>
                <a:ea typeface="Concourse T2"/>
                <a:cs typeface="Concourse T2"/>
                <a:sym typeface="Concourse T2"/>
              </a:defRPr>
            </a:pPr>
            <a:r>
              <a:rPr lang="en-GB" sz="8000" dirty="0">
                <a:solidFill>
                  <a:schemeClr val="bg1"/>
                </a:solidFill>
                <a:latin typeface="Concourse T2"/>
                <a:sym typeface="Concourse T2"/>
              </a:rPr>
              <a:t>Conclusion</a:t>
            </a:r>
            <a:endParaRPr kumimoji="0" lang="en-GB" sz="8000" b="0" i="0" u="none" strike="noStrike" kern="0" cap="none" spc="0" normalizeH="0" baseline="0" noProof="0" dirty="0">
              <a:ln>
                <a:noFill/>
              </a:ln>
              <a:solidFill>
                <a:schemeClr val="bg1"/>
              </a:solidFill>
              <a:effectLst/>
              <a:uLnTx/>
              <a:uFillTx/>
              <a:latin typeface="Concourse T2"/>
              <a:sym typeface="Concourse T2"/>
            </a:endParaRPr>
          </a:p>
        </p:txBody>
      </p:sp>
    </p:spTree>
    <p:extLst>
      <p:ext uri="{BB962C8B-B14F-4D97-AF65-F5344CB8AC3E}">
        <p14:creationId xmlns:p14="http://schemas.microsoft.com/office/powerpoint/2010/main" val="252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1A5DE-D25E-F8E4-C5EB-2B0B55D3033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FAFB2D-BE51-771D-D4E0-485DDE72060E}"/>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supportive</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sp>
        <p:nvSpPr>
          <p:cNvPr id="5" name="Content Placeholder 5">
            <a:extLst>
              <a:ext uri="{FF2B5EF4-FFF2-40B4-BE49-F238E27FC236}">
                <a16:creationId xmlns:a16="http://schemas.microsoft.com/office/drawing/2014/main" id="{50F8DBD4-FD71-1A33-CFBE-E5F63FF066A9}"/>
              </a:ext>
            </a:extLst>
          </p:cNvPr>
          <p:cNvSpPr txBox="1">
            <a:spLocks/>
          </p:cNvSpPr>
          <p:nvPr/>
        </p:nvSpPr>
        <p:spPr>
          <a:xfrm>
            <a:off x="1676400" y="3651252"/>
            <a:ext cx="21031200" cy="2651124"/>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fontScale="92500" lnSpcReduction="10000"/>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1000"/>
              </a:spcBef>
              <a:buNone/>
            </a:pPr>
            <a:r>
              <a:rPr lang="en-US" sz="7200" b="1" i="0" spc="0" baseline="0" dirty="0">
                <a:ln>
                  <a:noFill/>
                </a:ln>
                <a:solidFill>
                  <a:schemeClr val="bg1"/>
                </a:solidFill>
                <a:effectLst/>
                <a:latin typeface="Concourse C3" pitchFamily="2" charset="77"/>
                <a:ea typeface="Helvetica Light" panose="020B0403020202020204" pitchFamily="34" charset="0"/>
                <a:cs typeface="Helvetica Light" panose="020B0403020202020204" pitchFamily="34" charset="0"/>
              </a:rPr>
              <a:t>suffering</a:t>
            </a:r>
            <a:endParaRPr lang="en-GB" sz="7200" kern="100" dirty="0">
              <a:solidFill>
                <a:schemeClr val="bg1"/>
              </a:solidFill>
              <a:latin typeface="Concourse C3" pitchFamily="2" charset="77"/>
              <a:ea typeface="Aptos" panose="020B0004020202020204" pitchFamily="34" charset="0"/>
              <a:cs typeface="Times New Roman" panose="02020603050405020304" pitchFamily="18" charset="0"/>
            </a:endParaRPr>
          </a:p>
          <a:p>
            <a:pPr marL="0" indent="0" hangingPunct="1">
              <a:spcBef>
                <a:spcPts val="1000"/>
              </a:spcBef>
              <a:buNone/>
            </a:pPr>
            <a:r>
              <a:rPr lang="en-GB" sz="5400" i="1" kern="100" dirty="0">
                <a:solidFill>
                  <a:schemeClr val="bg1"/>
                </a:solidFill>
                <a:latin typeface="Concourse T3" pitchFamily="2" charset="77"/>
                <a:ea typeface="Aptos" panose="020B0004020202020204" pitchFamily="34" charset="0"/>
                <a:cs typeface="Times New Roman" panose="02020603050405020304" pitchFamily="18" charset="0"/>
              </a:rPr>
              <a:t>abject, agonies, brutal, crying, hideous, starve, tears, thirst, torment,  torture, traumatising, tumours </a:t>
            </a:r>
          </a:p>
        </p:txBody>
      </p:sp>
      <p:sp>
        <p:nvSpPr>
          <p:cNvPr id="6" name="Content Placeholder 5">
            <a:extLst>
              <a:ext uri="{FF2B5EF4-FFF2-40B4-BE49-F238E27FC236}">
                <a16:creationId xmlns:a16="http://schemas.microsoft.com/office/drawing/2014/main" id="{6504CB28-0C6F-5C37-9BC3-0A8973EE8761}"/>
              </a:ext>
            </a:extLst>
          </p:cNvPr>
          <p:cNvSpPr txBox="1">
            <a:spLocks/>
          </p:cNvSpPr>
          <p:nvPr/>
        </p:nvSpPr>
        <p:spPr>
          <a:xfrm>
            <a:off x="1676400" y="6572253"/>
            <a:ext cx="21031200" cy="2570078"/>
          </a:xfrm>
          <a:prstGeom prst="rect">
            <a:avLst/>
          </a:prstGeom>
          <a:ln>
            <a:noFill/>
          </a:ln>
        </p:spPr>
        <p:txBody>
          <a:bodyPr vert="horz" lIns="182880" tIns="91440" rIns="182880" bIns="9144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7200" b="1" dirty="0">
                <a:solidFill>
                  <a:schemeClr val="bg1"/>
                </a:solidFill>
                <a:latin typeface="Concourse C3" pitchFamily="2" charset="77"/>
              </a:rPr>
              <a:t>humiliation</a:t>
            </a:r>
          </a:p>
          <a:p>
            <a:pPr marL="0" indent="0">
              <a:lnSpc>
                <a:spcPct val="100000"/>
              </a:lnSpc>
              <a:buNone/>
            </a:pPr>
            <a:r>
              <a:rPr lang="en-GB" sz="5400" i="1" kern="100" dirty="0">
                <a:solidFill>
                  <a:schemeClr val="bg1"/>
                </a:solidFill>
                <a:latin typeface="Concourse T3" pitchFamily="2" charset="77"/>
                <a:ea typeface="Aptos" panose="020B0004020202020204" pitchFamily="34" charset="0"/>
                <a:cs typeface="Times New Roman" panose="02020603050405020304" pitchFamily="18" charset="0"/>
              </a:rPr>
              <a:t>bladder, cleaned, drip, eating, humiliation, incontinence, limbs, nappy, urine, vegetable, wash, wearing</a:t>
            </a:r>
          </a:p>
        </p:txBody>
      </p:sp>
      <p:sp>
        <p:nvSpPr>
          <p:cNvPr id="7" name="Content Placeholder 5">
            <a:extLst>
              <a:ext uri="{FF2B5EF4-FFF2-40B4-BE49-F238E27FC236}">
                <a16:creationId xmlns:a16="http://schemas.microsoft.com/office/drawing/2014/main" id="{95784282-486B-439B-8CB0-0981D198DB11}"/>
              </a:ext>
            </a:extLst>
          </p:cNvPr>
          <p:cNvSpPr txBox="1">
            <a:spLocks/>
          </p:cNvSpPr>
          <p:nvPr/>
        </p:nvSpPr>
        <p:spPr>
          <a:xfrm>
            <a:off x="1676400" y="9412206"/>
            <a:ext cx="21031200" cy="2570076"/>
          </a:xfrm>
          <a:prstGeom prst="rect">
            <a:avLst/>
          </a:prstGeom>
          <a:ln>
            <a:no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600" b="1" dirty="0">
                <a:solidFill>
                  <a:schemeClr val="bg1"/>
                </a:solidFill>
                <a:latin typeface="Concourse C3" pitchFamily="2" charset="77"/>
              </a:rPr>
              <a:t>prolonging</a:t>
            </a:r>
            <a:r>
              <a:rPr lang="en-US" sz="6600" b="1" dirty="0">
                <a:solidFill>
                  <a:schemeClr val="bg1"/>
                </a:solidFill>
                <a:latin typeface="Concourse T3" pitchFamily="2" charset="77"/>
              </a:rPr>
              <a:t> </a:t>
            </a:r>
          </a:p>
          <a:p>
            <a:pPr marL="0" indent="0">
              <a:lnSpc>
                <a:spcPct val="100000"/>
              </a:lnSpc>
              <a:buNone/>
            </a:pPr>
            <a:r>
              <a:rPr lang="en-GB" sz="4800" i="1" kern="100" dirty="0">
                <a:solidFill>
                  <a:schemeClr val="bg1"/>
                </a:solidFill>
                <a:latin typeface="Concourse T3" pitchFamily="2" charset="77"/>
                <a:ea typeface="Aptos" panose="020B0004020202020204" pitchFamily="34" charset="0"/>
                <a:cs typeface="Times New Roman" panose="02020603050405020304" pitchFamily="18" charset="0"/>
              </a:rPr>
              <a:t>drag, dragged, endless, endlessly, lasted, linger</a:t>
            </a:r>
          </a:p>
        </p:txBody>
      </p:sp>
      <p:cxnSp>
        <p:nvCxnSpPr>
          <p:cNvPr id="10" name="Straight Connector 9">
            <a:extLst>
              <a:ext uri="{FF2B5EF4-FFF2-40B4-BE49-F238E27FC236}">
                <a16:creationId xmlns:a16="http://schemas.microsoft.com/office/drawing/2014/main" id="{68DEA9BC-C52B-ADCF-2698-0909BB96DA6D}"/>
              </a:ext>
            </a:extLst>
          </p:cNvPr>
          <p:cNvCxnSpPr>
            <a:cxnSpLocks/>
          </p:cNvCxnSpPr>
          <p:nvPr/>
        </p:nvCxnSpPr>
        <p:spPr>
          <a:xfrm>
            <a:off x="1676400" y="4683823"/>
            <a:ext cx="18969790"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412D8F48-B44A-A755-6394-7C957DAA483E}"/>
              </a:ext>
            </a:extLst>
          </p:cNvPr>
          <p:cNvCxnSpPr>
            <a:cxnSpLocks/>
          </p:cNvCxnSpPr>
          <p:nvPr/>
        </p:nvCxnSpPr>
        <p:spPr>
          <a:xfrm>
            <a:off x="1676400" y="7467600"/>
            <a:ext cx="18969790"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6A1DF4EE-DCCC-3E0C-9F36-F53D422F310A}"/>
              </a:ext>
            </a:extLst>
          </p:cNvPr>
          <p:cNvCxnSpPr>
            <a:cxnSpLocks/>
          </p:cNvCxnSpPr>
          <p:nvPr/>
        </p:nvCxnSpPr>
        <p:spPr>
          <a:xfrm>
            <a:off x="1676400" y="10498142"/>
            <a:ext cx="11630526"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78949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C6A54-8AE2-41BB-920A-4AA921CD05C1}"/>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94BD5F-6B38-720C-2624-4DE745644561}"/>
              </a:ext>
            </a:extLst>
          </p:cNvPr>
          <p:cNvSpPr txBox="1">
            <a:spLocks/>
          </p:cNvSpPr>
          <p:nvPr/>
        </p:nvSpPr>
        <p:spPr>
          <a:xfrm>
            <a:off x="2306052" y="3681663"/>
            <a:ext cx="19771895" cy="7435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buNone/>
            </a:pPr>
            <a:r>
              <a:rPr lang="en-US" sz="6600" dirty="0">
                <a:solidFill>
                  <a:schemeClr val="bg1"/>
                </a:solidFill>
              </a:rPr>
              <a:t>I have seen first hand the unnecessary pain and </a:t>
            </a:r>
            <a:r>
              <a:rPr lang="en-US" sz="6600" b="1" dirty="0">
                <a:solidFill>
                  <a:schemeClr val="bg1"/>
                </a:solidFill>
              </a:rPr>
              <a:t>torment</a:t>
            </a:r>
            <a:r>
              <a:rPr lang="en-US" sz="6600" dirty="0">
                <a:solidFill>
                  <a:schemeClr val="bg1"/>
                </a:solidFill>
              </a:rPr>
              <a:t> that is caused by this horrific disease.</a:t>
            </a:r>
          </a:p>
          <a:p>
            <a:pPr marL="0" indent="0" hangingPunct="1">
              <a:buNone/>
            </a:pPr>
            <a:r>
              <a:rPr lang="en-US" sz="6600" dirty="0">
                <a:solidFill>
                  <a:schemeClr val="bg1"/>
                </a:solidFill>
              </a:rPr>
              <a:t>If you’d seen your Parent with advanced Alzheimer’s, needing to be fed, washed, </a:t>
            </a:r>
            <a:r>
              <a:rPr lang="en-US" sz="6600" b="1" dirty="0">
                <a:solidFill>
                  <a:schemeClr val="bg1"/>
                </a:solidFill>
              </a:rPr>
              <a:t>nappy</a:t>
            </a:r>
            <a:r>
              <a:rPr lang="en-US" sz="6600" dirty="0">
                <a:solidFill>
                  <a:schemeClr val="bg1"/>
                </a:solidFill>
              </a:rPr>
              <a:t> changed, YOU WOULDN’T NEED TO ASK! </a:t>
            </a:r>
          </a:p>
        </p:txBody>
      </p:sp>
      <p:sp>
        <p:nvSpPr>
          <p:cNvPr id="6" name="Title 1">
            <a:extLst>
              <a:ext uri="{FF2B5EF4-FFF2-40B4-BE49-F238E27FC236}">
                <a16:creationId xmlns:a16="http://schemas.microsoft.com/office/drawing/2014/main" id="{3DBFA926-7292-BBD9-8539-AC0CFBF250E6}"/>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supportive</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spTree>
    <p:extLst>
      <p:ext uri="{BB962C8B-B14F-4D97-AF65-F5344CB8AC3E}">
        <p14:creationId xmlns:p14="http://schemas.microsoft.com/office/powerpoint/2010/main" val="115793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82E50-E65E-7C93-ABCE-2A853211BF1F}"/>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7CBCFB2-8CFC-7781-01DE-2A2CD7585577}"/>
              </a:ext>
            </a:extLst>
          </p:cNvPr>
          <p:cNvSpPr txBox="1">
            <a:spLocks/>
          </p:cNvSpPr>
          <p:nvPr/>
        </p:nvSpPr>
        <p:spPr>
          <a:xfrm>
            <a:off x="0" y="141889"/>
            <a:ext cx="24384000" cy="13432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positive for Huntington’s Disease I’ve |  watched my   | 3 older siblings deteriorate slowly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dad die slowly and painfully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sadly |  watched my   | young brother suffer horrendous pain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position More than you know |  Watching my  | lovely strong daddy die broke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father die a very horrible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mother die horribly from terminal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daughter die from cancer with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When I was 19 I |  watched my   | mother waste away and die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 my    | father die of cancer slowly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mother suffer excruciating daily pain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mum suffer a prolonged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before the experience we had |  watching my  | dad suffer for months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husband in agony for months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nothing noble about suffering I |  watched my   | husband die of pancreatic cancer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husband die slowly of MND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Mom's slow and </a:t>
            </a:r>
            <a:r>
              <a:rPr lang="en-US" sz="36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gruelling</a:t>
            </a: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death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experienced a harrowing time |  watching my  | father dying in a physically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have |  watched my   | 2 lovely sisters and my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Gran slowly die piece by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Having |  watched my   | father suffer terribly during the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no quality of life I |  watched my   | mother suffer when you wouldn’t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After |  watching my  | family members in their final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fluids it was horrendous to |   watch my    | partner who was only 41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  Watched my   | mum die a horrendous ending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grandfather father and best friend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mother die a horrible death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 my    | terminally ill mum dye from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mum in absolute agony for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mother slowly and painfully die               </a:t>
            </a:r>
            <a:endParaRPr lang="en-US" sz="36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659A6316-F9D1-4047-BC44-9FE0AE9285F3}"/>
              </a:ext>
            </a:extLst>
          </p:cNvPr>
          <p:cNvSpPr txBox="1">
            <a:spLocks/>
          </p:cNvSpPr>
          <p:nvPr/>
        </p:nvSpPr>
        <p:spPr>
          <a:xfrm>
            <a:off x="-1535892" y="12075528"/>
            <a:ext cx="8567314"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watch* my</a:t>
            </a:r>
          </a:p>
        </p:txBody>
      </p:sp>
    </p:spTree>
    <p:extLst>
      <p:ext uri="{BB962C8B-B14F-4D97-AF65-F5344CB8AC3E}">
        <p14:creationId xmlns:p14="http://schemas.microsoft.com/office/powerpoint/2010/main" val="64158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529759A-23AD-C0B6-D0DC-FF59BC98CFC3}"/>
              </a:ext>
            </a:extLst>
          </p:cNvPr>
          <p:cNvSpPr txBox="1">
            <a:spLocks/>
          </p:cNvSpPr>
          <p:nvPr/>
        </p:nvSpPr>
        <p:spPr>
          <a:xfrm>
            <a:off x="3145498" y="-217715"/>
            <a:ext cx="18093003" cy="1843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pain endured I have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whatched</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 first hand | my granny suffer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greatly and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adult life I have witnessed | first hand | many deaths with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many causes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and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MND and have seen | first hand | their suffering at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not being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should end I have seen | first hand | my Father endure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an unnecessarily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living is I have had | first hand | experience of the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long protracted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living I have witnessed at | first hand | the pain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suffering experienced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family not machines I have | first hand | experience of deaths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that were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consultation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document I have seen | first hand | a relative age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55 who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so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 have seen at | first hand | the physical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psychological damage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her comfortable I’ve seen it | first hand | You will be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asking Doctors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in our land Having witnessed | first hand | the torture that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is suffered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longer worth living I've witnessed | first hand | the misery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watching someone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worth living I have seen | first hand | the pain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suffering that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previous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page I have seen | first hand | the difficulties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pain which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Personal experience I have watched | first hand | terminally ill family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and friends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premature death I have witnessed | first hand | with my grandfather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how horrible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cancer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 have seen at | first hand | the unnecessary pain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and torment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traumatisation</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of their families Having | first hand | experience of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mum having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or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medics I have seen | first hand | the awfulness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vulnerable people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their lives I have seen | first hand | the anxiety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some patients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families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And I have witnessed | first hand | a patient's relatives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who wanted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same situation or similar Having | first hand | experience of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wife 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terminally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ill I had seen | first hand | the suffering associated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with MND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religious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organisations</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have witnessed | first hand | horrific deaths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my parents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writing from a position of | first hand | experience as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Mum felt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older people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i</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have seen | first hand | unscrupulous families creating an environment</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of life I have seen | first hand | how for the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wrong reasons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parties I have seen at | first hand | the suffering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sick people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go through this Having experienced | first hand | the distress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pain of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it all I have seen | first hand | the agonies people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go through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end our suffering Having had | first hand | experience of relatives suffering terribly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of family members I know | first hand | what it's like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to watch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professional carers I have experienced | first hand | the embarrassment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desperation double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assisted dying I am witnessing | first hand | how someone suffers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right til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to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Dignitas and have seen | first hand | how one can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leave this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ill people I have witnessed | first hand | the weeks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upset and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the helpless I have experienced | first hand | close family members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going through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dying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process I have seen | first hand | the suffering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end of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experience of my mother's death | First hand | knowledge of the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inhumane suffering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intolerable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pain and suffering My | first hand | experience with 4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dying elderly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of death I have watched | first hand | someone who has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always been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As explained earlier I have | first hand | experience of watching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people dying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their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side I have experienced | first hand | the agony families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go through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suicides I have witnessed at | first hand | and close up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the sheer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and that's wrong I have | first hand | experience of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mums slow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palliative care I have witnessed | first hand | the torturous suffering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that can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inflict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on an animal Seen | first hand | the utter misery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caused to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act now I have witnessed | first hand | the traumatic weeks and months</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endParaRPr lang="en-US" sz="24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81652F50-4C44-9585-7C6A-BD23CF717F01}"/>
              </a:ext>
            </a:extLst>
          </p:cNvPr>
          <p:cNvSpPr txBox="1">
            <a:spLocks/>
          </p:cNvSpPr>
          <p:nvPr/>
        </p:nvSpPr>
        <p:spPr>
          <a:xfrm>
            <a:off x="18061925" y="12297949"/>
            <a:ext cx="8567314"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first hand</a:t>
            </a:r>
          </a:p>
        </p:txBody>
      </p:sp>
    </p:spTree>
    <p:extLst>
      <p:ext uri="{BB962C8B-B14F-4D97-AF65-F5344CB8AC3E}">
        <p14:creationId xmlns:p14="http://schemas.microsoft.com/office/powerpoint/2010/main" val="75261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383D-BD09-0D5E-B8D4-98039986F17C}"/>
            </a:ext>
          </a:extLst>
        </p:cNvPr>
        <p:cNvGrpSpPr/>
        <p:nvPr/>
      </p:nvGrpSpPr>
      <p:grpSpPr>
        <a:xfrm>
          <a:off x="0" y="0"/>
          <a:ext cx="0" cy="0"/>
          <a:chOff x="0" y="0"/>
          <a:chExt cx="0" cy="0"/>
        </a:xfrm>
      </p:grpSpPr>
      <p:sp>
        <p:nvSpPr>
          <p:cNvPr id="5" name="Content Placeholder 5">
            <a:extLst>
              <a:ext uri="{FF2B5EF4-FFF2-40B4-BE49-F238E27FC236}">
                <a16:creationId xmlns:a16="http://schemas.microsoft.com/office/drawing/2014/main" id="{41FB7311-2D26-940B-0D92-F932B02C1E65}"/>
              </a:ext>
            </a:extLst>
          </p:cNvPr>
          <p:cNvSpPr txBox="1">
            <a:spLocks/>
          </p:cNvSpPr>
          <p:nvPr/>
        </p:nvSpPr>
        <p:spPr>
          <a:xfrm>
            <a:off x="1676400" y="3651251"/>
            <a:ext cx="21031200" cy="2651126"/>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1000"/>
              </a:spcBef>
              <a:buFontTx/>
              <a:buNone/>
            </a:pPr>
            <a:r>
              <a:rPr lang="en-US" sz="6600" b="1" dirty="0">
                <a:solidFill>
                  <a:schemeClr val="bg1"/>
                </a:solidFill>
                <a:latin typeface="Concourse C3" pitchFamily="2" charset="77"/>
              </a:rPr>
              <a:t>bill as slippery slope</a:t>
            </a:r>
          </a:p>
          <a:p>
            <a:pPr marL="0" indent="0" hangingPunct="1">
              <a:spcBef>
                <a:spcPts val="1000"/>
              </a:spcBef>
              <a:buNone/>
            </a:pPr>
            <a:r>
              <a:rPr lang="en-GB" sz="4800" i="1" kern="100" dirty="0">
                <a:solidFill>
                  <a:schemeClr val="bg1"/>
                </a:solidFill>
                <a:latin typeface="Concourse T3" pitchFamily="2" charset="77"/>
                <a:ea typeface="Aptos" panose="020B0004020202020204" pitchFamily="34" charset="0"/>
                <a:cs typeface="Times New Roman" panose="02020603050405020304" pitchFamily="18" charset="0"/>
              </a:rPr>
              <a:t>eroded, implies, message, normalisation, normalise, opens, promoting, reinforce, sends, signal, subtle, wedge, widen, widened  </a:t>
            </a:r>
          </a:p>
        </p:txBody>
      </p:sp>
      <p:sp>
        <p:nvSpPr>
          <p:cNvPr id="6" name="Content Placeholder 5">
            <a:extLst>
              <a:ext uri="{FF2B5EF4-FFF2-40B4-BE49-F238E27FC236}">
                <a16:creationId xmlns:a16="http://schemas.microsoft.com/office/drawing/2014/main" id="{CBF1F581-3B8F-293E-E5DC-47A755A8D08D}"/>
              </a:ext>
            </a:extLst>
          </p:cNvPr>
          <p:cNvSpPr txBox="1">
            <a:spLocks/>
          </p:cNvSpPr>
          <p:nvPr/>
        </p:nvSpPr>
        <p:spPr>
          <a:xfrm>
            <a:off x="1676400" y="9214504"/>
            <a:ext cx="21031200" cy="2378412"/>
          </a:xfrm>
          <a:prstGeom prst="rect">
            <a:avLst/>
          </a:prstGeom>
          <a:ln>
            <a:noFill/>
          </a:ln>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7200" b="1" dirty="0">
                <a:solidFill>
                  <a:schemeClr val="bg1"/>
                </a:solidFill>
                <a:latin typeface="Concourse C3" pitchFamily="2" charset="77"/>
              </a:rPr>
              <a:t>appealing to authority</a:t>
            </a:r>
          </a:p>
          <a:p>
            <a:pPr marL="0" indent="0">
              <a:lnSpc>
                <a:spcPct val="100000"/>
              </a:lnSpc>
              <a:buNone/>
            </a:pPr>
            <a:r>
              <a:rPr lang="en-GB" sz="5400" i="1" kern="100" dirty="0">
                <a:solidFill>
                  <a:schemeClr val="bg1"/>
                </a:solidFill>
                <a:latin typeface="Concourse T3" pitchFamily="2" charset="77"/>
                <a:ea typeface="Aptos" panose="020B0004020202020204" pitchFamily="34" charset="0"/>
                <a:cs typeface="Times New Roman" panose="02020603050405020304" pitchFamily="18" charset="0"/>
              </a:rPr>
              <a:t>American, BMJ, cited, commandments, God’s, journal, Mr, professor, shalt, thou</a:t>
            </a:r>
          </a:p>
        </p:txBody>
      </p:sp>
      <p:sp>
        <p:nvSpPr>
          <p:cNvPr id="7" name="Content Placeholder 5">
            <a:extLst>
              <a:ext uri="{FF2B5EF4-FFF2-40B4-BE49-F238E27FC236}">
                <a16:creationId xmlns:a16="http://schemas.microsoft.com/office/drawing/2014/main" id="{8A19DF22-FA54-7031-3C8B-05ADF11337B9}"/>
              </a:ext>
            </a:extLst>
          </p:cNvPr>
          <p:cNvSpPr txBox="1">
            <a:spLocks/>
          </p:cNvSpPr>
          <p:nvPr/>
        </p:nvSpPr>
        <p:spPr>
          <a:xfrm>
            <a:off x="1676400" y="6569234"/>
            <a:ext cx="21031200" cy="2378412"/>
          </a:xfrm>
          <a:prstGeom prst="rect">
            <a:avLst/>
          </a:prstGeom>
          <a:ln>
            <a:no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600" b="1" dirty="0">
                <a:solidFill>
                  <a:schemeClr val="bg1"/>
                </a:solidFill>
                <a:latin typeface="Concourse C3" pitchFamily="2" charset="77"/>
              </a:rPr>
              <a:t>value of human life</a:t>
            </a:r>
          </a:p>
          <a:p>
            <a:pPr marL="0" indent="0">
              <a:lnSpc>
                <a:spcPct val="100000"/>
              </a:lnSpc>
              <a:buNone/>
            </a:pPr>
            <a:r>
              <a:rPr lang="en-GB" sz="4800" i="1" kern="100" dirty="0">
                <a:solidFill>
                  <a:schemeClr val="bg1"/>
                </a:solidFill>
                <a:latin typeface="Concourse T3" pitchFamily="2" charset="77"/>
                <a:ea typeface="Aptos" panose="020B0004020202020204" pitchFamily="34" charset="0"/>
                <a:cs typeface="Times New Roman" panose="02020603050405020304" pitchFamily="18" charset="0"/>
              </a:rPr>
              <a:t>burden, burdensome, contradiction, devalue, undermine, undermines</a:t>
            </a:r>
          </a:p>
        </p:txBody>
      </p:sp>
      <p:sp>
        <p:nvSpPr>
          <p:cNvPr id="8" name="Title 1">
            <a:extLst>
              <a:ext uri="{FF2B5EF4-FFF2-40B4-BE49-F238E27FC236}">
                <a16:creationId xmlns:a16="http://schemas.microsoft.com/office/drawing/2014/main" id="{7DC1F535-3E39-E25B-34A6-B635A3C3369D}"/>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opposed</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cxnSp>
        <p:nvCxnSpPr>
          <p:cNvPr id="10" name="Straight Connector 9">
            <a:extLst>
              <a:ext uri="{FF2B5EF4-FFF2-40B4-BE49-F238E27FC236}">
                <a16:creationId xmlns:a16="http://schemas.microsoft.com/office/drawing/2014/main" id="{56842E3B-418B-00F8-BDFB-418862CD3C6F}"/>
              </a:ext>
            </a:extLst>
          </p:cNvPr>
          <p:cNvCxnSpPr>
            <a:cxnSpLocks/>
          </p:cNvCxnSpPr>
          <p:nvPr/>
        </p:nvCxnSpPr>
        <p:spPr>
          <a:xfrm>
            <a:off x="1676400" y="4737610"/>
            <a:ext cx="20702337"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DC5C163E-FF9F-1FC7-F96A-A94E61828D25}"/>
              </a:ext>
            </a:extLst>
          </p:cNvPr>
          <p:cNvCxnSpPr>
            <a:cxnSpLocks/>
          </p:cNvCxnSpPr>
          <p:nvPr/>
        </p:nvCxnSpPr>
        <p:spPr>
          <a:xfrm>
            <a:off x="1676400" y="7682753"/>
            <a:ext cx="16369553"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A6553D40-0B9A-B0FF-F4BD-99CCFD94AE27}"/>
              </a:ext>
            </a:extLst>
          </p:cNvPr>
          <p:cNvCxnSpPr>
            <a:cxnSpLocks/>
          </p:cNvCxnSpPr>
          <p:nvPr/>
        </p:nvCxnSpPr>
        <p:spPr>
          <a:xfrm>
            <a:off x="1676400" y="10386320"/>
            <a:ext cx="19868619"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5841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8FC5A-8320-E8BD-F828-B6990CA45147}"/>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3737DCA-3F95-BDA6-9B1D-96A7AA6C6911}"/>
              </a:ext>
            </a:extLst>
          </p:cNvPr>
          <p:cNvSpPr txBox="1">
            <a:spLocks/>
          </p:cNvSpPr>
          <p:nvPr/>
        </p:nvSpPr>
        <p:spPr>
          <a:xfrm>
            <a:off x="3043988" y="3212431"/>
            <a:ext cx="18520611"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buNone/>
            </a:pPr>
            <a:r>
              <a:rPr lang="en-US" sz="6600" dirty="0">
                <a:solidFill>
                  <a:schemeClr val="bg1"/>
                </a:solidFill>
                <a:latin typeface="Concourse T2" pitchFamily="2" charset="77"/>
              </a:rPr>
              <a:t>The Bill would send a </a:t>
            </a:r>
            <a:r>
              <a:rPr lang="en-US" sz="6600" b="1" dirty="0">
                <a:solidFill>
                  <a:schemeClr val="bg1"/>
                </a:solidFill>
                <a:latin typeface="Concourse T2" pitchFamily="2" charset="77"/>
              </a:rPr>
              <a:t>signal</a:t>
            </a:r>
            <a:r>
              <a:rPr lang="en-US" sz="6600" dirty="0">
                <a:solidFill>
                  <a:schemeClr val="bg1"/>
                </a:solidFill>
                <a:latin typeface="Concourse T2" pitchFamily="2" charset="77"/>
              </a:rPr>
              <a:t> that some lives are no longer worth living. </a:t>
            </a:r>
          </a:p>
          <a:p>
            <a:pPr marL="0" indent="0" hangingPunct="1">
              <a:buNone/>
            </a:pPr>
            <a:r>
              <a:rPr lang="en-US" sz="6600" dirty="0">
                <a:solidFill>
                  <a:schemeClr val="bg1"/>
                </a:solidFill>
                <a:latin typeface="Concourse T2" pitchFamily="2" charset="77"/>
              </a:rPr>
              <a:t>We are also disobeying one of the 10 </a:t>
            </a:r>
            <a:r>
              <a:rPr lang="en-US" sz="6600" b="1" dirty="0">
                <a:solidFill>
                  <a:schemeClr val="bg1"/>
                </a:solidFill>
                <a:latin typeface="Concourse T2" pitchFamily="2" charset="77"/>
              </a:rPr>
              <a:t>commandments</a:t>
            </a:r>
            <a:r>
              <a:rPr lang="en-US" sz="6600" dirty="0">
                <a:solidFill>
                  <a:schemeClr val="bg1"/>
                </a:solidFill>
                <a:latin typeface="Concourse T2" pitchFamily="2" charset="77"/>
              </a:rPr>
              <a:t> which states “thou shalt not kill”.</a:t>
            </a:r>
          </a:p>
        </p:txBody>
      </p:sp>
      <p:sp>
        <p:nvSpPr>
          <p:cNvPr id="6" name="Title 1">
            <a:extLst>
              <a:ext uri="{FF2B5EF4-FFF2-40B4-BE49-F238E27FC236}">
                <a16:creationId xmlns:a16="http://schemas.microsoft.com/office/drawing/2014/main" id="{C86FC3AB-ADA0-D4C8-16B0-284D5C36F42A}"/>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opposed</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spTree>
    <p:extLst>
      <p:ext uri="{BB962C8B-B14F-4D97-AF65-F5344CB8AC3E}">
        <p14:creationId xmlns:p14="http://schemas.microsoft.com/office/powerpoint/2010/main" val="2781124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5DD92D-3404-1964-24C5-6491EBD6D09E}"/>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8831D05-BE06-5B74-7DA5-DC0F621AF7A3}"/>
              </a:ext>
            </a:extLst>
          </p:cNvPr>
          <p:cNvSpPr txBox="1">
            <a:spLocks/>
          </p:cNvSpPr>
          <p:nvPr/>
        </p:nvSpPr>
        <p:spPr>
          <a:xfrm>
            <a:off x="0" y="2553953"/>
            <a:ext cx="24384000" cy="11162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society This bill sends a | clear message | that some lives have actually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disabled people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also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Additionally it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potentially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the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the patient It sends a | clear message | to the elderly and infirm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reduced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distinctively | clear message | from authorities figures and from</a:t>
            </a:r>
            <a:endParaRPr lang="en-US" sz="36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D7F3871C-5BEB-E077-0737-F108805D151B}"/>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“clear message”</a:t>
            </a:r>
          </a:p>
        </p:txBody>
      </p:sp>
    </p:spTree>
    <p:extLst>
      <p:ext uri="{BB962C8B-B14F-4D97-AF65-F5344CB8AC3E}">
        <p14:creationId xmlns:p14="http://schemas.microsoft.com/office/powerpoint/2010/main" val="404818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respect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Tree>
    <p:extLst>
      <p:ext uri="{BB962C8B-B14F-4D97-AF65-F5344CB8AC3E}">
        <p14:creationId xmlns:p14="http://schemas.microsoft.com/office/powerpoint/2010/main" val="69870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1" i="0" u="none" strike="noStrike" dirty="0">
                          <a:solidFill>
                            <a:schemeClr val="bg1"/>
                          </a:solidFill>
                          <a:effectLst/>
                          <a:latin typeface="Concourse T2" pitchFamily="2" charset="77"/>
                        </a:rPr>
                        <a:t>Living creatures: animals, birds</a:t>
                      </a:r>
                      <a:r>
                        <a:rPr lang="en-GB" sz="2400" b="1" i="0" u="none" strike="noStrike">
                          <a:solidFill>
                            <a:schemeClr val="bg1"/>
                          </a:solidFill>
                          <a:effectLst/>
                          <a:latin typeface="Concourse T2" pitchFamily="2" charset="77"/>
                        </a:rPr>
                        <a:t>, etc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Dogs and animals are ‘treated better’</a:t>
            </a:r>
          </a:p>
        </p:txBody>
      </p:sp>
    </p:spTree>
    <p:extLst>
      <p:ext uri="{BB962C8B-B14F-4D97-AF65-F5344CB8AC3E}">
        <p14:creationId xmlns:p14="http://schemas.microsoft.com/office/powerpoint/2010/main" val="2429491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Food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Speed</a:t>
                      </a:r>
                      <a:r>
                        <a:rPr lang="en-GB" sz="2400" b="1" i="0" u="none" strike="noStrike">
                          <a:solidFill>
                            <a:schemeClr val="bg1"/>
                          </a:solidFill>
                          <a:effectLst/>
                          <a:latin typeface="Concourse T2" pitchFamily="2" charset="77"/>
                        </a:rPr>
                        <a:t>: Slow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Stationary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a:t>
                      </a:r>
                      <a:r>
                        <a:rPr lang="en-GB" sz="2400" b="1" i="0" u="none" strike="noStrike">
                          <a:solidFill>
                            <a:schemeClr val="bg1"/>
                          </a:solidFill>
                          <a:effectLst/>
                          <a:latin typeface="Concourse T2" pitchFamily="2" charset="77"/>
                        </a:rPr>
                        <a:t>: Late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Prolonged death</a:t>
            </a:r>
          </a:p>
        </p:txBody>
      </p:sp>
    </p:spTree>
    <p:extLst>
      <p:ext uri="{BB962C8B-B14F-4D97-AF65-F5344CB8AC3E}">
        <p14:creationId xmlns:p14="http://schemas.microsoft.com/office/powerpoint/2010/main" val="1471847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F61B-F902-83E1-1366-01B7DF6ED815}"/>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35DB5EA-B272-42C1-58A4-95EC6CBD3765}"/>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1. Background</a:t>
            </a:r>
          </a:p>
        </p:txBody>
      </p:sp>
    </p:spTree>
    <p:extLst>
      <p:ext uri="{BB962C8B-B14F-4D97-AF65-F5344CB8AC3E}">
        <p14:creationId xmlns:p14="http://schemas.microsoft.com/office/powerpoint/2010/main" val="1780041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Chance</a:t>
                      </a:r>
                      <a:r>
                        <a:rPr lang="en-GB" sz="2400" b="1" i="0" u="none" strike="noStrike">
                          <a:solidFill>
                            <a:schemeClr val="bg1"/>
                          </a:solidFill>
                          <a:effectLst/>
                          <a:latin typeface="Concourse T2" pitchFamily="2" charset="77"/>
                        </a:rPr>
                        <a:t>, luck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Lucky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Entire</a:t>
                      </a:r>
                      <a:r>
                        <a:rPr lang="en-GB" sz="2400" b="1" i="0" u="none" strike="noStrike">
                          <a:solidFill>
                            <a:schemeClr val="bg1"/>
                          </a:solidFill>
                          <a:effectLst/>
                          <a:latin typeface="Concourse T2" pitchFamily="2" charset="77"/>
                        </a:rPr>
                        <a:t>; maximum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No respect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Personal narratives of suffering and humiliation</a:t>
            </a:r>
          </a:p>
        </p:txBody>
      </p:sp>
    </p:spTree>
    <p:extLst>
      <p:ext uri="{BB962C8B-B14F-4D97-AF65-F5344CB8AC3E}">
        <p14:creationId xmlns:p14="http://schemas.microsoft.com/office/powerpoint/2010/main" val="70047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Suitability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No obligation </a:t>
                      </a:r>
                      <a:r>
                        <a:rPr lang="en-GB" sz="2400" b="1" i="0" u="none" strike="noStrike">
                          <a:solidFill>
                            <a:schemeClr val="bg1"/>
                          </a:solidFill>
                          <a:effectLst/>
                          <a:latin typeface="Concourse T2" pitchFamily="2" charset="77"/>
                        </a:rPr>
                        <a:t>or necessity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Logical argumentation</a:t>
            </a:r>
          </a:p>
        </p:txBody>
      </p:sp>
    </p:spTree>
    <p:extLst>
      <p:ext uri="{BB962C8B-B14F-4D97-AF65-F5344CB8AC3E}">
        <p14:creationId xmlns:p14="http://schemas.microsoft.com/office/powerpoint/2010/main" val="955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1" i="0" u="none" strike="noStrike" dirty="0">
                          <a:solidFill>
                            <a:schemeClr val="bg1"/>
                          </a:solidFill>
                          <a:effectLst/>
                          <a:latin typeface="Concourse T2" pitchFamily="2" charset="77"/>
                        </a:rPr>
                        <a:t>Measurement</a:t>
                      </a:r>
                      <a:r>
                        <a:rPr lang="en-GB" sz="2400" b="1" i="0" u="none" strike="noStrike">
                          <a:solidFill>
                            <a:schemeClr val="bg1"/>
                          </a:solidFill>
                          <a:effectLst/>
                          <a:latin typeface="Concourse T2" pitchFamily="2" charset="77"/>
                        </a:rPr>
                        <a:t>: Speed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Measurement</a:t>
                      </a:r>
                      <a:r>
                        <a:rPr lang="en-GB" sz="2400" b="1" i="0" u="none" strike="noStrike">
                          <a:solidFill>
                            <a:schemeClr val="bg1"/>
                          </a:solidFill>
                          <a:effectLst/>
                          <a:latin typeface="Concourse T2" pitchFamily="2" charset="77"/>
                        </a:rPr>
                        <a:t>: Weight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Weak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 Old</a:t>
                      </a:r>
                      <a:r>
                        <a:rPr lang="en-GB" sz="2400" b="1" i="0" u="none" strike="noStrike">
                          <a:solidFill>
                            <a:schemeClr val="bg1"/>
                          </a:solidFill>
                          <a:effectLst/>
                          <a:latin typeface="Concourse T2" pitchFamily="2" charset="77"/>
                        </a:rPr>
                        <a:t>; grown-up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Danger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Unimportant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Slippery slope re: suicide rates and pressure on elderly/sick</a:t>
            </a:r>
          </a:p>
        </p:txBody>
      </p:sp>
    </p:spTree>
    <p:extLst>
      <p:ext uri="{BB962C8B-B14F-4D97-AF65-F5344CB8AC3E}">
        <p14:creationId xmlns:p14="http://schemas.microsoft.com/office/powerpoint/2010/main" val="2092974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Expensive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Difficult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Money: Cost </a:t>
                      </a:r>
                      <a:r>
                        <a:rPr lang="en-GB" sz="2400" b="1" i="0" u="none" strike="noStrike">
                          <a:solidFill>
                            <a:schemeClr val="bg1"/>
                          </a:solidFill>
                          <a:effectLst/>
                          <a:latin typeface="Concourse T2" pitchFamily="2" charset="77"/>
                        </a:rPr>
                        <a:t>and price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Danger of ‘saving money’ through assisted dying</a:t>
            </a:r>
          </a:p>
        </p:txBody>
      </p:sp>
    </p:spTree>
    <p:extLst>
      <p:ext uri="{BB962C8B-B14F-4D97-AF65-F5344CB8AC3E}">
        <p14:creationId xmlns:p14="http://schemas.microsoft.com/office/powerpoint/2010/main" val="1282402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People</a:t>
                      </a:r>
                      <a:r>
                        <a:rPr lang="en-GB" sz="2400" b="1" i="0" u="none" strike="noStrike">
                          <a:solidFill>
                            <a:schemeClr val="bg1"/>
                          </a:solidFill>
                          <a:effectLst/>
                          <a:latin typeface="Concourse T2" pitchFamily="2" charset="77"/>
                        </a:rPr>
                        <a:t>: Male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Other </a:t>
                      </a:r>
                      <a:r>
                        <a:rPr lang="en-GB" sz="2400" b="1" i="0" u="none" strike="noStrike">
                          <a:solidFill>
                            <a:schemeClr val="bg1"/>
                          </a:solidFill>
                          <a:effectLst/>
                          <a:latin typeface="Concourse T2" pitchFamily="2" charset="77"/>
                        </a:rPr>
                        <a:t>proper names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Appeal to authority and other countries</a:t>
            </a:r>
          </a:p>
        </p:txBody>
      </p:sp>
    </p:spTree>
    <p:extLst>
      <p:ext uri="{BB962C8B-B14F-4D97-AF65-F5344CB8AC3E}">
        <p14:creationId xmlns:p14="http://schemas.microsoft.com/office/powerpoint/2010/main" val="158629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a:t>
                      </a:r>
                      <a:r>
                        <a:rPr lang="en-GB" sz="2400" b="1" i="0" u="none" strike="noStrike">
                          <a:solidFill>
                            <a:schemeClr val="bg1"/>
                          </a:solidFill>
                          <a:effectLst/>
                          <a:latin typeface="Concourse T2" pitchFamily="2" charset="77"/>
                        </a:rPr>
                        <a:t>: Early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Lawful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Too soon and not something to be ‘legalized’</a:t>
            </a:r>
          </a:p>
        </p:txBody>
      </p:sp>
    </p:spTree>
    <p:extLst>
      <p:ext uri="{BB962C8B-B14F-4D97-AF65-F5344CB8AC3E}">
        <p14:creationId xmlns:p14="http://schemas.microsoft.com/office/powerpoint/2010/main" val="68710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FBC0B-30A2-6788-7C22-49BB100F3564}"/>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3BC20903-FA45-DA7E-788B-4A84FD71CCCA}"/>
              </a:ext>
            </a:extLst>
          </p:cNvPr>
          <p:cNvSpPr txBox="1"/>
          <p:nvPr/>
        </p:nvSpPr>
        <p:spPr>
          <a:xfrm>
            <a:off x="851971" y="1262796"/>
            <a:ext cx="22680057" cy="100238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Overall</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Supportive: animals, prolonged death, personal narratives of suffering and humiliation, logical argumentation: </a:t>
            </a:r>
            <a:r>
              <a:rPr lang="en-GB" sz="8000" i="1" dirty="0">
                <a:solidFill>
                  <a:schemeClr val="bg1"/>
                </a:solidFill>
                <a:latin typeface="Concourse T2"/>
                <a:sym typeface="Concourse T2"/>
              </a:rPr>
              <a:t>experiential-based</a:t>
            </a: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chemeClr val="bg1"/>
                </a:solidFill>
                <a:effectLst/>
                <a:uLnTx/>
                <a:uFillTx/>
                <a:latin typeface="Concourse T2"/>
                <a:sym typeface="Concourse T2"/>
              </a:rPr>
              <a:t>Opposed: slippery slope, danger of seeing it as ‘saving money’, appeals to authority, too soon: </a:t>
            </a:r>
            <a:r>
              <a:rPr kumimoji="0" lang="en-GB" sz="8000" b="0" i="1" u="none" strike="noStrike" kern="0" cap="none" spc="0" normalizeH="0" baseline="0" noProof="0" dirty="0">
                <a:ln>
                  <a:noFill/>
                </a:ln>
                <a:solidFill>
                  <a:schemeClr val="bg1"/>
                </a:solidFill>
                <a:effectLst/>
                <a:uLnTx/>
                <a:uFillTx/>
                <a:latin typeface="Concourse T2"/>
                <a:sym typeface="Concourse T2"/>
              </a:rPr>
              <a:t>principle-based</a:t>
            </a:r>
          </a:p>
        </p:txBody>
      </p:sp>
    </p:spTree>
    <p:extLst>
      <p:ext uri="{BB962C8B-B14F-4D97-AF65-F5344CB8AC3E}">
        <p14:creationId xmlns:p14="http://schemas.microsoft.com/office/powerpoint/2010/main" val="484521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4E64F-D031-C045-AE33-E5EB538BD05C}"/>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5B3D2E5D-19A5-474D-4401-4F4A7FAA55A4}"/>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5. Implications and Democracy</a:t>
            </a:r>
          </a:p>
        </p:txBody>
      </p:sp>
    </p:spTree>
    <p:extLst>
      <p:ext uri="{BB962C8B-B14F-4D97-AF65-F5344CB8AC3E}">
        <p14:creationId xmlns:p14="http://schemas.microsoft.com/office/powerpoint/2010/main" val="1943031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chart&#10;&#10;AI-generated content may be incorrect.">
            <a:extLst>
              <a:ext uri="{FF2B5EF4-FFF2-40B4-BE49-F238E27FC236}">
                <a16:creationId xmlns:a16="http://schemas.microsoft.com/office/drawing/2014/main" id="{763794D1-FB39-3ED5-2468-75A946774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36" y="0"/>
            <a:ext cx="19972482" cy="13704724"/>
          </a:xfrm>
          <a:prstGeom prst="rect">
            <a:avLst/>
          </a:prstGeom>
        </p:spPr>
      </p:pic>
    </p:spTree>
    <p:extLst>
      <p:ext uri="{BB962C8B-B14F-4D97-AF65-F5344CB8AC3E}">
        <p14:creationId xmlns:p14="http://schemas.microsoft.com/office/powerpoint/2010/main" val="410188052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26B4-ED66-6E14-DD52-49470A4B4720}"/>
            </a:ext>
          </a:extLst>
        </p:cNvPr>
        <p:cNvGrpSpPr/>
        <p:nvPr/>
      </p:nvGrpSpPr>
      <p:grpSpPr>
        <a:xfrm>
          <a:off x="0" y="0"/>
          <a:ext cx="0" cy="0"/>
          <a:chOff x="0" y="0"/>
          <a:chExt cx="0" cy="0"/>
        </a:xfrm>
      </p:grpSpPr>
      <p:pic>
        <p:nvPicPr>
          <p:cNvPr id="3" name="Picture 2" descr="A blue and white chart&#10;&#10;AI-generated content may be incorrect.">
            <a:extLst>
              <a:ext uri="{FF2B5EF4-FFF2-40B4-BE49-F238E27FC236}">
                <a16:creationId xmlns:a16="http://schemas.microsoft.com/office/drawing/2014/main" id="{A515E68E-633A-C9A0-598D-95D8E6119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613" y="156175"/>
            <a:ext cx="19626774" cy="13403649"/>
          </a:xfrm>
          <a:prstGeom prst="rect">
            <a:avLst/>
          </a:prstGeom>
        </p:spPr>
      </p:pic>
    </p:spTree>
    <p:extLst>
      <p:ext uri="{BB962C8B-B14F-4D97-AF65-F5344CB8AC3E}">
        <p14:creationId xmlns:p14="http://schemas.microsoft.com/office/powerpoint/2010/main" val="312155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a:extLst>
            <a:ext uri="{FF2B5EF4-FFF2-40B4-BE49-F238E27FC236}">
              <a16:creationId xmlns:a16="http://schemas.microsoft.com/office/drawing/2014/main" id="{D8BAFF9B-05D7-DEC9-2853-BC9BD68CB1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C4E061-9CA9-F28B-4F1B-68861990123A}"/>
              </a:ext>
            </a:extLst>
          </p:cNvPr>
          <p:cNvPicPr>
            <a:picLocks noChangeAspect="1"/>
          </p:cNvPicPr>
          <p:nvPr/>
        </p:nvPicPr>
        <p:blipFill>
          <a:blip r:embed="rId3"/>
          <a:srcRect b="43954"/>
          <a:stretch>
            <a:fillRect/>
          </a:stretch>
        </p:blipFill>
        <p:spPr>
          <a:xfrm>
            <a:off x="964863" y="275897"/>
            <a:ext cx="22454273" cy="8573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9B9E3FE-7F32-FC83-65F6-7992E53B69C1}"/>
              </a:ext>
            </a:extLst>
          </p:cNvPr>
          <p:cNvPicPr>
            <a:picLocks noChangeAspect="1"/>
          </p:cNvPicPr>
          <p:nvPr/>
        </p:nvPicPr>
        <p:blipFill>
          <a:blip r:embed="rId4"/>
          <a:stretch>
            <a:fillRect/>
          </a:stretch>
        </p:blipFill>
        <p:spPr>
          <a:xfrm>
            <a:off x="355599" y="341081"/>
            <a:ext cx="12296675" cy="13146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5C1FC0A-395B-BE7C-7AF5-3E9B0F8B2274}"/>
              </a:ext>
            </a:extLst>
          </p:cNvPr>
          <p:cNvPicPr>
            <a:picLocks noChangeAspect="1"/>
          </p:cNvPicPr>
          <p:nvPr/>
        </p:nvPicPr>
        <p:blipFill>
          <a:blip r:embed="rId5"/>
          <a:stretch>
            <a:fillRect/>
          </a:stretch>
        </p:blipFill>
        <p:spPr>
          <a:xfrm>
            <a:off x="4800600" y="1615605"/>
            <a:ext cx="17576800" cy="10484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743C687-3903-3801-59A5-C2CEA146AE88}"/>
              </a:ext>
            </a:extLst>
          </p:cNvPr>
          <p:cNvPicPr>
            <a:picLocks noChangeAspect="1"/>
          </p:cNvPicPr>
          <p:nvPr/>
        </p:nvPicPr>
        <p:blipFill>
          <a:blip r:embed="rId6"/>
          <a:stretch>
            <a:fillRect/>
          </a:stretch>
        </p:blipFill>
        <p:spPr>
          <a:xfrm>
            <a:off x="3758864" y="929125"/>
            <a:ext cx="15889684" cy="1185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556EF73-5DE3-FBD4-C66B-52EB89D195AC}"/>
              </a:ext>
            </a:extLst>
          </p:cNvPr>
          <p:cNvPicPr>
            <a:picLocks noChangeAspect="1"/>
          </p:cNvPicPr>
          <p:nvPr/>
        </p:nvPicPr>
        <p:blipFill>
          <a:blip r:embed="rId7"/>
          <a:stretch>
            <a:fillRect/>
          </a:stretch>
        </p:blipFill>
        <p:spPr>
          <a:xfrm>
            <a:off x="5418968" y="1300780"/>
            <a:ext cx="18237200" cy="11836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26DEAA9-C239-7964-5E1C-9896CF305A0E}"/>
              </a:ext>
            </a:extLst>
          </p:cNvPr>
          <p:cNvPicPr>
            <a:picLocks noChangeAspect="1"/>
          </p:cNvPicPr>
          <p:nvPr/>
        </p:nvPicPr>
        <p:blipFill>
          <a:blip r:embed="rId8"/>
          <a:stretch>
            <a:fillRect/>
          </a:stretch>
        </p:blipFill>
        <p:spPr>
          <a:xfrm>
            <a:off x="1542621" y="1739089"/>
            <a:ext cx="16611600" cy="10676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160237A-7B70-5254-EC40-F2B64B479AB6}"/>
              </a:ext>
            </a:extLst>
          </p:cNvPr>
          <p:cNvPicPr>
            <a:picLocks noChangeAspect="1"/>
          </p:cNvPicPr>
          <p:nvPr/>
        </p:nvPicPr>
        <p:blipFill>
          <a:blip r:embed="rId9"/>
          <a:stretch>
            <a:fillRect/>
          </a:stretch>
        </p:blipFill>
        <p:spPr>
          <a:xfrm>
            <a:off x="6487374" y="1158975"/>
            <a:ext cx="16100387" cy="11836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embers of Dignity in Dying Scotland and members of the Assisted Dying Coalition as they show their support for a change in the law on assisted dying outside the Scottish Parliament in Edinburgh, ahead of the debate and vote on the Assisted Dying for Terminally Ill Adults (Scotland) Bill later today. Picture date: Tuesday May 13, 2025.">
            <a:extLst>
              <a:ext uri="{FF2B5EF4-FFF2-40B4-BE49-F238E27FC236}">
                <a16:creationId xmlns:a16="http://schemas.microsoft.com/office/drawing/2014/main" id="{91C76C7B-EA8E-44EE-AD8F-8503209164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6239" y="1507783"/>
            <a:ext cx="20167600" cy="11344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Protesters who are against the assisted dying bill gathered outside the Scottish Parliament on Tuesday.">
            <a:extLst>
              <a:ext uri="{FF2B5EF4-FFF2-40B4-BE49-F238E27FC236}">
                <a16:creationId xmlns:a16="http://schemas.microsoft.com/office/drawing/2014/main" id="{93010703-6A34-BCCE-0AE2-E27AD3936C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734" y="1367433"/>
            <a:ext cx="17777943" cy="1185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a:extLst>
              <a:ext uri="{FF2B5EF4-FFF2-40B4-BE49-F238E27FC236}">
                <a16:creationId xmlns:a16="http://schemas.microsoft.com/office/drawing/2014/main" id="{2AC3D887-8C05-F6B8-DDB7-12036314BA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214" y="872441"/>
            <a:ext cx="15235397" cy="1015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Should it be legal for a doctor to assist a terminally ill patient in ending their life by prescribing life-ending medication?">
            <a:extLst>
              <a:ext uri="{FF2B5EF4-FFF2-40B4-BE49-F238E27FC236}">
                <a16:creationId xmlns:a16="http://schemas.microsoft.com/office/drawing/2014/main" id="{4A85A089-C9C8-602B-C644-9974A3C4BC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8225" y="1592679"/>
            <a:ext cx="19500350" cy="10968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8315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2000"/>
                            </p:stCondLst>
                            <p:childTnLst>
                              <p:par>
                                <p:cTn id="11" presetID="53" presetClass="entr" presetSubtype="16" fill="hold" nodeType="afterEffect">
                                  <p:stCondLst>
                                    <p:cond delay="1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4000"/>
                            </p:stCondLst>
                            <p:childTnLst>
                              <p:par>
                                <p:cTn id="17" presetID="53" presetClass="entr" presetSubtype="16" fill="hold" nodeType="afterEffect">
                                  <p:stCondLst>
                                    <p:cond delay="1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6000"/>
                            </p:stCondLst>
                            <p:childTnLst>
                              <p:par>
                                <p:cTn id="23" presetID="53" presetClass="entr" presetSubtype="16" fill="hold" nodeType="afterEffect">
                                  <p:stCondLst>
                                    <p:cond delay="1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8000"/>
                            </p:stCondLst>
                            <p:childTnLst>
                              <p:par>
                                <p:cTn id="29" presetID="53" presetClass="entr" presetSubtype="16" fill="hold" nodeType="afterEffect">
                                  <p:stCondLst>
                                    <p:cond delay="1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10000"/>
                            </p:stCondLst>
                            <p:childTnLst>
                              <p:par>
                                <p:cTn id="35" presetID="53" presetClass="entr" presetSubtype="16" fill="hold" nodeType="afterEffect">
                                  <p:stCondLst>
                                    <p:cond delay="1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12000"/>
                            </p:stCondLst>
                            <p:childTnLst>
                              <p:par>
                                <p:cTn id="41" presetID="53" presetClass="entr" presetSubtype="16" fill="hold" nodeType="afterEffect">
                                  <p:stCondLst>
                                    <p:cond delay="15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14000"/>
                            </p:stCondLst>
                            <p:childTnLst>
                              <p:par>
                                <p:cTn id="47" presetID="53" presetClass="entr" presetSubtype="16" fill="hold" nodeType="afterEffect">
                                  <p:stCondLst>
                                    <p:cond delay="150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 fill="hold"/>
                                        <p:tgtEl>
                                          <p:spTgt spid="1026"/>
                                        </p:tgtEl>
                                        <p:attrNameLst>
                                          <p:attrName>ppt_w</p:attrName>
                                        </p:attrNameLst>
                                      </p:cBhvr>
                                      <p:tavLst>
                                        <p:tav tm="0">
                                          <p:val>
                                            <p:fltVal val="0"/>
                                          </p:val>
                                        </p:tav>
                                        <p:tav tm="100000">
                                          <p:val>
                                            <p:strVal val="#ppt_w"/>
                                          </p:val>
                                        </p:tav>
                                      </p:tavLst>
                                    </p:anim>
                                    <p:anim calcmode="lin" valueType="num">
                                      <p:cBhvr>
                                        <p:cTn id="50" dur="500" fill="hold"/>
                                        <p:tgtEl>
                                          <p:spTgt spid="1026"/>
                                        </p:tgtEl>
                                        <p:attrNameLst>
                                          <p:attrName>ppt_h</p:attrName>
                                        </p:attrNameLst>
                                      </p:cBhvr>
                                      <p:tavLst>
                                        <p:tav tm="0">
                                          <p:val>
                                            <p:fltVal val="0"/>
                                          </p:val>
                                        </p:tav>
                                        <p:tav tm="100000">
                                          <p:val>
                                            <p:strVal val="#ppt_h"/>
                                          </p:val>
                                        </p:tav>
                                      </p:tavLst>
                                    </p:anim>
                                    <p:animEffect transition="in" filter="fade">
                                      <p:cBhvr>
                                        <p:cTn id="51" dur="500"/>
                                        <p:tgtEl>
                                          <p:spTgt spid="1026"/>
                                        </p:tgtEl>
                                      </p:cBhvr>
                                    </p:animEffect>
                                  </p:childTnLst>
                                </p:cTn>
                              </p:par>
                            </p:childTnLst>
                          </p:cTn>
                        </p:par>
                        <p:par>
                          <p:cTn id="52" fill="hold">
                            <p:stCondLst>
                              <p:cond delay="16000"/>
                            </p:stCondLst>
                            <p:childTnLst>
                              <p:par>
                                <p:cTn id="53" presetID="53" presetClass="entr" presetSubtype="16" fill="hold" nodeType="afterEffect">
                                  <p:stCondLst>
                                    <p:cond delay="1500"/>
                                  </p:stCondLst>
                                  <p:childTnLst>
                                    <p:set>
                                      <p:cBhvr>
                                        <p:cTn id="54" dur="1" fill="hold">
                                          <p:stCondLst>
                                            <p:cond delay="0"/>
                                          </p:stCondLst>
                                        </p:cTn>
                                        <p:tgtEl>
                                          <p:spTgt spid="3074"/>
                                        </p:tgtEl>
                                        <p:attrNameLst>
                                          <p:attrName>style.visibility</p:attrName>
                                        </p:attrNameLst>
                                      </p:cBhvr>
                                      <p:to>
                                        <p:strVal val="visible"/>
                                      </p:to>
                                    </p:set>
                                    <p:anim calcmode="lin" valueType="num">
                                      <p:cBhvr>
                                        <p:cTn id="55" dur="500" fill="hold"/>
                                        <p:tgtEl>
                                          <p:spTgt spid="3074"/>
                                        </p:tgtEl>
                                        <p:attrNameLst>
                                          <p:attrName>ppt_w</p:attrName>
                                        </p:attrNameLst>
                                      </p:cBhvr>
                                      <p:tavLst>
                                        <p:tav tm="0">
                                          <p:val>
                                            <p:fltVal val="0"/>
                                          </p:val>
                                        </p:tav>
                                        <p:tav tm="100000">
                                          <p:val>
                                            <p:strVal val="#ppt_w"/>
                                          </p:val>
                                        </p:tav>
                                      </p:tavLst>
                                    </p:anim>
                                    <p:anim calcmode="lin" valueType="num">
                                      <p:cBhvr>
                                        <p:cTn id="56" dur="500" fill="hold"/>
                                        <p:tgtEl>
                                          <p:spTgt spid="3074"/>
                                        </p:tgtEl>
                                        <p:attrNameLst>
                                          <p:attrName>ppt_h</p:attrName>
                                        </p:attrNameLst>
                                      </p:cBhvr>
                                      <p:tavLst>
                                        <p:tav tm="0">
                                          <p:val>
                                            <p:fltVal val="0"/>
                                          </p:val>
                                        </p:tav>
                                        <p:tav tm="100000">
                                          <p:val>
                                            <p:strVal val="#ppt_h"/>
                                          </p:val>
                                        </p:tav>
                                      </p:tavLst>
                                    </p:anim>
                                    <p:animEffect transition="in" filter="fade">
                                      <p:cBhvr>
                                        <p:cTn id="57" dur="500"/>
                                        <p:tgtEl>
                                          <p:spTgt spid="3074"/>
                                        </p:tgtEl>
                                      </p:cBhvr>
                                    </p:animEffect>
                                  </p:childTnLst>
                                </p:cTn>
                              </p:par>
                            </p:childTnLst>
                          </p:cTn>
                        </p:par>
                        <p:par>
                          <p:cTn id="58" fill="hold">
                            <p:stCondLst>
                              <p:cond delay="18000"/>
                            </p:stCondLst>
                            <p:childTnLst>
                              <p:par>
                                <p:cTn id="59" presetID="53" presetClass="entr" presetSubtype="16" fill="hold" nodeType="afterEffect">
                                  <p:stCondLst>
                                    <p:cond delay="1500"/>
                                  </p:stCondLst>
                                  <p:childTnLst>
                                    <p:set>
                                      <p:cBhvr>
                                        <p:cTn id="60" dur="1" fill="hold">
                                          <p:stCondLst>
                                            <p:cond delay="0"/>
                                          </p:stCondLst>
                                        </p:cTn>
                                        <p:tgtEl>
                                          <p:spTgt spid="5122"/>
                                        </p:tgtEl>
                                        <p:attrNameLst>
                                          <p:attrName>style.visibility</p:attrName>
                                        </p:attrNameLst>
                                      </p:cBhvr>
                                      <p:to>
                                        <p:strVal val="visible"/>
                                      </p:to>
                                    </p:set>
                                    <p:anim calcmode="lin" valueType="num">
                                      <p:cBhvr>
                                        <p:cTn id="61" dur="500" fill="hold"/>
                                        <p:tgtEl>
                                          <p:spTgt spid="5122"/>
                                        </p:tgtEl>
                                        <p:attrNameLst>
                                          <p:attrName>ppt_w</p:attrName>
                                        </p:attrNameLst>
                                      </p:cBhvr>
                                      <p:tavLst>
                                        <p:tav tm="0">
                                          <p:val>
                                            <p:fltVal val="0"/>
                                          </p:val>
                                        </p:tav>
                                        <p:tav tm="100000">
                                          <p:val>
                                            <p:strVal val="#ppt_w"/>
                                          </p:val>
                                        </p:tav>
                                      </p:tavLst>
                                    </p:anim>
                                    <p:anim calcmode="lin" valueType="num">
                                      <p:cBhvr>
                                        <p:cTn id="62" dur="500" fill="hold"/>
                                        <p:tgtEl>
                                          <p:spTgt spid="5122"/>
                                        </p:tgtEl>
                                        <p:attrNameLst>
                                          <p:attrName>ppt_h</p:attrName>
                                        </p:attrNameLst>
                                      </p:cBhvr>
                                      <p:tavLst>
                                        <p:tav tm="0">
                                          <p:val>
                                            <p:fltVal val="0"/>
                                          </p:val>
                                        </p:tav>
                                        <p:tav tm="100000">
                                          <p:val>
                                            <p:strVal val="#ppt_h"/>
                                          </p:val>
                                        </p:tav>
                                      </p:tavLst>
                                    </p:anim>
                                    <p:animEffect transition="in" filter="fade">
                                      <p:cBhvr>
                                        <p:cTn id="63" dur="500"/>
                                        <p:tgtEl>
                                          <p:spTgt spid="5122"/>
                                        </p:tgtEl>
                                      </p:cBhvr>
                                    </p:animEffect>
                                  </p:childTnLst>
                                </p:cTn>
                              </p:par>
                            </p:childTnLst>
                          </p:cTn>
                        </p:par>
                        <p:par>
                          <p:cTn id="64" fill="hold">
                            <p:stCondLst>
                              <p:cond delay="20000"/>
                            </p:stCondLst>
                            <p:childTnLst>
                              <p:par>
                                <p:cTn id="65" presetID="53" presetClass="entr" presetSubtype="16" fill="hold" nodeType="afterEffect">
                                  <p:stCondLst>
                                    <p:cond delay="150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E7BB2-2C5D-74E9-78E8-0DE0FD7384CC}"/>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56B8633A-F2A9-73A0-996B-2744265A4FB8}"/>
              </a:ext>
            </a:extLst>
          </p:cNvPr>
          <p:cNvSpPr txBox="1"/>
          <p:nvPr/>
        </p:nvSpPr>
        <p:spPr>
          <a:xfrm>
            <a:off x="851971" y="1262796"/>
            <a:ext cx="22680057" cy="928523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Mail on Sunday (26 December 2023)</a:t>
            </a:r>
          </a:p>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algn="l"/>
            <a:r>
              <a:rPr lang="en-GB" sz="5400" dirty="0">
                <a:solidFill>
                  <a:schemeClr val="bg1"/>
                </a:solidFill>
                <a:latin typeface="Concourse T2" pitchFamily="2" charset="77"/>
              </a:rPr>
              <a:t>CRISPIN COLEGATE, </a:t>
            </a:r>
            <a:r>
              <a:rPr lang="en-GB" sz="5400" dirty="0" err="1">
                <a:solidFill>
                  <a:schemeClr val="bg1"/>
                </a:solidFill>
                <a:latin typeface="Concourse T2" pitchFamily="2" charset="77"/>
              </a:rPr>
              <a:t>Pontardawe</a:t>
            </a:r>
            <a:r>
              <a:rPr lang="en-GB" sz="5400" dirty="0">
                <a:solidFill>
                  <a:schemeClr val="bg1"/>
                </a:solidFill>
                <a:latin typeface="Concourse T2" pitchFamily="2" charset="77"/>
              </a:rPr>
              <a:t>, Neath Port Talbot. I </a:t>
            </a:r>
            <a:r>
              <a:rPr lang="en-GB" sz="5400" b="1" dirty="0">
                <a:solidFill>
                  <a:schemeClr val="bg1"/>
                </a:solidFill>
                <a:latin typeface="Concourse T2" pitchFamily="2" charset="77"/>
              </a:rPr>
              <a:t>watched</a:t>
            </a:r>
            <a:r>
              <a:rPr lang="en-GB" sz="5400" dirty="0">
                <a:solidFill>
                  <a:schemeClr val="bg1"/>
                </a:solidFill>
                <a:latin typeface="Concourse T2" pitchFamily="2" charset="77"/>
              </a:rPr>
              <a:t> my mother-in-law slowly dying for nearly a </a:t>
            </a:r>
            <a:r>
              <a:rPr lang="en-GB" sz="5400" b="1" dirty="0">
                <a:solidFill>
                  <a:schemeClr val="bg1"/>
                </a:solidFill>
                <a:latin typeface="Concourse T2" pitchFamily="2" charset="77"/>
              </a:rPr>
              <a:t>year</a:t>
            </a:r>
            <a:r>
              <a:rPr lang="en-GB" sz="5400" dirty="0">
                <a:solidFill>
                  <a:schemeClr val="bg1"/>
                </a:solidFill>
                <a:latin typeface="Concourse T2" pitchFamily="2" charset="77"/>
              </a:rPr>
              <a:t>, kept </a:t>
            </a:r>
            <a:r>
              <a:rPr lang="en-GB" sz="5400" b="1" dirty="0">
                <a:solidFill>
                  <a:schemeClr val="bg1"/>
                </a:solidFill>
                <a:latin typeface="Concourse T2" pitchFamily="2" charset="77"/>
              </a:rPr>
              <a:t>alive</a:t>
            </a:r>
            <a:r>
              <a:rPr lang="en-GB" sz="5400" dirty="0">
                <a:solidFill>
                  <a:schemeClr val="bg1"/>
                </a:solidFill>
                <a:latin typeface="Concourse T2" pitchFamily="2" charset="77"/>
              </a:rPr>
              <a:t> by </a:t>
            </a:r>
            <a:r>
              <a:rPr lang="en-GB" sz="5400" b="1" dirty="0">
                <a:solidFill>
                  <a:schemeClr val="bg1"/>
                </a:solidFill>
                <a:latin typeface="Concourse T2" pitchFamily="2" charset="77"/>
              </a:rPr>
              <a:t>medicines</a:t>
            </a:r>
            <a:r>
              <a:rPr lang="en-GB" sz="5400" dirty="0">
                <a:solidFill>
                  <a:schemeClr val="bg1"/>
                </a:solidFill>
                <a:latin typeface="Concourse T2" pitchFamily="2" charset="77"/>
              </a:rPr>
              <a:t> and morphine. She asked me to help her </a:t>
            </a:r>
            <a:r>
              <a:rPr lang="en-GB" sz="5400" b="1" dirty="0">
                <a:solidFill>
                  <a:schemeClr val="bg1"/>
                </a:solidFill>
                <a:latin typeface="Concourse T2" pitchFamily="2" charset="77"/>
              </a:rPr>
              <a:t>die</a:t>
            </a:r>
            <a:r>
              <a:rPr lang="en-GB" sz="5400" dirty="0">
                <a:solidFill>
                  <a:schemeClr val="bg1"/>
                </a:solidFill>
                <a:latin typeface="Concourse T2" pitchFamily="2" charset="77"/>
              </a:rPr>
              <a:t> and I nearly did. Looking back, I </a:t>
            </a:r>
            <a:r>
              <a:rPr lang="en-GB" sz="5400" b="1" dirty="0">
                <a:solidFill>
                  <a:schemeClr val="bg1"/>
                </a:solidFill>
                <a:latin typeface="Concourse T2" pitchFamily="2" charset="77"/>
              </a:rPr>
              <a:t>wish</a:t>
            </a:r>
            <a:r>
              <a:rPr lang="en-GB" sz="5400" dirty="0">
                <a:solidFill>
                  <a:schemeClr val="bg1"/>
                </a:solidFill>
                <a:latin typeface="Concourse T2" pitchFamily="2" charset="77"/>
              </a:rPr>
              <a:t> I had helped her, it would have been worth a prison sentence. </a:t>
            </a:r>
          </a:p>
          <a:p>
            <a:pPr algn="l"/>
            <a:r>
              <a:rPr lang="en-GB" sz="5400" dirty="0">
                <a:solidFill>
                  <a:schemeClr val="bg1"/>
                </a:solidFill>
                <a:latin typeface="Concourse T2" pitchFamily="2" charset="77"/>
              </a:rPr>
              <a:t> </a:t>
            </a:r>
          </a:p>
          <a:p>
            <a:pPr algn="l"/>
            <a:r>
              <a:rPr lang="en-GB" sz="5400" dirty="0">
                <a:solidFill>
                  <a:schemeClr val="bg1"/>
                </a:solidFill>
                <a:latin typeface="Concourse T2" pitchFamily="2" charset="77"/>
              </a:rPr>
              <a:t>KEITH </a:t>
            </a:r>
            <a:r>
              <a:rPr lang="en-GB" sz="5400" dirty="0" err="1">
                <a:solidFill>
                  <a:schemeClr val="bg1"/>
                </a:solidFill>
                <a:latin typeface="Concourse T2" pitchFamily="2" charset="77"/>
              </a:rPr>
              <a:t>McCREADY</a:t>
            </a:r>
            <a:r>
              <a:rPr lang="en-GB" sz="5400" dirty="0">
                <a:solidFill>
                  <a:schemeClr val="bg1"/>
                </a:solidFill>
                <a:latin typeface="Concourse T2" pitchFamily="2" charset="77"/>
              </a:rPr>
              <a:t>, Bishop's Stortford, Herts. IF I had </a:t>
            </a:r>
            <a:r>
              <a:rPr lang="en-GB" sz="5400" b="1" dirty="0">
                <a:solidFill>
                  <a:schemeClr val="bg1"/>
                </a:solidFill>
                <a:latin typeface="Concourse T2" pitchFamily="2" charset="77"/>
              </a:rPr>
              <a:t>let</a:t>
            </a:r>
            <a:r>
              <a:rPr lang="en-GB" sz="5400" dirty="0">
                <a:solidFill>
                  <a:schemeClr val="bg1"/>
                </a:solidFill>
                <a:latin typeface="Concourse T2" pitchFamily="2" charset="77"/>
              </a:rPr>
              <a:t> any of my pets suffer as Sarah Vine's grandmother did in her last days (Mail), I would be prosecuted for cruelty.</a:t>
            </a:r>
          </a:p>
        </p:txBody>
      </p:sp>
    </p:spTree>
    <p:extLst>
      <p:ext uri="{BB962C8B-B14F-4D97-AF65-F5344CB8AC3E}">
        <p14:creationId xmlns:p14="http://schemas.microsoft.com/office/powerpoint/2010/main" val="185019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A43E1-D85B-C1D6-B942-2E77EFC9A43F}"/>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B9DD0EAF-55D2-0E51-FC04-5AB4FE6313C1}"/>
              </a:ext>
            </a:extLst>
          </p:cNvPr>
          <p:cNvSpPr txBox="1"/>
          <p:nvPr/>
        </p:nvSpPr>
        <p:spPr>
          <a:xfrm>
            <a:off x="851971" y="1262796"/>
            <a:ext cx="22680057" cy="928523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Mirror (23 October 2021)</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chemeClr val="bg1"/>
              </a:solidFill>
              <a:effectLst/>
              <a:uLnTx/>
              <a:uFillTx/>
              <a:latin typeface="Concourse T2"/>
              <a:sym typeface="Concourse T2"/>
            </a:endParaRPr>
          </a:p>
          <a:p>
            <a:pPr algn="l"/>
            <a:r>
              <a:rPr lang="en-GB" sz="7200" dirty="0">
                <a:solidFill>
                  <a:schemeClr val="bg1"/>
                </a:solidFill>
                <a:latin typeface="Concourse T2" pitchFamily="2" charset="77"/>
              </a:rPr>
              <a:t>Critics fear it could leave </a:t>
            </a:r>
            <a:r>
              <a:rPr lang="en-GB" sz="7200" b="1" dirty="0">
                <a:solidFill>
                  <a:schemeClr val="bg1"/>
                </a:solidFill>
                <a:latin typeface="Concourse T2" pitchFamily="2" charset="77"/>
              </a:rPr>
              <a:t>vulnerable</a:t>
            </a:r>
            <a:r>
              <a:rPr lang="en-GB" sz="7200" dirty="0">
                <a:solidFill>
                  <a:schemeClr val="bg1"/>
                </a:solidFill>
                <a:latin typeface="Concourse T2" pitchFamily="2" charset="77"/>
              </a:rPr>
              <a:t> people exposed to unwanted </a:t>
            </a:r>
            <a:r>
              <a:rPr lang="en-GB" sz="7200" b="1" dirty="0">
                <a:solidFill>
                  <a:schemeClr val="bg1"/>
                </a:solidFill>
                <a:latin typeface="Concourse T2" pitchFamily="2" charset="77"/>
              </a:rPr>
              <a:t>pressure</a:t>
            </a:r>
            <a:r>
              <a:rPr lang="en-GB" sz="7200" dirty="0">
                <a:solidFill>
                  <a:schemeClr val="bg1"/>
                </a:solidFill>
                <a:latin typeface="Concourse T2" pitchFamily="2" charset="77"/>
              </a:rPr>
              <a:t>. Opponents include the Archbishop of Canterbury, the Most Rev Justin Welby. He said that while the safeguards in the bill are stronger than in previous attempts, they still do not go far enough. "What we want is assisted living, not assisted dying," he said.</a:t>
            </a:r>
          </a:p>
        </p:txBody>
      </p:sp>
    </p:spTree>
    <p:extLst>
      <p:ext uri="{BB962C8B-B14F-4D97-AF65-F5344CB8AC3E}">
        <p14:creationId xmlns:p14="http://schemas.microsoft.com/office/powerpoint/2010/main" val="364678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0006-C840-8662-72F8-0CB4CE8D082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B05413D9-0378-1B74-E145-4A1BEB49FB52}"/>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Political Opinions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Traditionally:</a:t>
            </a:r>
            <a:endParaRPr kumimoji="0" lang="en-GB" sz="7200" b="0" i="0" u="none" strike="noStrike" kern="0" cap="none" spc="0" normalizeH="0" baseline="0" noProof="0" dirty="0">
              <a:ln>
                <a:noFill/>
              </a:ln>
              <a:solidFill>
                <a:srgbClr val="000000"/>
              </a:solidFill>
              <a:effectLst/>
              <a:uLnTx/>
              <a:uFillTx/>
              <a:latin typeface="Concourse T2"/>
              <a:sym typeface="Concourse T2"/>
            </a:endParaRPr>
          </a:p>
        </p:txBody>
      </p:sp>
      <p:graphicFrame>
        <p:nvGraphicFramePr>
          <p:cNvPr id="2" name="Table 1">
            <a:extLst>
              <a:ext uri="{FF2B5EF4-FFF2-40B4-BE49-F238E27FC236}">
                <a16:creationId xmlns:a16="http://schemas.microsoft.com/office/drawing/2014/main" id="{6B76760A-D6CB-51C1-C41A-EAD940F158C2}"/>
              </a:ext>
            </a:extLst>
          </p:cNvPr>
          <p:cNvGraphicFramePr>
            <a:graphicFrameLocks noGrp="1"/>
          </p:cNvGraphicFramePr>
          <p:nvPr>
            <p:extLst>
              <p:ext uri="{D42A27DB-BD31-4B8C-83A1-F6EECF244321}">
                <p14:modId xmlns:p14="http://schemas.microsoft.com/office/powerpoint/2010/main" val="3541116265"/>
              </p:ext>
            </p:extLst>
          </p:nvPr>
        </p:nvGraphicFramePr>
        <p:xfrm>
          <a:off x="4236995" y="5008051"/>
          <a:ext cx="16256000" cy="195072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1289165840"/>
                    </a:ext>
                  </a:extLst>
                </a:gridCol>
                <a:gridCol w="8128000">
                  <a:extLst>
                    <a:ext uri="{9D8B030D-6E8A-4147-A177-3AD203B41FA5}">
                      <a16:colId xmlns:a16="http://schemas.microsoft.com/office/drawing/2014/main" val="811311751"/>
                    </a:ext>
                  </a:extLst>
                </a:gridCol>
              </a:tblGrid>
              <a:tr h="370840">
                <a:tc>
                  <a:txBody>
                    <a:bodyPr/>
                    <a:lstStyle/>
                    <a:p>
                      <a:r>
                        <a:rPr lang="en-GB" dirty="0"/>
                        <a:t>Left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48970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302048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7604738"/>
                  </a:ext>
                </a:extLst>
              </a:tr>
              <a:tr h="37084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0368358"/>
                  </a:ext>
                </a:extLst>
              </a:tr>
            </a:tbl>
          </a:graphicData>
        </a:graphic>
      </p:graphicFrame>
      <p:sp>
        <p:nvSpPr>
          <p:cNvPr id="3" name="TextBox 2">
            <a:extLst>
              <a:ext uri="{FF2B5EF4-FFF2-40B4-BE49-F238E27FC236}">
                <a16:creationId xmlns:a16="http://schemas.microsoft.com/office/drawing/2014/main" id="{92F18D2F-2E0B-AD4D-F593-4CD01187999C}"/>
              </a:ext>
            </a:extLst>
          </p:cNvPr>
          <p:cNvSpPr txBox="1"/>
          <p:nvPr/>
        </p:nvSpPr>
        <p:spPr>
          <a:xfrm>
            <a:off x="851973"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i="0" u="none" strike="noStrike" kern="0" cap="none" spc="0" normalizeH="0" baseline="0" noProof="0" dirty="0">
                <a:ln>
                  <a:noFill/>
                </a:ln>
                <a:solidFill>
                  <a:srgbClr val="000000"/>
                </a:solidFill>
                <a:effectLst/>
                <a:uLnTx/>
                <a:uFillTx/>
                <a:latin typeface="Concourse C2" pitchFamily="2" charset="77"/>
                <a:sym typeface="Concourse T2"/>
              </a:rPr>
              <a:t>“Left Wing”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Collective protection of the weak and vulnerable in society</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5400" dirty="0">
                <a:solidFill>
                  <a:srgbClr val="000000"/>
                </a:solidFill>
                <a:latin typeface="Concourse T2"/>
                <a:sym typeface="Concourse T2"/>
              </a:rPr>
              <a:t>Progressive values</a:t>
            </a:r>
          </a:p>
        </p:txBody>
      </p:sp>
      <p:sp>
        <p:nvSpPr>
          <p:cNvPr id="5" name="TextBox 4">
            <a:extLst>
              <a:ext uri="{FF2B5EF4-FFF2-40B4-BE49-F238E27FC236}">
                <a16:creationId xmlns:a16="http://schemas.microsoft.com/office/drawing/2014/main" id="{889BFFEF-D6FF-A345-33C3-CFCD6FBCC2DA}"/>
              </a:ext>
            </a:extLst>
          </p:cNvPr>
          <p:cNvSpPr txBox="1"/>
          <p:nvPr/>
        </p:nvSpPr>
        <p:spPr>
          <a:xfrm>
            <a:off x="12989167"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6600" dirty="0">
                <a:solidFill>
                  <a:srgbClr val="000000"/>
                </a:solidFill>
                <a:latin typeface="Concourse C2" pitchFamily="2" charset="77"/>
                <a:sym typeface="Concourse T2"/>
              </a:rPr>
              <a:t>“Right Wing”</a:t>
            </a:r>
            <a:endParaRPr kumimoji="0" lang="en-GB" sz="6600" i="0" u="none" strike="noStrike" kern="0" cap="none" spc="0" normalizeH="0" baseline="0" noProof="0" dirty="0">
              <a:ln>
                <a:noFill/>
              </a:ln>
              <a:solidFill>
                <a:srgbClr val="000000"/>
              </a:solidFill>
              <a:effectLst/>
              <a:uLnTx/>
              <a:uFillTx/>
              <a:latin typeface="Concourse C2" pitchFamily="2" charset="77"/>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Individual responsibility and personal freedom</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Conservative values</a:t>
            </a:r>
          </a:p>
        </p:txBody>
      </p:sp>
    </p:spTree>
    <p:extLst>
      <p:ext uri="{BB962C8B-B14F-4D97-AF65-F5344CB8AC3E}">
        <p14:creationId xmlns:p14="http://schemas.microsoft.com/office/powerpoint/2010/main" val="402438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BCD7-F12C-6A00-9F9F-787ED481F278}"/>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751DBB4-CDB0-378A-1217-C2F8B0062463}"/>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Political Opinions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Traditionally:</a:t>
            </a:r>
            <a:endParaRPr kumimoji="0" lang="en-GB" sz="7200" b="0" i="0" u="none" strike="noStrike" kern="0" cap="none" spc="0" normalizeH="0" baseline="0" noProof="0" dirty="0">
              <a:ln>
                <a:noFill/>
              </a:ln>
              <a:solidFill>
                <a:srgbClr val="000000"/>
              </a:solidFill>
              <a:effectLst/>
              <a:uLnTx/>
              <a:uFillTx/>
              <a:latin typeface="Concourse T2"/>
              <a:sym typeface="Concourse T2"/>
            </a:endParaRPr>
          </a:p>
        </p:txBody>
      </p:sp>
      <p:graphicFrame>
        <p:nvGraphicFramePr>
          <p:cNvPr id="2" name="Table 1">
            <a:extLst>
              <a:ext uri="{FF2B5EF4-FFF2-40B4-BE49-F238E27FC236}">
                <a16:creationId xmlns:a16="http://schemas.microsoft.com/office/drawing/2014/main" id="{CFD06D50-7BC4-BFB9-5E57-3FA6D26EDE76}"/>
              </a:ext>
            </a:extLst>
          </p:cNvPr>
          <p:cNvGraphicFramePr>
            <a:graphicFrameLocks noGrp="1"/>
          </p:cNvGraphicFramePr>
          <p:nvPr/>
        </p:nvGraphicFramePr>
        <p:xfrm>
          <a:off x="4236995" y="5008051"/>
          <a:ext cx="16256000" cy="195072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1289165840"/>
                    </a:ext>
                  </a:extLst>
                </a:gridCol>
                <a:gridCol w="8128000">
                  <a:extLst>
                    <a:ext uri="{9D8B030D-6E8A-4147-A177-3AD203B41FA5}">
                      <a16:colId xmlns:a16="http://schemas.microsoft.com/office/drawing/2014/main" val="811311751"/>
                    </a:ext>
                  </a:extLst>
                </a:gridCol>
              </a:tblGrid>
              <a:tr h="370840">
                <a:tc>
                  <a:txBody>
                    <a:bodyPr/>
                    <a:lstStyle/>
                    <a:p>
                      <a:r>
                        <a:rPr lang="en-GB" dirty="0"/>
                        <a:t>Left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48970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302048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7604738"/>
                  </a:ext>
                </a:extLst>
              </a:tr>
              <a:tr h="37084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0368358"/>
                  </a:ext>
                </a:extLst>
              </a:tr>
            </a:tbl>
          </a:graphicData>
        </a:graphic>
      </p:graphicFrame>
      <p:sp>
        <p:nvSpPr>
          <p:cNvPr id="3" name="TextBox 2">
            <a:extLst>
              <a:ext uri="{FF2B5EF4-FFF2-40B4-BE49-F238E27FC236}">
                <a16:creationId xmlns:a16="http://schemas.microsoft.com/office/drawing/2014/main" id="{7D159496-41CB-B999-09A7-85BE75BB3E89}"/>
              </a:ext>
            </a:extLst>
          </p:cNvPr>
          <p:cNvSpPr txBox="1"/>
          <p:nvPr/>
        </p:nvSpPr>
        <p:spPr>
          <a:xfrm>
            <a:off x="851973"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i="0" u="none" strike="noStrike" kern="0" cap="none" spc="0" normalizeH="0" baseline="0" noProof="0" dirty="0">
                <a:ln>
                  <a:noFill/>
                </a:ln>
                <a:solidFill>
                  <a:srgbClr val="000000"/>
                </a:solidFill>
                <a:effectLst/>
                <a:uLnTx/>
                <a:uFillTx/>
                <a:latin typeface="Concourse C2" pitchFamily="2" charset="77"/>
                <a:sym typeface="Concourse T2"/>
              </a:rPr>
              <a:t>“Left Wing”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Collective protection of the weak and vulnerable in society</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5400" dirty="0">
                <a:solidFill>
                  <a:srgbClr val="000000"/>
                </a:solidFill>
                <a:latin typeface="Concourse T2"/>
                <a:sym typeface="Concourse T2"/>
              </a:rPr>
              <a:t>Progressive values</a:t>
            </a:r>
          </a:p>
        </p:txBody>
      </p:sp>
      <p:sp>
        <p:nvSpPr>
          <p:cNvPr id="5" name="TextBox 4">
            <a:extLst>
              <a:ext uri="{FF2B5EF4-FFF2-40B4-BE49-F238E27FC236}">
                <a16:creationId xmlns:a16="http://schemas.microsoft.com/office/drawing/2014/main" id="{BC1C46D8-A9EF-CACE-89B8-2DD23EF04BE5}"/>
              </a:ext>
            </a:extLst>
          </p:cNvPr>
          <p:cNvSpPr txBox="1"/>
          <p:nvPr/>
        </p:nvSpPr>
        <p:spPr>
          <a:xfrm>
            <a:off x="12989167"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6600" dirty="0">
                <a:solidFill>
                  <a:srgbClr val="000000"/>
                </a:solidFill>
                <a:latin typeface="Concourse C2" pitchFamily="2" charset="77"/>
                <a:sym typeface="Concourse T2"/>
              </a:rPr>
              <a:t>“Right Wing”</a:t>
            </a:r>
            <a:endParaRPr kumimoji="0" lang="en-GB" sz="6600" i="0" u="none" strike="noStrike" kern="0" cap="none" spc="0" normalizeH="0" baseline="0" noProof="0" dirty="0">
              <a:ln>
                <a:noFill/>
              </a:ln>
              <a:solidFill>
                <a:srgbClr val="000000"/>
              </a:solidFill>
              <a:effectLst/>
              <a:uLnTx/>
              <a:uFillTx/>
              <a:latin typeface="Concourse C2" pitchFamily="2" charset="77"/>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Individual responsibility and personal freedom</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Conservative values</a:t>
            </a:r>
          </a:p>
        </p:txBody>
      </p:sp>
      <p:sp>
        <p:nvSpPr>
          <p:cNvPr id="7" name="TextBox 6">
            <a:extLst>
              <a:ext uri="{FF2B5EF4-FFF2-40B4-BE49-F238E27FC236}">
                <a16:creationId xmlns:a16="http://schemas.microsoft.com/office/drawing/2014/main" id="{0D7BF489-9E1C-BA73-8355-8AE157219B27}"/>
              </a:ext>
            </a:extLst>
          </p:cNvPr>
          <p:cNvSpPr txBox="1"/>
          <p:nvPr/>
        </p:nvSpPr>
        <p:spPr>
          <a:xfrm>
            <a:off x="851971" y="9411384"/>
            <a:ext cx="1219611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5400" dirty="0">
                <a:solidFill>
                  <a:srgbClr val="000000"/>
                </a:solidFill>
                <a:latin typeface="Concourse T2"/>
                <a:sym typeface="Concourse T2"/>
              </a:rPr>
              <a:t>But:</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p:txBody>
      </p:sp>
      <p:sp>
        <p:nvSpPr>
          <p:cNvPr id="10" name="TextBox 9">
            <a:extLst>
              <a:ext uri="{FF2B5EF4-FFF2-40B4-BE49-F238E27FC236}">
                <a16:creationId xmlns:a16="http://schemas.microsoft.com/office/drawing/2014/main" id="{FB754080-5343-E59B-7A24-826D45E246B9}"/>
              </a:ext>
            </a:extLst>
          </p:cNvPr>
          <p:cNvSpPr txBox="1"/>
          <p:nvPr/>
        </p:nvSpPr>
        <p:spPr>
          <a:xfrm>
            <a:off x="851973" y="10531312"/>
            <a:ext cx="10763378"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Discourse supporting AD is about personal responsibility and freedom</a:t>
            </a:r>
            <a:endParaRPr lang="en-GB" sz="5400" dirty="0">
              <a:solidFill>
                <a:srgbClr val="000000"/>
              </a:solidFill>
              <a:latin typeface="Concourse T2"/>
              <a:sym typeface="Concourse T2"/>
            </a:endParaRPr>
          </a:p>
        </p:txBody>
      </p:sp>
      <p:sp>
        <p:nvSpPr>
          <p:cNvPr id="11" name="TextBox 10">
            <a:extLst>
              <a:ext uri="{FF2B5EF4-FFF2-40B4-BE49-F238E27FC236}">
                <a16:creationId xmlns:a16="http://schemas.microsoft.com/office/drawing/2014/main" id="{B3EA7487-C51E-6EBA-D1F2-DFE26B5FB01E}"/>
              </a:ext>
            </a:extLst>
          </p:cNvPr>
          <p:cNvSpPr txBox="1"/>
          <p:nvPr/>
        </p:nvSpPr>
        <p:spPr>
          <a:xfrm>
            <a:off x="12989167" y="10484941"/>
            <a:ext cx="10542860"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Discourse opposing AD is about collective protection of the weak</a:t>
            </a:r>
            <a:endParaRPr lang="en-GB" sz="5400" dirty="0">
              <a:solidFill>
                <a:srgbClr val="000000"/>
              </a:solidFill>
              <a:latin typeface="Concourse T2"/>
              <a:sym typeface="Concourse T2"/>
            </a:endParaRPr>
          </a:p>
        </p:txBody>
      </p:sp>
    </p:spTree>
    <p:extLst>
      <p:ext uri="{BB962C8B-B14F-4D97-AF65-F5344CB8AC3E}">
        <p14:creationId xmlns:p14="http://schemas.microsoft.com/office/powerpoint/2010/main" val="414406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F6E5-5B4D-9C33-1684-9B44E341C669}"/>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DC2EB1-E2AC-38BE-B36C-3010ED93E6AC}"/>
              </a:ext>
            </a:extLst>
          </p:cNvPr>
          <p:cNvSpPr txBox="1">
            <a:spLocks/>
          </p:cNvSpPr>
          <p:nvPr/>
        </p:nvSpPr>
        <p:spPr>
          <a:xfrm>
            <a:off x="0" y="2553953"/>
            <a:ext cx="24384000" cy="11162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society This bill sends a | clear message | that some lives have actually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disabled people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also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Additionally it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potentially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the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the patient It sends a | clear message | to the elderly and infirm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reduced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distinctively | clear message | from authorities figures and from</a:t>
            </a:r>
            <a:endParaRPr lang="en-US" sz="36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D1312983-5D88-2834-7F56-11B95FFA2910}"/>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“clear message”</a:t>
            </a:r>
          </a:p>
        </p:txBody>
      </p:sp>
    </p:spTree>
    <p:extLst>
      <p:ext uri="{BB962C8B-B14F-4D97-AF65-F5344CB8AC3E}">
        <p14:creationId xmlns:p14="http://schemas.microsoft.com/office/powerpoint/2010/main" val="3575291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048A-ADD7-C1E2-EB7B-9C3C06037F8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EEF34D10-6A1B-4D03-82AA-0A56AC7D078C}"/>
              </a:ext>
            </a:extLst>
          </p:cNvPr>
          <p:cNvSpPr txBox="1"/>
          <p:nvPr/>
        </p:nvSpPr>
        <p:spPr>
          <a:xfrm>
            <a:off x="851971" y="1262796"/>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Most Frequent Shared Sentences</a:t>
            </a:r>
          </a:p>
        </p:txBody>
      </p:sp>
      <p:graphicFrame>
        <p:nvGraphicFramePr>
          <p:cNvPr id="3" name="Table 2">
            <a:extLst>
              <a:ext uri="{FF2B5EF4-FFF2-40B4-BE49-F238E27FC236}">
                <a16:creationId xmlns:a16="http://schemas.microsoft.com/office/drawing/2014/main" id="{E59A7C9D-B133-E8E0-4EEC-D943A11C9E14}"/>
              </a:ext>
            </a:extLst>
          </p:cNvPr>
          <p:cNvGraphicFramePr>
            <a:graphicFrameLocks noGrp="1"/>
          </p:cNvGraphicFramePr>
          <p:nvPr>
            <p:extLst>
              <p:ext uri="{D42A27DB-BD31-4B8C-83A1-F6EECF244321}">
                <p14:modId xmlns:p14="http://schemas.microsoft.com/office/powerpoint/2010/main" val="2857237150"/>
              </p:ext>
            </p:extLst>
          </p:nvPr>
        </p:nvGraphicFramePr>
        <p:xfrm>
          <a:off x="851971" y="3404534"/>
          <a:ext cx="23135787" cy="9832074"/>
        </p:xfrm>
        <a:graphic>
          <a:graphicData uri="http://schemas.openxmlformats.org/drawingml/2006/table">
            <a:tbl>
              <a:tblPr/>
              <a:tblGrid>
                <a:gridCol w="12188244">
                  <a:extLst>
                    <a:ext uri="{9D8B030D-6E8A-4147-A177-3AD203B41FA5}">
                      <a16:colId xmlns:a16="http://schemas.microsoft.com/office/drawing/2014/main" val="1445405465"/>
                    </a:ext>
                  </a:extLst>
                </a:gridCol>
                <a:gridCol w="1982144">
                  <a:extLst>
                    <a:ext uri="{9D8B030D-6E8A-4147-A177-3AD203B41FA5}">
                      <a16:colId xmlns:a16="http://schemas.microsoft.com/office/drawing/2014/main" val="2373052594"/>
                    </a:ext>
                  </a:extLst>
                </a:gridCol>
                <a:gridCol w="3225843">
                  <a:extLst>
                    <a:ext uri="{9D8B030D-6E8A-4147-A177-3AD203B41FA5}">
                      <a16:colId xmlns:a16="http://schemas.microsoft.com/office/drawing/2014/main" val="1043474884"/>
                    </a:ext>
                  </a:extLst>
                </a:gridCol>
                <a:gridCol w="2759456">
                  <a:extLst>
                    <a:ext uri="{9D8B030D-6E8A-4147-A177-3AD203B41FA5}">
                      <a16:colId xmlns:a16="http://schemas.microsoft.com/office/drawing/2014/main" val="1853493358"/>
                    </a:ext>
                  </a:extLst>
                </a:gridCol>
                <a:gridCol w="2980100">
                  <a:extLst>
                    <a:ext uri="{9D8B030D-6E8A-4147-A177-3AD203B41FA5}">
                      <a16:colId xmlns:a16="http://schemas.microsoft.com/office/drawing/2014/main" val="2548223378"/>
                    </a:ext>
                  </a:extLst>
                </a:gridCol>
              </a:tblGrid>
              <a:tr h="647104">
                <a:tc>
                  <a:txBody>
                    <a:bodyPr/>
                    <a:lstStyle/>
                    <a:p>
                      <a:pPr algn="l" fontAlgn="ctr"/>
                      <a:r>
                        <a:rPr lang="en-GB" sz="4000" b="0" dirty="0">
                          <a:solidFill>
                            <a:schemeClr val="bg1"/>
                          </a:solidFill>
                          <a:effectLst/>
                          <a:latin typeface="Concourse C2" pitchFamily="2" charset="77"/>
                        </a:rPr>
                        <a:t>Shared Sentence Text</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Docs</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Supportive</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Opposed</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Neutral</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684286"/>
                  </a:ext>
                </a:extLst>
              </a:tr>
              <a:tr h="647104">
                <a:tc>
                  <a:txBody>
                    <a:bodyPr/>
                    <a:lstStyle/>
                    <a:p>
                      <a:pPr algn="l" fontAlgn="ctr"/>
                      <a:r>
                        <a:rPr lang="en-GB" sz="3200" dirty="0">
                          <a:solidFill>
                            <a:schemeClr val="bg1"/>
                          </a:solidFill>
                          <a:effectLst/>
                          <a:latin typeface="Concourse T2" pitchFamily="2" charset="77"/>
                        </a:rPr>
                        <a:t>no safeguards are good enough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621058"/>
                  </a:ext>
                </a:extLst>
              </a:tr>
              <a:tr h="1189836">
                <a:tc>
                  <a:txBody>
                    <a:bodyPr/>
                    <a:lstStyle/>
                    <a:p>
                      <a:pPr algn="l" fontAlgn="ctr"/>
                      <a:r>
                        <a:rPr lang="en-GB" sz="3200" dirty="0">
                          <a:solidFill>
                            <a:schemeClr val="bg1"/>
                          </a:solidFill>
                          <a:effectLst/>
                          <a:latin typeface="Concourse T2" pitchFamily="2" charset="77"/>
                        </a:rPr>
                        <a:t>creating a body responsible for reporting and collecting data can not address possible abuse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25</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592025"/>
                  </a:ext>
                </a:extLst>
              </a:tr>
              <a:tr h="647104">
                <a:tc>
                  <a:txBody>
                    <a:bodyPr/>
                    <a:lstStyle/>
                    <a:p>
                      <a:pPr algn="l" fontAlgn="ctr"/>
                      <a:r>
                        <a:rPr lang="en-GB" sz="3200" dirty="0">
                          <a:solidFill>
                            <a:schemeClr val="bg1"/>
                          </a:solidFill>
                          <a:effectLst/>
                          <a:latin typeface="Concourse T2" pitchFamily="2" charset="77"/>
                        </a:rPr>
                        <a:t>terminal illness diagnoses can be unreliable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9860730"/>
                  </a:ext>
                </a:extLst>
              </a:tr>
              <a:tr h="647104">
                <a:tc>
                  <a:txBody>
                    <a:bodyPr/>
                    <a:lstStyle/>
                    <a:p>
                      <a:pPr algn="l" fontAlgn="ctr"/>
                      <a:r>
                        <a:rPr lang="en-GB" sz="3200" dirty="0">
                          <a:solidFill>
                            <a:schemeClr val="bg1"/>
                          </a:solidFill>
                          <a:effectLst/>
                          <a:latin typeface="Concourse T2" pitchFamily="2" charset="77"/>
                        </a:rPr>
                        <a:t>this is coercive and has no place in a civilised society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9640"/>
                  </a:ext>
                </a:extLst>
              </a:tr>
              <a:tr h="647104">
                <a:tc>
                  <a:txBody>
                    <a:bodyPr/>
                    <a:lstStyle/>
                    <a:p>
                      <a:pPr algn="l" fontAlgn="ctr"/>
                      <a:r>
                        <a:rPr lang="en-GB" sz="3200" dirty="0">
                          <a:solidFill>
                            <a:schemeClr val="bg1"/>
                          </a:solidFill>
                          <a:effectLst/>
                          <a:latin typeface="Concourse T2" pitchFamily="2" charset="77"/>
                        </a:rPr>
                        <a:t>in the absence of the bill , such pressure would not exist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110984"/>
                  </a:ext>
                </a:extLst>
              </a:tr>
              <a:tr h="619064">
                <a:tc>
                  <a:txBody>
                    <a:bodyPr/>
                    <a:lstStyle/>
                    <a:p>
                      <a:pPr algn="l" fontAlgn="ctr"/>
                      <a:r>
                        <a:rPr lang="en-GB" sz="3200" dirty="0">
                          <a:solidFill>
                            <a:schemeClr val="bg1"/>
                          </a:solidFill>
                          <a:effectLst/>
                          <a:latin typeface="Concourse T2" pitchFamily="2" charset="77"/>
                        </a:rPr>
                        <a:t>life is precious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028011"/>
                  </a:ext>
                </a:extLst>
              </a:tr>
              <a:tr h="619064">
                <a:tc>
                  <a:txBody>
                    <a:bodyPr/>
                    <a:lstStyle/>
                    <a:p>
                      <a:pPr algn="l" fontAlgn="ctr"/>
                      <a:r>
                        <a:rPr lang="en-GB" sz="3200" dirty="0">
                          <a:solidFill>
                            <a:schemeClr val="bg1"/>
                          </a:solidFill>
                          <a:effectLst/>
                          <a:latin typeface="Concourse T2" pitchFamily="2" charset="77"/>
                        </a:rPr>
                        <a:t>life is sacred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189396"/>
                  </a:ext>
                </a:extLst>
              </a:tr>
              <a:tr h="1189836">
                <a:tc>
                  <a:txBody>
                    <a:bodyPr/>
                    <a:lstStyle/>
                    <a:p>
                      <a:pPr algn="l" fontAlgn="ctr"/>
                      <a:r>
                        <a:rPr lang="en-GB" sz="3200" dirty="0">
                          <a:solidFill>
                            <a:schemeClr val="bg1"/>
                          </a:solidFill>
                          <a:effectLst/>
                          <a:latin typeface="Concourse T2" pitchFamily="2" charset="77"/>
                        </a:rPr>
                        <a:t>it is also individuals in these categories who are most likely to feel pressurised into considering assisted dying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29810"/>
                  </a:ext>
                </a:extLst>
              </a:tr>
              <a:tr h="647104">
                <a:tc>
                  <a:txBody>
                    <a:bodyPr/>
                    <a:lstStyle/>
                    <a:p>
                      <a:pPr algn="l" fontAlgn="ctr"/>
                      <a:r>
                        <a:rPr lang="en-GB" sz="3200" dirty="0">
                          <a:solidFill>
                            <a:schemeClr val="bg1"/>
                          </a:solidFill>
                          <a:effectLst/>
                          <a:latin typeface="Concourse T2" pitchFamily="2" charset="77"/>
                        </a:rPr>
                        <a:t>many disabled people fear assisted suicide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202158"/>
                  </a:ext>
                </a:extLst>
              </a:tr>
              <a:tr h="1339632">
                <a:tc>
                  <a:txBody>
                    <a:bodyPr/>
                    <a:lstStyle/>
                    <a:p>
                      <a:pPr algn="l" fontAlgn="ctr"/>
                      <a:r>
                        <a:rPr lang="en-GB" sz="3200" dirty="0">
                          <a:solidFill>
                            <a:schemeClr val="bg1"/>
                          </a:solidFill>
                          <a:effectLst/>
                          <a:latin typeface="Concourse T2" pitchFamily="2" charset="77"/>
                        </a:rPr>
                        <a:t>" achieving a sustainable economy " in relation to assisted suicide implies that dying or ill people should take the cost of their treatment into consideration</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18</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17</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92810974"/>
                  </a:ext>
                </a:extLst>
              </a:tr>
            </a:tbl>
          </a:graphicData>
        </a:graphic>
      </p:graphicFrame>
    </p:spTree>
    <p:extLst>
      <p:ext uri="{BB962C8B-B14F-4D97-AF65-F5344CB8AC3E}">
        <p14:creationId xmlns:p14="http://schemas.microsoft.com/office/powerpoint/2010/main" val="101130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9901-2AC3-0365-E1C3-33D8F5D861CF}"/>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CEE2F7A-4154-B6FB-0C27-3570856E31AA}"/>
              </a:ext>
            </a:extLst>
          </p:cNvPr>
          <p:cNvSpPr txBox="1"/>
          <p:nvPr/>
        </p:nvSpPr>
        <p:spPr>
          <a:xfrm>
            <a:off x="851971" y="1262796"/>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Most Frequent Shared Sentences</a:t>
            </a:r>
          </a:p>
        </p:txBody>
      </p:sp>
      <p:graphicFrame>
        <p:nvGraphicFramePr>
          <p:cNvPr id="3" name="Table 2">
            <a:extLst>
              <a:ext uri="{FF2B5EF4-FFF2-40B4-BE49-F238E27FC236}">
                <a16:creationId xmlns:a16="http://schemas.microsoft.com/office/drawing/2014/main" id="{B5E28F5A-38AB-7CF9-C4C4-F710744C9062}"/>
              </a:ext>
            </a:extLst>
          </p:cNvPr>
          <p:cNvGraphicFramePr>
            <a:graphicFrameLocks noGrp="1"/>
          </p:cNvGraphicFramePr>
          <p:nvPr>
            <p:extLst>
              <p:ext uri="{D42A27DB-BD31-4B8C-83A1-F6EECF244321}">
                <p14:modId xmlns:p14="http://schemas.microsoft.com/office/powerpoint/2010/main" val="2138762227"/>
              </p:ext>
            </p:extLst>
          </p:nvPr>
        </p:nvGraphicFramePr>
        <p:xfrm>
          <a:off x="851971" y="3404534"/>
          <a:ext cx="23135787" cy="9832074"/>
        </p:xfrm>
        <a:graphic>
          <a:graphicData uri="http://schemas.openxmlformats.org/drawingml/2006/table">
            <a:tbl>
              <a:tblPr/>
              <a:tblGrid>
                <a:gridCol w="12188244">
                  <a:extLst>
                    <a:ext uri="{9D8B030D-6E8A-4147-A177-3AD203B41FA5}">
                      <a16:colId xmlns:a16="http://schemas.microsoft.com/office/drawing/2014/main" val="1445405465"/>
                    </a:ext>
                  </a:extLst>
                </a:gridCol>
                <a:gridCol w="1982144">
                  <a:extLst>
                    <a:ext uri="{9D8B030D-6E8A-4147-A177-3AD203B41FA5}">
                      <a16:colId xmlns:a16="http://schemas.microsoft.com/office/drawing/2014/main" val="2373052594"/>
                    </a:ext>
                  </a:extLst>
                </a:gridCol>
                <a:gridCol w="3225843">
                  <a:extLst>
                    <a:ext uri="{9D8B030D-6E8A-4147-A177-3AD203B41FA5}">
                      <a16:colId xmlns:a16="http://schemas.microsoft.com/office/drawing/2014/main" val="1043474884"/>
                    </a:ext>
                  </a:extLst>
                </a:gridCol>
                <a:gridCol w="2759456">
                  <a:extLst>
                    <a:ext uri="{9D8B030D-6E8A-4147-A177-3AD203B41FA5}">
                      <a16:colId xmlns:a16="http://schemas.microsoft.com/office/drawing/2014/main" val="1853493358"/>
                    </a:ext>
                  </a:extLst>
                </a:gridCol>
                <a:gridCol w="2980100">
                  <a:extLst>
                    <a:ext uri="{9D8B030D-6E8A-4147-A177-3AD203B41FA5}">
                      <a16:colId xmlns:a16="http://schemas.microsoft.com/office/drawing/2014/main" val="2548223378"/>
                    </a:ext>
                  </a:extLst>
                </a:gridCol>
              </a:tblGrid>
              <a:tr h="647104">
                <a:tc>
                  <a:txBody>
                    <a:bodyPr/>
                    <a:lstStyle/>
                    <a:p>
                      <a:pPr algn="l" fontAlgn="ctr"/>
                      <a:r>
                        <a:rPr lang="en-GB" sz="4000" b="0" dirty="0">
                          <a:solidFill>
                            <a:schemeClr val="bg1"/>
                          </a:solidFill>
                          <a:effectLst/>
                          <a:latin typeface="Concourse C2" pitchFamily="2" charset="77"/>
                        </a:rPr>
                        <a:t>Shared Sentence Text</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Docs</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Supportive</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Opposed</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Neutral</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684286"/>
                  </a:ext>
                </a:extLst>
              </a:tr>
              <a:tr h="647104">
                <a:tc>
                  <a:txBody>
                    <a:bodyPr/>
                    <a:lstStyle/>
                    <a:p>
                      <a:pPr algn="l" fontAlgn="ctr"/>
                      <a:r>
                        <a:rPr lang="en-GB" sz="3200" dirty="0">
                          <a:solidFill>
                            <a:schemeClr val="bg1"/>
                          </a:solidFill>
                          <a:effectLst/>
                          <a:latin typeface="Concourse T2" pitchFamily="2" charset="77"/>
                        </a:rPr>
                        <a:t>no safeguards are good enough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621058"/>
                  </a:ext>
                </a:extLst>
              </a:tr>
              <a:tr h="1189836">
                <a:tc>
                  <a:txBody>
                    <a:bodyPr/>
                    <a:lstStyle/>
                    <a:p>
                      <a:pPr algn="l" fontAlgn="ctr"/>
                      <a:r>
                        <a:rPr lang="en-GB" sz="3200" dirty="0">
                          <a:solidFill>
                            <a:schemeClr val="bg1"/>
                          </a:solidFill>
                          <a:effectLst/>
                          <a:latin typeface="Concourse T2" pitchFamily="2" charset="77"/>
                        </a:rPr>
                        <a:t>creating a body responsible for reporting and collecting data can not address possible abuse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25</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592025"/>
                  </a:ext>
                </a:extLst>
              </a:tr>
              <a:tr h="647104">
                <a:tc>
                  <a:txBody>
                    <a:bodyPr/>
                    <a:lstStyle/>
                    <a:p>
                      <a:pPr algn="l" fontAlgn="ctr"/>
                      <a:r>
                        <a:rPr lang="en-GB" sz="3200" dirty="0">
                          <a:solidFill>
                            <a:schemeClr val="bg1"/>
                          </a:solidFill>
                          <a:effectLst/>
                          <a:latin typeface="Concourse T2" pitchFamily="2" charset="77"/>
                        </a:rPr>
                        <a:t>terminal illness diagnoses can be unreliable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9860730"/>
                  </a:ext>
                </a:extLst>
              </a:tr>
              <a:tr h="647104">
                <a:tc>
                  <a:txBody>
                    <a:bodyPr/>
                    <a:lstStyle/>
                    <a:p>
                      <a:pPr algn="l" fontAlgn="ctr"/>
                      <a:r>
                        <a:rPr lang="en-GB" sz="3200" dirty="0">
                          <a:solidFill>
                            <a:schemeClr val="bg1"/>
                          </a:solidFill>
                          <a:effectLst/>
                          <a:latin typeface="Concourse T2" pitchFamily="2" charset="77"/>
                        </a:rPr>
                        <a:t>this is coercive and has no place in a civilised society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9640"/>
                  </a:ext>
                </a:extLst>
              </a:tr>
              <a:tr h="647104">
                <a:tc>
                  <a:txBody>
                    <a:bodyPr/>
                    <a:lstStyle/>
                    <a:p>
                      <a:pPr algn="l" fontAlgn="ctr"/>
                      <a:r>
                        <a:rPr lang="en-GB" sz="3200" dirty="0">
                          <a:solidFill>
                            <a:schemeClr val="bg1"/>
                          </a:solidFill>
                          <a:effectLst/>
                          <a:latin typeface="Concourse T2" pitchFamily="2" charset="77"/>
                        </a:rPr>
                        <a:t>in the absence of the bill , such pressure would not exist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110984"/>
                  </a:ext>
                </a:extLst>
              </a:tr>
              <a:tr h="619064">
                <a:tc>
                  <a:txBody>
                    <a:bodyPr/>
                    <a:lstStyle/>
                    <a:p>
                      <a:pPr algn="l" fontAlgn="ctr"/>
                      <a:r>
                        <a:rPr lang="en-GB" sz="3200" dirty="0">
                          <a:solidFill>
                            <a:schemeClr val="bg1"/>
                          </a:solidFill>
                          <a:effectLst/>
                          <a:latin typeface="Concourse T2" pitchFamily="2" charset="77"/>
                        </a:rPr>
                        <a:t>life is precious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028011"/>
                  </a:ext>
                </a:extLst>
              </a:tr>
              <a:tr h="619064">
                <a:tc>
                  <a:txBody>
                    <a:bodyPr/>
                    <a:lstStyle/>
                    <a:p>
                      <a:pPr algn="l" fontAlgn="ctr"/>
                      <a:r>
                        <a:rPr lang="en-GB" sz="3200" dirty="0">
                          <a:solidFill>
                            <a:schemeClr val="bg1"/>
                          </a:solidFill>
                          <a:effectLst/>
                          <a:latin typeface="Concourse T2" pitchFamily="2" charset="77"/>
                        </a:rPr>
                        <a:t>life is sacred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189396"/>
                  </a:ext>
                </a:extLst>
              </a:tr>
              <a:tr h="1189836">
                <a:tc>
                  <a:txBody>
                    <a:bodyPr/>
                    <a:lstStyle/>
                    <a:p>
                      <a:pPr algn="l" fontAlgn="ctr"/>
                      <a:r>
                        <a:rPr lang="en-GB" sz="3200" dirty="0">
                          <a:solidFill>
                            <a:schemeClr val="bg1"/>
                          </a:solidFill>
                          <a:effectLst/>
                          <a:latin typeface="Concourse T2" pitchFamily="2" charset="77"/>
                        </a:rPr>
                        <a:t>it is also individuals in these categories who are most likely to feel pressurised into considering assisted dying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29810"/>
                  </a:ext>
                </a:extLst>
              </a:tr>
              <a:tr h="647104">
                <a:tc>
                  <a:txBody>
                    <a:bodyPr/>
                    <a:lstStyle/>
                    <a:p>
                      <a:pPr algn="l" fontAlgn="ctr"/>
                      <a:r>
                        <a:rPr lang="en-GB" sz="3200" dirty="0">
                          <a:solidFill>
                            <a:schemeClr val="bg1"/>
                          </a:solidFill>
                          <a:effectLst/>
                          <a:latin typeface="Concourse T2" pitchFamily="2" charset="77"/>
                        </a:rPr>
                        <a:t>many disabled people fear assisted suicide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202158"/>
                  </a:ext>
                </a:extLst>
              </a:tr>
              <a:tr h="1339632">
                <a:tc>
                  <a:txBody>
                    <a:bodyPr/>
                    <a:lstStyle/>
                    <a:p>
                      <a:pPr algn="l" fontAlgn="ctr"/>
                      <a:r>
                        <a:rPr lang="en-GB" sz="3200" dirty="0">
                          <a:solidFill>
                            <a:schemeClr val="bg1"/>
                          </a:solidFill>
                          <a:effectLst/>
                          <a:latin typeface="Concourse T2" pitchFamily="2" charset="77"/>
                        </a:rPr>
                        <a:t>" achieving a sustainable economy " in relation to assisted suicide implies that dying or ill people should take the cost of their treatment into consideration</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18</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17</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92810974"/>
                  </a:ext>
                </a:extLst>
              </a:tr>
            </a:tbl>
          </a:graphicData>
        </a:graphic>
      </p:graphicFrame>
      <p:grpSp>
        <p:nvGrpSpPr>
          <p:cNvPr id="7" name="Group 6">
            <a:extLst>
              <a:ext uri="{FF2B5EF4-FFF2-40B4-BE49-F238E27FC236}">
                <a16:creationId xmlns:a16="http://schemas.microsoft.com/office/drawing/2014/main" id="{C9CFBB79-8590-9014-4CB7-45C98E032FA4}"/>
              </a:ext>
            </a:extLst>
          </p:cNvPr>
          <p:cNvGrpSpPr/>
          <p:nvPr/>
        </p:nvGrpSpPr>
        <p:grpSpPr>
          <a:xfrm>
            <a:off x="6257272" y="324808"/>
            <a:ext cx="17274756" cy="12128396"/>
            <a:chOff x="3897462" y="-2149509"/>
            <a:chExt cx="20090296" cy="14105152"/>
          </a:xfrm>
        </p:grpSpPr>
        <p:pic>
          <p:nvPicPr>
            <p:cNvPr id="8" name="Picture 7">
              <a:extLst>
                <a:ext uri="{FF2B5EF4-FFF2-40B4-BE49-F238E27FC236}">
                  <a16:creationId xmlns:a16="http://schemas.microsoft.com/office/drawing/2014/main" id="{68BD2FC3-03F1-5CB7-B933-C2958215E98B}"/>
                </a:ext>
              </a:extLst>
            </p:cNvPr>
            <p:cNvPicPr>
              <a:picLocks noChangeAspect="1"/>
            </p:cNvPicPr>
            <p:nvPr/>
          </p:nvPicPr>
          <p:blipFill>
            <a:blip r:embed="rId3"/>
            <a:stretch>
              <a:fillRect/>
            </a:stretch>
          </p:blipFill>
          <p:spPr>
            <a:xfrm>
              <a:off x="3897462" y="5536858"/>
              <a:ext cx="20090296" cy="6418785"/>
            </a:xfrm>
            <a:prstGeom prst="rect">
              <a:avLst/>
            </a:prstGeom>
          </p:spPr>
        </p:pic>
        <p:pic>
          <p:nvPicPr>
            <p:cNvPr id="9" name="Picture 8">
              <a:extLst>
                <a:ext uri="{FF2B5EF4-FFF2-40B4-BE49-F238E27FC236}">
                  <a16:creationId xmlns:a16="http://schemas.microsoft.com/office/drawing/2014/main" id="{B983AB15-8A31-CA54-85A8-4ECE9BF4B4BE}"/>
                </a:ext>
              </a:extLst>
            </p:cNvPr>
            <p:cNvPicPr>
              <a:picLocks noChangeAspect="1"/>
            </p:cNvPicPr>
            <p:nvPr/>
          </p:nvPicPr>
          <p:blipFill>
            <a:blip r:embed="rId4"/>
            <a:stretch>
              <a:fillRect/>
            </a:stretch>
          </p:blipFill>
          <p:spPr>
            <a:xfrm>
              <a:off x="3897462" y="-2149509"/>
              <a:ext cx="20090296" cy="7686368"/>
            </a:xfrm>
            <a:prstGeom prst="rect">
              <a:avLst/>
            </a:prstGeom>
          </p:spPr>
        </p:pic>
      </p:grpSp>
    </p:spTree>
    <p:extLst>
      <p:ext uri="{BB962C8B-B14F-4D97-AF65-F5344CB8AC3E}">
        <p14:creationId xmlns:p14="http://schemas.microsoft.com/office/powerpoint/2010/main" val="14142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CE2AC-C3B1-8863-A008-5B37308315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8B2236-2786-32A6-D42D-7903DD6024A5}"/>
              </a:ext>
            </a:extLst>
          </p:cNvPr>
          <p:cNvSpPr txBox="1"/>
          <p:nvPr/>
        </p:nvSpPr>
        <p:spPr>
          <a:xfrm>
            <a:off x="13397949" y="656302"/>
            <a:ext cx="10254990" cy="11172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000" dirty="0">
                <a:solidFill>
                  <a:schemeClr val="bg1"/>
                </a:solidFill>
                <a:latin typeface="Concourse T3" pitchFamily="2" charset="77"/>
              </a:rPr>
              <a:t>• In Oregon in 2020, a majority (53.1%) of people killed by assisted suicide cited a fear of being a "burden on family, f </a:t>
            </a:r>
            <a:r>
              <a:rPr lang="en-GB" sz="4000" dirty="0" err="1">
                <a:solidFill>
                  <a:schemeClr val="bg1"/>
                </a:solidFill>
                <a:latin typeface="Concourse T3" pitchFamily="2" charset="77"/>
              </a:rPr>
              <a:t>riends</a:t>
            </a:r>
            <a:r>
              <a:rPr lang="en-GB" sz="4000" dirty="0">
                <a:solidFill>
                  <a:schemeClr val="bg1"/>
                </a:solidFill>
                <a:latin typeface="Concourse T3" pitchFamily="2" charset="77"/>
              </a:rPr>
              <a:t>/caregivers" as a reason to end their lives.1 • In Washington State in 2018, 51% of people who were killed by assisted suicide said that being a burden on family, f </a:t>
            </a:r>
            <a:r>
              <a:rPr lang="en-GB" sz="4000" dirty="0" err="1">
                <a:solidFill>
                  <a:schemeClr val="bg1"/>
                </a:solidFill>
                <a:latin typeface="Concourse T3" pitchFamily="2" charset="77"/>
              </a:rPr>
              <a:t>riends</a:t>
            </a:r>
            <a:r>
              <a:rPr lang="en-GB" sz="4000" dirty="0">
                <a:solidFill>
                  <a:schemeClr val="bg1"/>
                </a:solidFill>
                <a:latin typeface="Concourse T3" pitchFamily="2" charset="77"/>
              </a:rPr>
              <a:t> and caregivers was a reason to end their lives.2 In one study, researchers also identified a range of pressures on vulnerable people who desire assisted suicide, leading to a choice "strongly influenced by fears, sadness and loneliness". The researchers were concerned about the development of a culture that would "increase social pressure on older people and reinforce negative ideas surrounding old age".3 It is estimated that between 7% and 9% of older people in Scotland are victims of at least one form of abuse, with over 40% of victims suffering more than one kind of abuse.</a:t>
            </a:r>
          </a:p>
        </p:txBody>
      </p:sp>
      <p:sp>
        <p:nvSpPr>
          <p:cNvPr id="5" name="TextBox 4">
            <a:extLst>
              <a:ext uri="{FF2B5EF4-FFF2-40B4-BE49-F238E27FC236}">
                <a16:creationId xmlns:a16="http://schemas.microsoft.com/office/drawing/2014/main" id="{C87A5C95-3079-5579-BEE1-0CEC66115483}"/>
              </a:ext>
            </a:extLst>
          </p:cNvPr>
          <p:cNvSpPr txBox="1"/>
          <p:nvPr/>
        </p:nvSpPr>
        <p:spPr>
          <a:xfrm>
            <a:off x="1265584" y="656302"/>
            <a:ext cx="10254990" cy="11172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000" dirty="0">
                <a:solidFill>
                  <a:schemeClr val="bg1"/>
                </a:solidFill>
                <a:latin typeface="Concourse T3" pitchFamily="2" charset="77"/>
              </a:rPr>
              <a:t>• In Oregon in 2020, a majority (53.1%) of people killed by assisted suicide cited a fear of being a "burden on family, friends/caregivers" as a reason to end their lives.1 • In Washington State in 2018, 51% of people who were killed by assisted suicide said that being a burden on family, friends and caregivers was a reason to end their lives.2 In one study, researchers also identified a range of pressures on vulnerable people who desire assisted suicide, leading to a choice "strongly influenced by fears, sadness and loneliness". The researchers were concerned about the development of a culture that would "increase social pressure on older people and reinforce negative ideas surrounding old age".3 It is estimated that between 7% and 9% of older people in Scotland are victims of at least one form of abuse, with over 40% of victims suffering more than one kind of abuse.</a:t>
            </a:r>
          </a:p>
        </p:txBody>
      </p:sp>
      <p:sp>
        <p:nvSpPr>
          <p:cNvPr id="7" name="TextBox 6">
            <a:extLst>
              <a:ext uri="{FF2B5EF4-FFF2-40B4-BE49-F238E27FC236}">
                <a16:creationId xmlns:a16="http://schemas.microsoft.com/office/drawing/2014/main" id="{D81C2729-3A1B-330C-7FA7-F5D7C84EDD19}"/>
              </a:ext>
            </a:extLst>
          </p:cNvPr>
          <p:cNvSpPr txBox="1"/>
          <p:nvPr/>
        </p:nvSpPr>
        <p:spPr>
          <a:xfrm>
            <a:off x="0" y="12154702"/>
            <a:ext cx="121920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4000" dirty="0">
                <a:solidFill>
                  <a:schemeClr val="bg1"/>
                </a:solidFill>
                <a:latin typeface="Concourse T3" pitchFamily="2" charset="77"/>
              </a:rPr>
              <a:t>178758994.txt_y2021_r2092</a:t>
            </a:r>
          </a:p>
          <a:p>
            <a:pPr algn="r"/>
            <a:r>
              <a:rPr lang="en-GB" sz="4000" dirty="0">
                <a:solidFill>
                  <a:schemeClr val="bg1"/>
                </a:solidFill>
                <a:latin typeface="Concourse T3" pitchFamily="2" charset="77"/>
              </a:rPr>
              <a:t>(3,758 words)</a:t>
            </a:r>
            <a:endParaRPr lang="en-GB" sz="4000" dirty="0"/>
          </a:p>
        </p:txBody>
      </p:sp>
      <p:sp>
        <p:nvSpPr>
          <p:cNvPr id="8" name="TextBox 7">
            <a:extLst>
              <a:ext uri="{FF2B5EF4-FFF2-40B4-BE49-F238E27FC236}">
                <a16:creationId xmlns:a16="http://schemas.microsoft.com/office/drawing/2014/main" id="{5510AC6A-E44C-8B44-2418-BCD721274949}"/>
              </a:ext>
            </a:extLst>
          </p:cNvPr>
          <p:cNvSpPr txBox="1"/>
          <p:nvPr/>
        </p:nvSpPr>
        <p:spPr>
          <a:xfrm>
            <a:off x="15162677" y="12154703"/>
            <a:ext cx="892424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4000" dirty="0">
                <a:solidFill>
                  <a:schemeClr val="bg1"/>
                </a:solidFill>
                <a:latin typeface="Concourse T3" pitchFamily="2" charset="77"/>
              </a:rPr>
              <a:t>181505748.txt_y2021_r11499</a:t>
            </a:r>
            <a:br>
              <a:rPr lang="en-GB" sz="4000" dirty="0">
                <a:solidFill>
                  <a:schemeClr val="bg1"/>
                </a:solidFill>
                <a:latin typeface="Concourse T3" pitchFamily="2" charset="77"/>
              </a:rPr>
            </a:br>
            <a:r>
              <a:rPr lang="en-GB" sz="4000" dirty="0">
                <a:solidFill>
                  <a:schemeClr val="bg1"/>
                </a:solidFill>
                <a:latin typeface="Concourse T3" pitchFamily="2" charset="77"/>
              </a:rPr>
              <a:t>(3,991 words)</a:t>
            </a:r>
            <a:endParaRPr lang="en-GB" sz="4000" dirty="0"/>
          </a:p>
        </p:txBody>
      </p:sp>
    </p:spTree>
    <p:extLst>
      <p:ext uri="{BB962C8B-B14F-4D97-AF65-F5344CB8AC3E}">
        <p14:creationId xmlns:p14="http://schemas.microsoft.com/office/powerpoint/2010/main" val="960181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933E-52E5-37FB-A25B-862EE80328C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C0016A3-C9F5-29C2-9057-F752C587F5E0}"/>
              </a:ext>
            </a:extLst>
          </p:cNvPr>
          <p:cNvGraphicFramePr>
            <a:graphicFrameLocks/>
          </p:cNvGraphicFramePr>
          <p:nvPr/>
        </p:nvGraphicFramePr>
        <p:xfrm>
          <a:off x="773723" y="844062"/>
          <a:ext cx="22754492" cy="11676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708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BA2D1-5DE1-2E78-A6FA-A063916CAB70}"/>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1B1E12BC-0BEC-4FC7-8B97-4C3452509D28}"/>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6. Conclusion</a:t>
            </a:r>
          </a:p>
        </p:txBody>
      </p:sp>
    </p:spTree>
    <p:extLst>
      <p:ext uri="{BB962C8B-B14F-4D97-AF65-F5344CB8AC3E}">
        <p14:creationId xmlns:p14="http://schemas.microsoft.com/office/powerpoint/2010/main" val="216887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0330-E87C-F56B-9630-FE21CBF962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1C59EB-80C6-85EE-9283-72D0123DEFE5}"/>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bg1"/>
                </a:solidFill>
                <a:latin typeface="Concourse T3" pitchFamily="2" charset="77"/>
              </a:rPr>
              <a:t>painfree</a:t>
            </a:r>
            <a:r>
              <a:rPr lang="en-GB" sz="3200" dirty="0">
                <a:solidFill>
                  <a:schemeClr val="bg1"/>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6ECC707B-3D74-5540-8601-ABF3BCE60D4C}"/>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7D593CCB-6BF1-DDC3-0CEA-4D7AAC057F5A}"/>
              </a:ext>
            </a:extLst>
          </p:cNvPr>
          <p:cNvSpPr txBox="1"/>
          <p:nvPr/>
        </p:nvSpPr>
        <p:spPr>
          <a:xfrm>
            <a:off x="645743" y="410080"/>
            <a:ext cx="23092514"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200" dirty="0">
                <a:solidFill>
                  <a:schemeClr val="bg1"/>
                </a:solidFill>
                <a:latin typeface="Concourse T3" pitchFamily="2" charset="77"/>
              </a:rPr>
              <a:t>For 26 years I worked in the emergency service </a:t>
            </a:r>
            <a:r>
              <a:rPr lang="en-GB" sz="5200" dirty="0">
                <a:solidFill>
                  <a:srgbClr val="BEBEBE"/>
                </a:solidFill>
                <a:latin typeface="Concourse T3" pitchFamily="2" charset="77"/>
              </a:rPr>
              <a:t>[…]</a:t>
            </a:r>
            <a:r>
              <a:rPr lang="en-GB" sz="5200" dirty="0">
                <a:solidFill>
                  <a:schemeClr val="bg1"/>
                </a:solidFill>
                <a:latin typeface="Concourse T3" pitchFamily="2" charset="77"/>
              </a:rPr>
              <a:t> I have witnessed at first hand and close up the sheer desperation and suffering caused by terminal illness. I have had to examine bodies and scenes where the person has died alone and in obvious agony. People with cancer who have vomited and excreted blood and body matter into bowls, coal scuttles, sinks, beds, floors etc.. before finally dying, often over a period of days and weeks  </a:t>
            </a:r>
            <a:r>
              <a:rPr lang="en-GB" sz="5200" dirty="0">
                <a:solidFill>
                  <a:srgbClr val="BEBEBE"/>
                </a:solidFill>
                <a:latin typeface="Concourse T3" pitchFamily="2" charset="77"/>
              </a:rPr>
              <a:t>[…]</a:t>
            </a:r>
            <a:r>
              <a:rPr lang="en-GB" sz="5200" dirty="0">
                <a:solidFill>
                  <a:schemeClr val="bg1"/>
                </a:solidFill>
                <a:latin typeface="Concourse T3" pitchFamily="2" charset="77"/>
              </a:rPr>
              <a:t> I was also called to all suicides and lost count of the number of people I have had to cut down from their nooses whilst their grieving family cried in the adjacent room. </a:t>
            </a:r>
            <a:r>
              <a:rPr lang="en-GB" sz="5200" dirty="0">
                <a:solidFill>
                  <a:srgbClr val="BEBEBE"/>
                </a:solidFill>
                <a:latin typeface="Concourse T3" pitchFamily="2" charset="77"/>
              </a:rPr>
              <a:t>[…]</a:t>
            </a:r>
            <a:r>
              <a:rPr lang="en-GB" sz="5200" dirty="0">
                <a:solidFill>
                  <a:schemeClr val="bg1"/>
                </a:solidFill>
                <a:latin typeface="Concourse T3" pitchFamily="2" charset="77"/>
              </a:rPr>
              <a:t> In April 2020 I was diagnosed with inoperable pancreatic cancer and given 6-12 months to live if I chose not to have palliative chemotherapy, and possibly 18 months if I chose to undertake it. My world fell apart and I had to break the news to my wife and two sons. </a:t>
            </a:r>
            <a:r>
              <a:rPr lang="en-GB" sz="5200" dirty="0">
                <a:solidFill>
                  <a:srgbClr val="BEBEBE"/>
                </a:solidFill>
                <a:latin typeface="Concourse T3" pitchFamily="2" charset="77"/>
              </a:rPr>
              <a:t>[…]</a:t>
            </a:r>
            <a:r>
              <a:rPr lang="en-GB" sz="5200" dirty="0">
                <a:solidFill>
                  <a:schemeClr val="bg1"/>
                </a:solidFill>
                <a:latin typeface="Concourse T3" pitchFamily="2" charset="77"/>
              </a:rPr>
              <a:t>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a:t>
            </a:r>
          </a:p>
        </p:txBody>
      </p:sp>
    </p:spTree>
    <p:extLst>
      <p:ext uri="{BB962C8B-B14F-4D97-AF65-F5344CB8AC3E}">
        <p14:creationId xmlns:p14="http://schemas.microsoft.com/office/powerpoint/2010/main" val="167571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612F-FC8F-1ED0-DEDD-1E9FB67E2CB3}"/>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F37B246-FA2A-0351-D7AF-5B5F2775B406}"/>
              </a:ext>
            </a:extLst>
          </p:cNvPr>
          <p:cNvSpPr txBox="1">
            <a:spLocks/>
          </p:cNvSpPr>
          <p:nvPr/>
        </p:nvSpPr>
        <p:spPr>
          <a:xfrm>
            <a:off x="2033336" y="3656355"/>
            <a:ext cx="20541916"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4200"/>
              </a:spcBef>
              <a:buNone/>
            </a:pPr>
            <a:endParaRPr lang="en-US" sz="6600" dirty="0">
              <a:solidFill>
                <a:schemeClr val="bg1"/>
              </a:solidFill>
              <a:latin typeface="Concourse T2" pitchFamily="2" charset="77"/>
            </a:endParaRPr>
          </a:p>
        </p:txBody>
      </p:sp>
      <p:sp>
        <p:nvSpPr>
          <p:cNvPr id="6" name="Title 1">
            <a:extLst>
              <a:ext uri="{FF2B5EF4-FFF2-40B4-BE49-F238E27FC236}">
                <a16:creationId xmlns:a16="http://schemas.microsoft.com/office/drawing/2014/main" id="{D93F339A-B984-40E6-8E38-4B077025D88C}"/>
              </a:ext>
            </a:extLst>
          </p:cNvPr>
          <p:cNvSpPr txBox="1">
            <a:spLocks/>
          </p:cNvSpPr>
          <p:nvPr/>
        </p:nvSpPr>
        <p:spPr>
          <a:xfrm>
            <a:off x="853199" y="1263600"/>
            <a:ext cx="22680000" cy="11640983"/>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sz="9600" b="1" dirty="0">
                <a:solidFill>
                  <a:schemeClr val="bg1"/>
                </a:solidFill>
                <a:latin typeface="Concourse T3" pitchFamily="2" charset="77"/>
              </a:rPr>
              <a:t>Our Questions</a:t>
            </a:r>
          </a:p>
          <a:p>
            <a:pPr lvl="0" defTabSz="821531">
              <a:defRPr sz="9000">
                <a:latin typeface="Concourse T2"/>
                <a:ea typeface="Concourse T2"/>
                <a:cs typeface="Concourse T2"/>
                <a:sym typeface="Concourse T2"/>
              </a:defRPr>
            </a:pPr>
            <a:endParaRPr lang="en-GB" sz="66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We began with three questions: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What is linguistically polarized in this debate? </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How do these polarized ideas lead to contested meanings?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What are some societal implications?</a:t>
            </a:r>
            <a:endParaRPr lang="en-GB" sz="5000" dirty="0">
              <a:latin typeface="Concourse T2"/>
              <a:sym typeface="Concourse T2"/>
            </a:endParaRPr>
          </a:p>
        </p:txBody>
      </p:sp>
    </p:spTree>
    <p:extLst>
      <p:ext uri="{BB962C8B-B14F-4D97-AF65-F5344CB8AC3E}">
        <p14:creationId xmlns:p14="http://schemas.microsoft.com/office/powerpoint/2010/main" val="94736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a:extLst>
            <a:ext uri="{FF2B5EF4-FFF2-40B4-BE49-F238E27FC236}">
              <a16:creationId xmlns:a16="http://schemas.microsoft.com/office/drawing/2014/main" id="{C9F1999B-27B8-D8DB-1324-3B6F24ADD859}"/>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9F1DC51-E5DB-2019-1D77-FBD4DC4F3A1C}"/>
              </a:ext>
            </a:extLst>
          </p:cNvPr>
          <p:cNvSpPr txBox="1">
            <a:spLocks/>
          </p:cNvSpPr>
          <p:nvPr/>
        </p:nvSpPr>
        <p:spPr>
          <a:xfrm>
            <a:off x="2033336" y="3656355"/>
            <a:ext cx="20541916"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4200"/>
              </a:spcBef>
              <a:buNone/>
            </a:pPr>
            <a:endParaRPr lang="en-US" sz="6600" dirty="0">
              <a:solidFill>
                <a:schemeClr val="bg1"/>
              </a:solidFill>
              <a:latin typeface="Concourse T2" pitchFamily="2" charset="77"/>
            </a:endParaRPr>
          </a:p>
        </p:txBody>
      </p:sp>
      <p:sp>
        <p:nvSpPr>
          <p:cNvPr id="6" name="Title 1">
            <a:extLst>
              <a:ext uri="{FF2B5EF4-FFF2-40B4-BE49-F238E27FC236}">
                <a16:creationId xmlns:a16="http://schemas.microsoft.com/office/drawing/2014/main" id="{466F647F-D193-542D-DF24-A9450EE0A28B}"/>
              </a:ext>
            </a:extLst>
          </p:cNvPr>
          <p:cNvSpPr txBox="1">
            <a:spLocks/>
          </p:cNvSpPr>
          <p:nvPr/>
        </p:nvSpPr>
        <p:spPr>
          <a:xfrm>
            <a:off x="1900989" y="913481"/>
            <a:ext cx="20806611" cy="11640983"/>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Elusive Consensus</a:t>
            </a:r>
          </a:p>
          <a:p>
            <a:pPr lvl="0" defTabSz="821531">
              <a:defRPr sz="9000">
                <a:latin typeface="Concourse T2"/>
                <a:ea typeface="Concourse T2"/>
                <a:cs typeface="Concourse T2"/>
                <a:sym typeface="Concourse T2"/>
              </a:defRPr>
            </a:pPr>
            <a:endParaRPr lang="en-GB" sz="66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These linguistic polarisations show societal and ethical divisions. The use of a fundamentally different ethical language means three things are contested in these debates:</a:t>
            </a:r>
          </a:p>
          <a:p>
            <a:pPr marL="85725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5000" dirty="0">
                <a:latin typeface="Concourse T2"/>
                <a:sym typeface="Concourse T2"/>
              </a:rPr>
              <a:t>Contested conceptualization of death: is death conceptualized as part of medical care (to be optimised) or as a moral threshold (to be respected)?</a:t>
            </a:r>
          </a:p>
          <a:p>
            <a:pPr marL="85725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5000" dirty="0">
                <a:latin typeface="Concourse T2"/>
                <a:sym typeface="Concourse T2"/>
              </a:rPr>
              <a:t>Contested linguistic authority: experiential-based versus principle-based language: “I watched my mother die” versus “life is always sacred”/“doctors should never kill”; </a:t>
            </a:r>
            <a:r>
              <a:rPr lang="en-GB" sz="5000" i="1" dirty="0">
                <a:latin typeface="Concourse T2"/>
                <a:sym typeface="Concourse T2"/>
              </a:rPr>
              <a:t>choice/dignity/decide </a:t>
            </a:r>
            <a:r>
              <a:rPr lang="en-GB" sz="5000" dirty="0">
                <a:latin typeface="Concourse T2"/>
                <a:sym typeface="Concourse T2"/>
              </a:rPr>
              <a:t>versus </a:t>
            </a:r>
            <a:r>
              <a:rPr lang="en-GB" sz="5000" i="1" dirty="0">
                <a:latin typeface="Concourse T2"/>
                <a:sym typeface="Concourse T2"/>
              </a:rPr>
              <a:t>vulnerable/pressure/safeguards; </a:t>
            </a:r>
            <a:r>
              <a:rPr lang="en-GB" sz="5000" dirty="0">
                <a:latin typeface="Concourse T2"/>
                <a:sym typeface="Concourse T2"/>
              </a:rPr>
              <a:t>crafting individual moral reasoning versus amplifying that of others.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5000" dirty="0">
                <a:latin typeface="Concourse T2"/>
                <a:sym typeface="Concourse T2"/>
              </a:rPr>
              <a:t>Contested meaning of the vulnerable: those facing painful death or those facing pressure to end their own lives?</a:t>
            </a:r>
          </a:p>
        </p:txBody>
      </p:sp>
    </p:spTree>
    <p:extLst>
      <p:ext uri="{BB962C8B-B14F-4D97-AF65-F5344CB8AC3E}">
        <p14:creationId xmlns:p14="http://schemas.microsoft.com/office/powerpoint/2010/main" val="2929566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F429-5740-EC00-20CC-F7F8D4A001AF}"/>
            </a:ext>
          </a:extLst>
        </p:cNvPr>
        <p:cNvGrpSpPr/>
        <p:nvPr/>
      </p:nvGrpSpPr>
      <p:grpSpPr>
        <a:xfrm>
          <a:off x="0" y="0"/>
          <a:ext cx="0" cy="0"/>
          <a:chOff x="0" y="0"/>
          <a:chExt cx="0" cy="0"/>
        </a:xfrm>
      </p:grpSpPr>
      <p:sp>
        <p:nvSpPr>
          <p:cNvPr id="467" name="‘…now it is matter is the scaffolding’: Semantic structure and corpora">
            <a:extLst>
              <a:ext uri="{FF2B5EF4-FFF2-40B4-BE49-F238E27FC236}">
                <a16:creationId xmlns:a16="http://schemas.microsoft.com/office/drawing/2014/main" id="{02CFBF04-C3C4-E185-8ADE-80C59C0EE551}"/>
              </a:ext>
            </a:extLst>
          </p:cNvPr>
          <p:cNvSpPr txBox="1"/>
          <p:nvPr/>
        </p:nvSpPr>
        <p:spPr>
          <a:xfrm>
            <a:off x="767775" y="1843571"/>
            <a:ext cx="22848450" cy="3960699"/>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2200">
                <a:latin typeface="Concourse T2"/>
                <a:ea typeface="Concourse T2"/>
                <a:cs typeface="Concourse T2"/>
                <a:sym typeface="Concourse T2"/>
              </a:defRPr>
            </a:lvl1pPr>
          </a:lstStyle>
          <a:p>
            <a:r>
              <a:rPr lang="en-GB" sz="10400" dirty="0">
                <a:solidFill>
                  <a:schemeClr val="bg1"/>
                </a:solidFill>
              </a:rPr>
              <a:t> </a:t>
            </a:r>
            <a:r>
              <a:rPr lang="en-GB" sz="10400" b="1" dirty="0">
                <a:solidFill>
                  <a:schemeClr val="bg1"/>
                </a:solidFill>
              </a:rPr>
              <a:t>“up yours at the end of life”</a:t>
            </a:r>
            <a:br>
              <a:rPr lang="en-GB" sz="10400" b="1" dirty="0">
                <a:solidFill>
                  <a:schemeClr val="bg1"/>
                </a:solidFill>
              </a:rPr>
            </a:br>
            <a:r>
              <a:rPr lang="en-GB" sz="7200" dirty="0">
                <a:solidFill>
                  <a:schemeClr val="bg1"/>
                </a:solidFill>
              </a:rPr>
              <a:t>Opposition, Emotion, and Overlap in a Corpus of Scottish Debates on Assisted Dying</a:t>
            </a:r>
          </a:p>
        </p:txBody>
      </p:sp>
      <p:sp>
        <p:nvSpPr>
          <p:cNvPr id="468" name="LCLPGC2023, Edinburgh…">
            <a:extLst>
              <a:ext uri="{FF2B5EF4-FFF2-40B4-BE49-F238E27FC236}">
                <a16:creationId xmlns:a16="http://schemas.microsoft.com/office/drawing/2014/main" id="{11B9F441-5C55-CEAA-2792-FF830A608291}"/>
              </a:ext>
            </a:extLst>
          </p:cNvPr>
          <p:cNvSpPr txBox="1"/>
          <p:nvPr/>
        </p:nvSpPr>
        <p:spPr>
          <a:xfrm>
            <a:off x="7512185"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r">
              <a:defRPr sz="4200">
                <a:latin typeface="Concourse T2"/>
                <a:ea typeface="Concourse T2"/>
                <a:cs typeface="Concourse T2"/>
                <a:sym typeface="Concourse T2"/>
              </a:defRPr>
            </a:pPr>
            <a:r>
              <a:rPr lang="en-GB" sz="4800" dirty="0">
                <a:solidFill>
                  <a:schemeClr val="bg1"/>
                </a:solidFill>
                <a:latin typeface="Concourse C2" pitchFamily="2" charset="77"/>
              </a:rPr>
              <a:t>CILC16</a:t>
            </a:r>
            <a:r>
              <a:rPr sz="4800" dirty="0">
                <a:solidFill>
                  <a:schemeClr val="bg1"/>
                </a:solidFill>
              </a:rPr>
              <a:t>, </a:t>
            </a:r>
            <a:r>
              <a:rPr lang="en-GB" sz="4800" dirty="0">
                <a:solidFill>
                  <a:schemeClr val="bg1"/>
                </a:solidFill>
              </a:rPr>
              <a:t>Salamanca</a:t>
            </a:r>
            <a:endParaRPr sz="4800" dirty="0">
              <a:solidFill>
                <a:schemeClr val="bg1"/>
              </a:solidFill>
            </a:endParaRPr>
          </a:p>
          <a:p>
            <a:pPr algn="r">
              <a:defRPr sz="3600">
                <a:solidFill>
                  <a:srgbClr val="A9A9A9"/>
                </a:solidFill>
                <a:latin typeface="Concourse T2"/>
                <a:ea typeface="Concourse T2"/>
                <a:cs typeface="Concourse T2"/>
                <a:sym typeface="Concourse T2"/>
              </a:defRPr>
            </a:pPr>
            <a:r>
              <a:rPr lang="en-GB" sz="4400" dirty="0">
                <a:solidFill>
                  <a:srgbClr val="7F7F7F"/>
                </a:solidFill>
              </a:rPr>
              <a:t>May </a:t>
            </a:r>
            <a:r>
              <a:rPr lang="en-GB" sz="4400" dirty="0">
                <a:solidFill>
                  <a:srgbClr val="7F7F7F"/>
                </a:solidFill>
                <a:latin typeface="Concourse C2" pitchFamily="2" charset="77"/>
              </a:rPr>
              <a:t>2025</a:t>
            </a:r>
            <a:endParaRPr sz="4400" dirty="0">
              <a:solidFill>
                <a:srgbClr val="7F7F7F"/>
              </a:solidFill>
              <a:latin typeface="Concourse C2" pitchFamily="2" charset="77"/>
            </a:endParaRPr>
          </a:p>
        </p:txBody>
      </p:sp>
      <p:sp>
        <p:nvSpPr>
          <p:cNvPr id="7" name="LCLPGC2023, Edinburgh…">
            <a:extLst>
              <a:ext uri="{FF2B5EF4-FFF2-40B4-BE49-F238E27FC236}">
                <a16:creationId xmlns:a16="http://schemas.microsoft.com/office/drawing/2014/main" id="{8307993D-B0DC-1F32-D8DD-5D1EEB4F7F68}"/>
              </a:ext>
            </a:extLst>
          </p:cNvPr>
          <p:cNvSpPr txBox="1"/>
          <p:nvPr/>
        </p:nvSpPr>
        <p:spPr>
          <a:xfrm>
            <a:off x="1200149"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200">
                <a:latin typeface="Concourse T2"/>
                <a:ea typeface="Concourse T2"/>
                <a:cs typeface="Concourse T2"/>
                <a:sym typeface="Concourse T2"/>
              </a:defRPr>
            </a:pPr>
            <a:r>
              <a:rPr sz="4800" dirty="0">
                <a:solidFill>
                  <a:schemeClr val="bg1"/>
                </a:solidFill>
              </a:rPr>
              <a:t>Marc Alexander </a:t>
            </a:r>
            <a:r>
              <a:rPr sz="4800" dirty="0">
                <a:solidFill>
                  <a:srgbClr val="7F7F7F"/>
                </a:solidFill>
              </a:rPr>
              <a:t>and</a:t>
            </a:r>
            <a:r>
              <a:rPr sz="4800" dirty="0">
                <a:solidFill>
                  <a:schemeClr val="tx2"/>
                </a:solidFill>
              </a:rPr>
              <a:t> </a:t>
            </a:r>
            <a:r>
              <a:rPr lang="en-GB" sz="4800" dirty="0">
                <a:solidFill>
                  <a:schemeClr val="bg1"/>
                </a:solidFill>
              </a:rPr>
              <a:t>James Balfour</a:t>
            </a:r>
            <a:endParaRPr sz="4800" dirty="0">
              <a:solidFill>
                <a:schemeClr val="bg1"/>
              </a:solidFill>
            </a:endParaRPr>
          </a:p>
          <a:p>
            <a:pPr algn="l">
              <a:defRPr sz="3600">
                <a:solidFill>
                  <a:srgbClr val="A9A9A9"/>
                </a:solidFill>
                <a:latin typeface="Concourse T2"/>
                <a:ea typeface="Concourse T2"/>
                <a:cs typeface="Concourse T2"/>
                <a:sym typeface="Concourse T2"/>
              </a:defRPr>
            </a:pPr>
            <a:r>
              <a:rPr lang="en-GB" sz="4400" dirty="0" err="1">
                <a:solidFill>
                  <a:srgbClr val="7F7F7F"/>
                </a:solidFill>
              </a:rPr>
              <a:t>marc.alexander@glasgow.ac.uk</a:t>
            </a:r>
            <a:r>
              <a:rPr lang="en-GB" sz="4400" dirty="0">
                <a:solidFill>
                  <a:srgbClr val="7F7F7F"/>
                </a:solidFill>
              </a:rPr>
              <a:t>, </a:t>
            </a:r>
            <a:r>
              <a:rPr lang="en-GB" sz="4400" dirty="0" err="1">
                <a:solidFill>
                  <a:srgbClr val="7F7F7F"/>
                </a:solidFill>
              </a:rPr>
              <a:t>james.balfour@glasgow.ac.uk</a:t>
            </a:r>
            <a:endParaRPr lang="en-GB" sz="4400" dirty="0">
              <a:solidFill>
                <a:srgbClr val="7F7F7F"/>
              </a:solidFill>
            </a:endParaRPr>
          </a:p>
        </p:txBody>
      </p:sp>
      <p:cxnSp>
        <p:nvCxnSpPr>
          <p:cNvPr id="9" name="Straight Connector 8">
            <a:extLst>
              <a:ext uri="{FF2B5EF4-FFF2-40B4-BE49-F238E27FC236}">
                <a16:creationId xmlns:a16="http://schemas.microsoft.com/office/drawing/2014/main" id="{012B532C-E410-18FB-65C7-9C9F60A56C3F}"/>
              </a:ext>
            </a:extLst>
          </p:cNvPr>
          <p:cNvCxnSpPr/>
          <p:nvPr/>
        </p:nvCxnSpPr>
        <p:spPr>
          <a:xfrm>
            <a:off x="1200149" y="10341504"/>
            <a:ext cx="2198370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black text on a black background&#10;&#10;Description automatically generated">
            <a:extLst>
              <a:ext uri="{FF2B5EF4-FFF2-40B4-BE49-F238E27FC236}">
                <a16:creationId xmlns:a16="http://schemas.microsoft.com/office/drawing/2014/main" id="{6D6F0BAA-152B-AAC4-4FAB-4D27953EA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2971" y="10968016"/>
            <a:ext cx="5940879" cy="1839756"/>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D41054CC-1EEA-ABBA-0080-109F46BC5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0" y="10388523"/>
            <a:ext cx="8583351" cy="2852702"/>
          </a:xfrm>
          <a:prstGeom prst="rect">
            <a:avLst/>
          </a:prstGeom>
        </p:spPr>
      </p:pic>
    </p:spTree>
    <p:extLst>
      <p:ext uri="{BB962C8B-B14F-4D97-AF65-F5344CB8AC3E}">
        <p14:creationId xmlns:p14="http://schemas.microsoft.com/office/powerpoint/2010/main" val="2449760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48A8D-CDFF-8195-284B-D8032CFBDB77}"/>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8C719B7-1FFF-E87D-FE3E-8B97AF4DB6D7}"/>
              </a:ext>
            </a:extLst>
          </p:cNvPr>
          <p:cNvSpPr txBox="1"/>
          <p:nvPr/>
        </p:nvSpPr>
        <p:spPr>
          <a:xfrm>
            <a:off x="851971" y="1262796"/>
            <a:ext cx="22680057" cy="10393229"/>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Topic Modelling</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Structural Topic Model (STM) fitted to the combined free-text responses from the 2021 and 2024 consultations </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R</a:t>
            </a:r>
            <a:r>
              <a:rPr kumimoji="0" lang="en-GB" sz="7200" b="0" i="0" u="none" strike="noStrike" kern="0" cap="none" spc="0" normalizeH="0" baseline="0" noProof="0" dirty="0" err="1">
                <a:ln>
                  <a:noFill/>
                </a:ln>
                <a:solidFill>
                  <a:srgbClr val="000000"/>
                </a:solidFill>
                <a:effectLst/>
                <a:uLnTx/>
                <a:uFillTx/>
                <a:latin typeface="Concourse T2"/>
                <a:sym typeface="Concourse T2"/>
              </a:rPr>
              <a:t>espondents</a:t>
            </a:r>
            <a:r>
              <a:rPr kumimoji="0" lang="en-GB" sz="7200" b="0" i="0" u="none" strike="noStrike" kern="0" cap="none" spc="0" normalizeH="0" baseline="0" noProof="0" dirty="0">
                <a:ln>
                  <a:noFill/>
                </a:ln>
                <a:solidFill>
                  <a:srgbClr val="000000"/>
                </a:solidFill>
                <a:effectLst/>
                <a:uLnTx/>
                <a:uFillTx/>
                <a:latin typeface="Concourse T2"/>
                <a:sym typeface="Concourse T2"/>
              </a:rPr>
              <a:t> classified as 'Supportive' or 'Opposed' based on their answers to initial multiple-choice question</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P</a:t>
            </a:r>
            <a:r>
              <a:rPr kumimoji="0" lang="en-GB" sz="7200" b="0" i="0" u="none" strike="noStrike" kern="0" cap="none" spc="0" normalizeH="0" baseline="0" noProof="0" dirty="0">
                <a:ln>
                  <a:noFill/>
                </a:ln>
                <a:solidFill>
                  <a:srgbClr val="000000"/>
                </a:solidFill>
                <a:effectLst/>
                <a:uLnTx/>
                <a:uFillTx/>
                <a:latin typeface="Concourse T2"/>
                <a:sym typeface="Concourse T2"/>
              </a:rPr>
              <a:t>reprocessing (lowercasing, removing punctuation/numbers/</a:t>
            </a:r>
            <a:r>
              <a:rPr kumimoji="0" lang="en-GB" sz="7200" b="0" i="0" u="none" strike="noStrike" kern="0" cap="none" spc="0" normalizeH="0" baseline="0" noProof="0" dirty="0" err="1">
                <a:ln>
                  <a:noFill/>
                </a:ln>
                <a:solidFill>
                  <a:srgbClr val="000000"/>
                </a:solidFill>
                <a:effectLst/>
                <a:uLnTx/>
                <a:uFillTx/>
                <a:latin typeface="Concourse T2"/>
                <a:sym typeface="Concourse T2"/>
              </a:rPr>
              <a:t>stopwords</a:t>
            </a:r>
            <a:r>
              <a:rPr kumimoji="0" lang="en-GB" sz="7200" b="0" i="0" u="none" strike="noStrike" kern="0" cap="none" spc="0" normalizeH="0" baseline="0" noProof="0" dirty="0">
                <a:ln>
                  <a:noFill/>
                </a:ln>
                <a:solidFill>
                  <a:srgbClr val="000000"/>
                </a:solidFill>
                <a:effectLst/>
                <a:uLnTx/>
                <a:uFillTx/>
                <a:latin typeface="Concourse T2"/>
                <a:sym typeface="Concourse T2"/>
              </a:rPr>
              <a:t>, stemming)</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Modelled using STM to identify 60 distinct topics</a:t>
            </a:r>
          </a:p>
        </p:txBody>
      </p:sp>
    </p:spTree>
    <p:extLst>
      <p:ext uri="{BB962C8B-B14F-4D97-AF65-F5344CB8AC3E}">
        <p14:creationId xmlns:p14="http://schemas.microsoft.com/office/powerpoint/2010/main" val="19005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CAE2-73D4-AB5A-5840-037E8A2CCF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DC2240-D76F-92FD-CB96-B8A0BF7C4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Tree>
    <p:extLst>
      <p:ext uri="{BB962C8B-B14F-4D97-AF65-F5344CB8AC3E}">
        <p14:creationId xmlns:p14="http://schemas.microsoft.com/office/powerpoint/2010/main" val="4024184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6ED73-2021-C57E-4487-921812D46C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6E602-8904-9322-0B96-97371FD83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6" name="Rectangle 5">
            <a:extLst>
              <a:ext uri="{FF2B5EF4-FFF2-40B4-BE49-F238E27FC236}">
                <a16:creationId xmlns:a16="http://schemas.microsoft.com/office/drawing/2014/main" id="{A1FF6964-0267-8D6B-0060-C9E3B1B891DE}"/>
              </a:ext>
            </a:extLst>
          </p:cNvPr>
          <p:cNvSpPr/>
          <p:nvPr/>
        </p:nvSpPr>
        <p:spPr>
          <a:xfrm>
            <a:off x="5021451" y="5222929"/>
            <a:ext cx="10844625"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972522A5-C003-616E-2D12-B5A04220EC4B}"/>
              </a:ext>
            </a:extLst>
          </p:cNvPr>
          <p:cNvSpPr txBox="1"/>
          <p:nvPr/>
        </p:nvSpPr>
        <p:spPr>
          <a:xfrm>
            <a:off x="5181600" y="5380336"/>
            <a:ext cx="7315200"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GB" sz="7200" i="0" u="none" strike="noStrike" kern="0" cap="none" spc="0" normalizeH="0" baseline="0" noProof="0" dirty="0">
                <a:ln>
                  <a:noFill/>
                </a:ln>
                <a:solidFill>
                  <a:srgbClr val="000000"/>
                </a:solidFill>
                <a:effectLst/>
                <a:uLnTx/>
                <a:uFillTx/>
                <a:latin typeface="Concourse T2"/>
                <a:sym typeface="Concourse T2"/>
              </a:rPr>
              <a:t>8: </a:t>
            </a:r>
            <a:r>
              <a:rPr kumimoji="0" lang="en-GB" sz="7200" b="1" i="0" u="none" strike="noStrike" kern="0" cap="none" spc="0" normalizeH="0" baseline="0" noProof="0" dirty="0">
                <a:ln>
                  <a:noFill/>
                </a:ln>
                <a:solidFill>
                  <a:srgbClr val="000000"/>
                </a:solidFill>
                <a:effectLst/>
                <a:uLnTx/>
                <a:uFillTx/>
                <a:latin typeface="Concourse T2"/>
                <a:sym typeface="Concourse T2"/>
              </a:rPr>
              <a:t>live, elder*, worth, </a:t>
            </a:r>
            <a:r>
              <a:rPr kumimoji="0" lang="en-GB" sz="7200" b="1" i="0" u="none" strike="noStrike" kern="0" cap="none" spc="0" normalizeH="0" baseline="0" noProof="0" dirty="0" err="1">
                <a:ln>
                  <a:noFill/>
                </a:ln>
                <a:solidFill>
                  <a:srgbClr val="000000"/>
                </a:solidFill>
                <a:effectLst/>
                <a:uLnTx/>
                <a:uFillTx/>
                <a:latin typeface="Concourse T2"/>
                <a:sym typeface="Concourse T2"/>
              </a:rPr>
              <a:t>pressu</a:t>
            </a:r>
            <a:r>
              <a:rPr kumimoji="0" lang="en-GB" sz="7200" b="1" i="0" u="none" strike="noStrike" kern="0" cap="none" spc="0" normalizeH="0" baseline="0" noProof="0" dirty="0">
                <a:ln>
                  <a:noFill/>
                </a:ln>
                <a:solidFill>
                  <a:srgbClr val="000000"/>
                </a:solidFill>
                <a:effectLst/>
                <a:uLnTx/>
                <a:uFillTx/>
                <a:latin typeface="Concourse T2"/>
                <a:sym typeface="Concourse T2"/>
              </a:rPr>
              <a:t>*, end</a:t>
            </a:r>
            <a:endParaRPr lang="en-GB" sz="6600" dirty="0"/>
          </a:p>
        </p:txBody>
      </p:sp>
      <p:pic>
        <p:nvPicPr>
          <p:cNvPr id="5" name="Picture 4">
            <a:extLst>
              <a:ext uri="{FF2B5EF4-FFF2-40B4-BE49-F238E27FC236}">
                <a16:creationId xmlns:a16="http://schemas.microsoft.com/office/drawing/2014/main" id="{1AE92983-7651-D99B-BFD4-AA5FB542752F}"/>
              </a:ext>
            </a:extLst>
          </p:cNvPr>
          <p:cNvPicPr>
            <a:picLocks noChangeAspect="1"/>
          </p:cNvPicPr>
          <p:nvPr/>
        </p:nvPicPr>
        <p:blipFill>
          <a:blip r:embed="rId4"/>
          <a:stretch>
            <a:fillRect/>
          </a:stretch>
        </p:blipFill>
        <p:spPr>
          <a:xfrm>
            <a:off x="12496800" y="5380336"/>
            <a:ext cx="3173946" cy="2308324"/>
          </a:xfrm>
          <a:prstGeom prst="rect">
            <a:avLst/>
          </a:prstGeom>
        </p:spPr>
      </p:pic>
      <p:cxnSp>
        <p:nvCxnSpPr>
          <p:cNvPr id="8" name="Straight Arrow Connector 7">
            <a:extLst>
              <a:ext uri="{FF2B5EF4-FFF2-40B4-BE49-F238E27FC236}">
                <a16:creationId xmlns:a16="http://schemas.microsoft.com/office/drawing/2014/main" id="{96B2C209-697F-F283-BAB6-A389139988FE}"/>
              </a:ext>
            </a:extLst>
          </p:cNvPr>
          <p:cNvCxnSpPr>
            <a:cxnSpLocks/>
          </p:cNvCxnSpPr>
          <p:nvPr/>
        </p:nvCxnSpPr>
        <p:spPr>
          <a:xfrm flipH="1" flipV="1">
            <a:off x="5800153" y="4923136"/>
            <a:ext cx="454873" cy="377734"/>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03343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69FD-834D-D2E6-0DB0-C72AB4D079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E673E7-1C13-76F3-EF7D-8BB6175C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AD05F0FB-3DC3-C0C1-D095-3075A4909760}"/>
              </a:ext>
            </a:extLst>
          </p:cNvPr>
          <p:cNvSpPr/>
          <p:nvPr/>
        </p:nvSpPr>
        <p:spPr>
          <a:xfrm>
            <a:off x="8902566" y="1649699"/>
            <a:ext cx="12512094" cy="3895696"/>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3A6CE2B7-BE69-BCF7-DA0F-094081732DEF}"/>
              </a:ext>
            </a:extLst>
          </p:cNvPr>
          <p:cNvSpPr txBox="1"/>
          <p:nvPr/>
        </p:nvSpPr>
        <p:spPr>
          <a:xfrm>
            <a:off x="9168037" y="1890979"/>
            <a:ext cx="7315200" cy="341632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GB" sz="7200" i="0" u="none" strike="noStrike" kern="0" cap="none" spc="0" normalizeH="0" baseline="0" noProof="0" dirty="0">
                <a:ln>
                  <a:noFill/>
                </a:ln>
                <a:solidFill>
                  <a:srgbClr val="000000"/>
                </a:solidFill>
                <a:effectLst/>
                <a:uLnTx/>
                <a:uFillTx/>
                <a:latin typeface="Concourse T2"/>
                <a:sym typeface="Concourse T2"/>
              </a:rPr>
              <a:t>32: </a:t>
            </a:r>
            <a:r>
              <a:rPr kumimoji="0" lang="en-GB" sz="7200" b="1" i="0" u="none" strike="noStrike" kern="0" cap="none" spc="0" normalizeH="0" baseline="0" noProof="0" dirty="0">
                <a:ln>
                  <a:noFill/>
                </a:ln>
                <a:solidFill>
                  <a:srgbClr val="000000"/>
                </a:solidFill>
                <a:effectLst/>
                <a:uLnTx/>
                <a:uFillTx/>
                <a:latin typeface="Concourse T2"/>
                <a:sym typeface="Concourse T2"/>
              </a:rPr>
              <a:t>kill, god, take, murder, one, wrong, precious</a:t>
            </a:r>
            <a:endParaRPr lang="en-GB" sz="6600" dirty="0"/>
          </a:p>
        </p:txBody>
      </p:sp>
      <p:pic>
        <p:nvPicPr>
          <p:cNvPr id="2" name="Picture 1">
            <a:extLst>
              <a:ext uri="{FF2B5EF4-FFF2-40B4-BE49-F238E27FC236}">
                <a16:creationId xmlns:a16="http://schemas.microsoft.com/office/drawing/2014/main" id="{52122F10-A7F4-11AC-1007-512CDF93ED8E}"/>
              </a:ext>
            </a:extLst>
          </p:cNvPr>
          <p:cNvPicPr>
            <a:picLocks noChangeAspect="1"/>
          </p:cNvPicPr>
          <p:nvPr/>
        </p:nvPicPr>
        <p:blipFill>
          <a:blip r:embed="rId4"/>
          <a:stretch>
            <a:fillRect/>
          </a:stretch>
        </p:blipFill>
        <p:spPr>
          <a:xfrm>
            <a:off x="16483237" y="1890979"/>
            <a:ext cx="4697440" cy="3416320"/>
          </a:xfrm>
          <a:prstGeom prst="rect">
            <a:avLst/>
          </a:prstGeom>
        </p:spPr>
      </p:pic>
      <p:cxnSp>
        <p:nvCxnSpPr>
          <p:cNvPr id="6" name="Straight Arrow Connector 5">
            <a:extLst>
              <a:ext uri="{FF2B5EF4-FFF2-40B4-BE49-F238E27FC236}">
                <a16:creationId xmlns:a16="http://schemas.microsoft.com/office/drawing/2014/main" id="{E699E347-005D-82BB-DB5C-9FA124D50A9A}"/>
              </a:ext>
            </a:extLst>
          </p:cNvPr>
          <p:cNvCxnSpPr>
            <a:cxnSpLocks/>
          </p:cNvCxnSpPr>
          <p:nvPr/>
        </p:nvCxnSpPr>
        <p:spPr>
          <a:xfrm flipH="1" flipV="1">
            <a:off x="9914953" y="1102096"/>
            <a:ext cx="339390" cy="547603"/>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13227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CFAC-50BD-354E-73E4-6478353324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C8E991-3F2F-7EE1-D938-48EC96B39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D7FF1917-7D6D-A604-5EED-8596F1FF9236}"/>
              </a:ext>
            </a:extLst>
          </p:cNvPr>
          <p:cNvSpPr/>
          <p:nvPr/>
        </p:nvSpPr>
        <p:spPr>
          <a:xfrm>
            <a:off x="9660987" y="4619890"/>
            <a:ext cx="11819392" cy="3751999"/>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6D5F05DD-8947-4284-45B6-93B9C639296A}"/>
              </a:ext>
            </a:extLst>
          </p:cNvPr>
          <p:cNvSpPr txBox="1"/>
          <p:nvPr/>
        </p:nvSpPr>
        <p:spPr>
          <a:xfrm>
            <a:off x="9821334" y="4806078"/>
            <a:ext cx="7315200" cy="341632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GB" sz="7200" i="0" u="none" strike="noStrike" kern="0" cap="none" spc="0" normalizeH="0" baseline="0" noProof="0" dirty="0">
                <a:ln>
                  <a:noFill/>
                </a:ln>
                <a:solidFill>
                  <a:srgbClr val="000000"/>
                </a:solidFill>
                <a:effectLst/>
                <a:uLnTx/>
                <a:uFillTx/>
                <a:latin typeface="Concourse T2"/>
                <a:sym typeface="Concourse T2"/>
              </a:rPr>
              <a:t>50: </a:t>
            </a:r>
            <a:r>
              <a:rPr kumimoji="0" lang="en-GB" sz="7200" b="1" i="0" u="none" strike="noStrike" kern="0" cap="none" spc="0" normalizeH="0" baseline="0" noProof="0" dirty="0" err="1">
                <a:ln>
                  <a:noFill/>
                </a:ln>
                <a:solidFill>
                  <a:srgbClr val="000000"/>
                </a:solidFill>
                <a:effectLst/>
                <a:uLnTx/>
                <a:uFillTx/>
                <a:latin typeface="Concourse T2"/>
                <a:sym typeface="Concourse T2"/>
              </a:rPr>
              <a:t>vulner</a:t>
            </a:r>
            <a:r>
              <a:rPr kumimoji="0" lang="en-GB" sz="7200" b="1" i="0" u="none" strike="noStrike" kern="0" cap="none" spc="0" normalizeH="0" baseline="0" noProof="0" dirty="0">
                <a:ln>
                  <a:noFill/>
                </a:ln>
                <a:solidFill>
                  <a:srgbClr val="000000"/>
                </a:solidFill>
                <a:effectLst/>
                <a:uLnTx/>
                <a:uFillTx/>
                <a:latin typeface="Concourse T2"/>
                <a:sym typeface="Concourse T2"/>
              </a:rPr>
              <a:t>*, pressure, burden, elder*, </a:t>
            </a:r>
            <a:r>
              <a:rPr kumimoji="0" lang="en-GB" sz="7200" b="1" i="0" u="none" strike="noStrike" kern="0" cap="none" spc="0" normalizeH="0" baseline="0" noProof="0" dirty="0" err="1">
                <a:ln>
                  <a:noFill/>
                </a:ln>
                <a:solidFill>
                  <a:srgbClr val="000000"/>
                </a:solidFill>
                <a:effectLst/>
                <a:uLnTx/>
                <a:uFillTx/>
                <a:latin typeface="Concourse T2"/>
                <a:sym typeface="Concourse T2"/>
              </a:rPr>
              <a:t>disabl</a:t>
            </a:r>
            <a:r>
              <a:rPr kumimoji="0" lang="en-GB" sz="7200" b="1" i="0" u="none" strike="noStrike" kern="0" cap="none" spc="0" normalizeH="0" baseline="0" noProof="0" dirty="0">
                <a:ln>
                  <a:noFill/>
                </a:ln>
                <a:solidFill>
                  <a:srgbClr val="000000"/>
                </a:solidFill>
                <a:effectLst/>
                <a:uLnTx/>
                <a:uFillTx/>
                <a:latin typeface="Concourse T2"/>
                <a:sym typeface="Concourse T2"/>
              </a:rPr>
              <a:t>*</a:t>
            </a:r>
            <a:endParaRPr lang="en-GB" sz="6600" dirty="0"/>
          </a:p>
        </p:txBody>
      </p:sp>
      <p:pic>
        <p:nvPicPr>
          <p:cNvPr id="2" name="Picture 1">
            <a:extLst>
              <a:ext uri="{FF2B5EF4-FFF2-40B4-BE49-F238E27FC236}">
                <a16:creationId xmlns:a16="http://schemas.microsoft.com/office/drawing/2014/main" id="{AD750736-359E-F81C-CFF5-55B9A8E96562}"/>
              </a:ext>
            </a:extLst>
          </p:cNvPr>
          <p:cNvPicPr>
            <a:picLocks noChangeAspect="1"/>
          </p:cNvPicPr>
          <p:nvPr/>
        </p:nvPicPr>
        <p:blipFill>
          <a:blip r:embed="rId4"/>
          <a:stretch>
            <a:fillRect/>
          </a:stretch>
        </p:blipFill>
        <p:spPr>
          <a:xfrm>
            <a:off x="16574392" y="4806078"/>
            <a:ext cx="4697440" cy="3416320"/>
          </a:xfrm>
          <a:prstGeom prst="rect">
            <a:avLst/>
          </a:prstGeom>
        </p:spPr>
      </p:pic>
      <p:cxnSp>
        <p:nvCxnSpPr>
          <p:cNvPr id="6" name="Straight Arrow Connector 5">
            <a:extLst>
              <a:ext uri="{FF2B5EF4-FFF2-40B4-BE49-F238E27FC236}">
                <a16:creationId xmlns:a16="http://schemas.microsoft.com/office/drawing/2014/main" id="{1FE52CD4-7615-3C31-5597-D93EE7FB9C51}"/>
              </a:ext>
            </a:extLst>
          </p:cNvPr>
          <p:cNvCxnSpPr>
            <a:cxnSpLocks/>
          </p:cNvCxnSpPr>
          <p:nvPr/>
        </p:nvCxnSpPr>
        <p:spPr>
          <a:xfrm flipH="1" flipV="1">
            <a:off x="10675796" y="4109686"/>
            <a:ext cx="320056" cy="600627"/>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3038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85674-A927-D762-C1C6-6B270A6929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EA70EE-69B2-669E-22CF-A797AB315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4AAB2C62-DBFE-4B74-E525-74355346E184}"/>
              </a:ext>
            </a:extLst>
          </p:cNvPr>
          <p:cNvSpPr/>
          <p:nvPr/>
        </p:nvSpPr>
        <p:spPr>
          <a:xfrm>
            <a:off x="9469464" y="3010701"/>
            <a:ext cx="11772111"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CA1D6954-525D-193C-491A-8BE37852C780}"/>
              </a:ext>
            </a:extLst>
          </p:cNvPr>
          <p:cNvSpPr txBox="1"/>
          <p:nvPr/>
        </p:nvSpPr>
        <p:spPr>
          <a:xfrm>
            <a:off x="9646169" y="3175288"/>
            <a:ext cx="8231609"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29: </a:t>
            </a:r>
            <a:r>
              <a:rPr kumimoji="0" lang="en-GB" sz="7200" b="1" i="0" u="none" strike="noStrike" kern="0" cap="none" spc="0" normalizeH="0" baseline="0" noProof="0" dirty="0">
                <a:ln>
                  <a:noFill/>
                </a:ln>
                <a:solidFill>
                  <a:srgbClr val="000000"/>
                </a:solidFill>
                <a:effectLst/>
                <a:uLnTx/>
                <a:uFillTx/>
                <a:latin typeface="Concourse T2"/>
                <a:sym typeface="Concourse T2"/>
              </a:rPr>
              <a:t>watch, die, cancer, mother, pass, let</a:t>
            </a:r>
            <a:endParaRPr lang="en-GB" sz="6600" dirty="0"/>
          </a:p>
        </p:txBody>
      </p:sp>
      <p:pic>
        <p:nvPicPr>
          <p:cNvPr id="2" name="Picture 1">
            <a:extLst>
              <a:ext uri="{FF2B5EF4-FFF2-40B4-BE49-F238E27FC236}">
                <a16:creationId xmlns:a16="http://schemas.microsoft.com/office/drawing/2014/main" id="{A41800D8-F4B6-9D08-AEA5-A534E5271C1E}"/>
              </a:ext>
            </a:extLst>
          </p:cNvPr>
          <p:cNvPicPr>
            <a:picLocks noChangeAspect="1"/>
          </p:cNvPicPr>
          <p:nvPr/>
        </p:nvPicPr>
        <p:blipFill>
          <a:blip r:embed="rId4"/>
          <a:stretch>
            <a:fillRect/>
          </a:stretch>
        </p:blipFill>
        <p:spPr>
          <a:xfrm>
            <a:off x="17877778" y="3175288"/>
            <a:ext cx="3173944" cy="2308323"/>
          </a:xfrm>
          <a:prstGeom prst="rect">
            <a:avLst/>
          </a:prstGeom>
        </p:spPr>
      </p:pic>
      <p:cxnSp>
        <p:nvCxnSpPr>
          <p:cNvPr id="6" name="Straight Arrow Connector 5">
            <a:extLst>
              <a:ext uri="{FF2B5EF4-FFF2-40B4-BE49-F238E27FC236}">
                <a16:creationId xmlns:a16="http://schemas.microsoft.com/office/drawing/2014/main" id="{661437AA-6652-B7E0-4E7A-1D2682AE9F04}"/>
              </a:ext>
            </a:extLst>
          </p:cNvPr>
          <p:cNvCxnSpPr>
            <a:cxnSpLocks/>
          </p:cNvCxnSpPr>
          <p:nvPr/>
        </p:nvCxnSpPr>
        <p:spPr>
          <a:xfrm flipV="1">
            <a:off x="20318278" y="2546430"/>
            <a:ext cx="168912" cy="568729"/>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27412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DAA6-5AFA-872D-FE88-7671262E4B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545F94-E66D-17F8-1790-D5DB6A77B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04A3D8DC-F309-C364-CFDD-4A2B8689D9B7}"/>
              </a:ext>
            </a:extLst>
          </p:cNvPr>
          <p:cNvSpPr/>
          <p:nvPr/>
        </p:nvSpPr>
        <p:spPr>
          <a:xfrm>
            <a:off x="8029823" y="2854587"/>
            <a:ext cx="12877221"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6" name="TextBox 5">
            <a:extLst>
              <a:ext uri="{FF2B5EF4-FFF2-40B4-BE49-F238E27FC236}">
                <a16:creationId xmlns:a16="http://schemas.microsoft.com/office/drawing/2014/main" id="{8D677E1E-1020-7209-1427-634BF0275E46}"/>
              </a:ext>
            </a:extLst>
          </p:cNvPr>
          <p:cNvSpPr txBox="1"/>
          <p:nvPr/>
        </p:nvSpPr>
        <p:spPr>
          <a:xfrm>
            <a:off x="8199869" y="3019174"/>
            <a:ext cx="9343379"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40: </a:t>
            </a:r>
            <a:r>
              <a:rPr lang="en-GB" sz="7200" b="1" dirty="0">
                <a:solidFill>
                  <a:srgbClr val="000000"/>
                </a:solidFill>
                <a:latin typeface="Concourse T2"/>
                <a:sym typeface="Concourse T2"/>
              </a:rPr>
              <a:t>choice, right, choose, dignity, person, </a:t>
            </a:r>
            <a:r>
              <a:rPr lang="en-GB" sz="7200" b="1" dirty="0" err="1">
                <a:solidFill>
                  <a:srgbClr val="000000"/>
                </a:solidFill>
                <a:latin typeface="Concourse T2"/>
                <a:sym typeface="Concourse T2"/>
              </a:rPr>
              <a:t>dignif</a:t>
            </a:r>
            <a:r>
              <a:rPr lang="en-GB" sz="7200" b="1" dirty="0">
                <a:solidFill>
                  <a:srgbClr val="000000"/>
                </a:solidFill>
                <a:latin typeface="Concourse T2"/>
                <a:sym typeface="Concourse T2"/>
              </a:rPr>
              <a:t>*</a:t>
            </a:r>
            <a:endParaRPr lang="en-GB" sz="6600" dirty="0"/>
          </a:p>
        </p:txBody>
      </p:sp>
      <p:cxnSp>
        <p:nvCxnSpPr>
          <p:cNvPr id="8" name="Straight Arrow Connector 7">
            <a:extLst>
              <a:ext uri="{FF2B5EF4-FFF2-40B4-BE49-F238E27FC236}">
                <a16:creationId xmlns:a16="http://schemas.microsoft.com/office/drawing/2014/main" id="{DB52B78B-54D3-D949-B6D9-DE1D495CFFAA}"/>
              </a:ext>
            </a:extLst>
          </p:cNvPr>
          <p:cNvCxnSpPr>
            <a:cxnSpLocks/>
          </p:cNvCxnSpPr>
          <p:nvPr/>
        </p:nvCxnSpPr>
        <p:spPr>
          <a:xfrm flipV="1">
            <a:off x="19561215" y="2372810"/>
            <a:ext cx="416689" cy="520861"/>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957CE290-C969-6EF3-2913-036E0DA576C5}"/>
              </a:ext>
            </a:extLst>
          </p:cNvPr>
          <p:cNvPicPr>
            <a:picLocks noChangeAspect="1"/>
          </p:cNvPicPr>
          <p:nvPr/>
        </p:nvPicPr>
        <p:blipFill>
          <a:blip r:embed="rId4"/>
          <a:stretch>
            <a:fillRect/>
          </a:stretch>
        </p:blipFill>
        <p:spPr>
          <a:xfrm>
            <a:off x="17541274" y="3019174"/>
            <a:ext cx="3169132" cy="2304823"/>
          </a:xfrm>
          <a:prstGeom prst="rect">
            <a:avLst/>
          </a:prstGeom>
        </p:spPr>
      </p:pic>
    </p:spTree>
    <p:extLst>
      <p:ext uri="{BB962C8B-B14F-4D97-AF65-F5344CB8AC3E}">
        <p14:creationId xmlns:p14="http://schemas.microsoft.com/office/powerpoint/2010/main" val="4118164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3E26-EE6A-E3C1-05E4-E0CD46A8F1A2}"/>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BDC5FC1-949B-3383-9BF8-6B8EA92953C8}"/>
              </a:ext>
            </a:extLst>
          </p:cNvPr>
          <p:cNvSpPr txBox="1"/>
          <p:nvPr/>
        </p:nvSpPr>
        <p:spPr>
          <a:xfrm>
            <a:off x="851971" y="1262796"/>
            <a:ext cx="22680057" cy="879279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Why Is This Interesting?</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A rich dataset (separate to social media) with citizens writing persuasive texts</a:t>
            </a: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Shows profound disagreements between citizens, and is linguistically highly oppositional</a:t>
            </a: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Broad societal implications of outcomes</a:t>
            </a:r>
          </a:p>
        </p:txBody>
      </p:sp>
    </p:spTree>
    <p:extLst>
      <p:ext uri="{BB962C8B-B14F-4D97-AF65-F5344CB8AC3E}">
        <p14:creationId xmlns:p14="http://schemas.microsoft.com/office/powerpoint/2010/main" val="133812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7BF6-0A23-AF9C-D1E5-277D9A2445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EA5AE4-F480-9720-6E99-AAA514474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19EE1EFA-1BA8-90D4-0221-24E299E22BA3}"/>
              </a:ext>
            </a:extLst>
          </p:cNvPr>
          <p:cNvSpPr/>
          <p:nvPr/>
        </p:nvSpPr>
        <p:spPr>
          <a:xfrm>
            <a:off x="6400799" y="1925936"/>
            <a:ext cx="13077495"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6" name="TextBox 5">
            <a:extLst>
              <a:ext uri="{FF2B5EF4-FFF2-40B4-BE49-F238E27FC236}">
                <a16:creationId xmlns:a16="http://schemas.microsoft.com/office/drawing/2014/main" id="{4971E750-8024-B3C5-A3C3-A99CE4E7B023}"/>
              </a:ext>
            </a:extLst>
          </p:cNvPr>
          <p:cNvSpPr txBox="1"/>
          <p:nvPr/>
        </p:nvSpPr>
        <p:spPr>
          <a:xfrm>
            <a:off x="6601073" y="2090523"/>
            <a:ext cx="9513425"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16: </a:t>
            </a:r>
            <a:r>
              <a:rPr lang="en-GB" sz="7200" b="1" dirty="0">
                <a:solidFill>
                  <a:srgbClr val="000000"/>
                </a:solidFill>
                <a:latin typeface="Concourse T2"/>
                <a:sym typeface="Concourse T2"/>
              </a:rPr>
              <a:t>suffer, pain, one, love, peace, hope, distress</a:t>
            </a:r>
            <a:endParaRPr lang="en-GB" sz="6600" dirty="0"/>
          </a:p>
        </p:txBody>
      </p:sp>
      <p:cxnSp>
        <p:nvCxnSpPr>
          <p:cNvPr id="7" name="Straight Arrow Connector 6">
            <a:extLst>
              <a:ext uri="{FF2B5EF4-FFF2-40B4-BE49-F238E27FC236}">
                <a16:creationId xmlns:a16="http://schemas.microsoft.com/office/drawing/2014/main" id="{191D6BDE-E2EB-483C-5045-94FA940AE71B}"/>
              </a:ext>
            </a:extLst>
          </p:cNvPr>
          <p:cNvCxnSpPr>
            <a:cxnSpLocks/>
          </p:cNvCxnSpPr>
          <p:nvPr/>
        </p:nvCxnSpPr>
        <p:spPr>
          <a:xfrm flipV="1">
            <a:off x="18645648" y="1595535"/>
            <a:ext cx="491438" cy="412694"/>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B6E80A10-7DB0-DE12-511A-2AE6BE0E8A98}"/>
              </a:ext>
            </a:extLst>
          </p:cNvPr>
          <p:cNvPicPr>
            <a:picLocks noChangeAspect="1"/>
          </p:cNvPicPr>
          <p:nvPr/>
        </p:nvPicPr>
        <p:blipFill>
          <a:blip r:embed="rId4"/>
          <a:stretch>
            <a:fillRect/>
          </a:stretch>
        </p:blipFill>
        <p:spPr>
          <a:xfrm>
            <a:off x="16112472" y="2090523"/>
            <a:ext cx="3173946" cy="2308324"/>
          </a:xfrm>
          <a:prstGeom prst="rect">
            <a:avLst/>
          </a:prstGeom>
        </p:spPr>
      </p:pic>
    </p:spTree>
    <p:extLst>
      <p:ext uri="{BB962C8B-B14F-4D97-AF65-F5344CB8AC3E}">
        <p14:creationId xmlns:p14="http://schemas.microsoft.com/office/powerpoint/2010/main" val="2978418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17C47-49C8-BD2D-E4AD-BDEF741A806E}"/>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4C36827-241A-65B1-59F4-4F7EB9D5464C}"/>
              </a:ext>
            </a:extLst>
          </p:cNvPr>
          <p:cNvSpPr txBox="1"/>
          <p:nvPr/>
        </p:nvSpPr>
        <p:spPr>
          <a:xfrm>
            <a:off x="851971" y="1262796"/>
            <a:ext cx="22680057" cy="1187055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Press Corpora</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UK press articles which meet the following criteria:</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Available on LexisNexis.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Between 23 March and 22 December 2021 or 7 December 2023 and 16 August 2024.</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Matching search terms “assisted suicide” OR “assisted dying” OR “euthanasia” OR “assisted to die” OR “assisted death” OR “assisted in dying” OR “assisted end to life” OR “death with dignity” OR “die with dignity” OR “die in dignity” OR “right to die” OR “end of life choice” OR “end of life assistance” </a:t>
            </a:r>
          </a:p>
        </p:txBody>
      </p:sp>
    </p:spTree>
    <p:extLst>
      <p:ext uri="{BB962C8B-B14F-4D97-AF65-F5344CB8AC3E}">
        <p14:creationId xmlns:p14="http://schemas.microsoft.com/office/powerpoint/2010/main" val="1696202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5544-2590-58E9-45F8-3022A39A73A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3166C139-DF2C-058F-DF4C-A11978076A74}"/>
              </a:ext>
            </a:extLst>
          </p:cNvPr>
          <p:cNvSpPr txBox="1"/>
          <p:nvPr/>
        </p:nvSpPr>
        <p:spPr>
          <a:xfrm>
            <a:off x="851971" y="1262796"/>
            <a:ext cx="22680057" cy="1220911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No terminology choice is neutral in this debate</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“Assisted Dying”: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Term used in current bill's title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Prevalent in consultations and media</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Primarily used by supporters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Distinguished from suicide by supporters of the term as “people in question are not choosing death over a healthy life”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Relatively new term (last 15 years in UK)</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6600" dirty="0">
                <a:solidFill>
                  <a:srgbClr val="000000"/>
                </a:solidFill>
                <a:latin typeface="Concourse T2"/>
                <a:sym typeface="Concourse T2"/>
              </a:rPr>
              <a:t>Can emphasise disease/death “process” underway</a:t>
            </a:r>
            <a:endParaRPr kumimoji="0" lang="en-GB" sz="66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577413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2189C-2BF2-71D4-52BC-E8D2CFAF03A1}"/>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68F0043F-B03D-D5F5-0016-2CC9D1C9B339}"/>
              </a:ext>
            </a:extLst>
          </p:cNvPr>
          <p:cNvSpPr txBox="1"/>
          <p:nvPr/>
        </p:nvSpPr>
        <p:spPr>
          <a:xfrm>
            <a:off x="851971" y="1262796"/>
            <a:ext cx="22680057" cy="8946679"/>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“Assisted Suicide”: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Primarily used by opponents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Argued to be more legally/practically accurate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Critics say "assisted dying" is a euphemism</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Retains the moral/religious stigma of “suicide”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6600" dirty="0">
                <a:solidFill>
                  <a:srgbClr val="000000"/>
                </a:solidFill>
                <a:latin typeface="Concourse T2"/>
                <a:sym typeface="Concourse T2"/>
              </a:rPr>
              <a:t>Can emphasise individual’s action</a:t>
            </a:r>
            <a:endParaRPr kumimoji="0" lang="en-GB" sz="66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428978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7BDC2-2F2F-C53D-DB23-0F2A23AAD76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09DFCF3A-93EB-543F-89B9-2FB561DAF3CB}"/>
              </a:ext>
            </a:extLst>
          </p:cNvPr>
          <p:cNvSpPr txBox="1"/>
          <p:nvPr/>
        </p:nvSpPr>
        <p:spPr>
          <a:xfrm>
            <a:off x="851971" y="1262796"/>
            <a:ext cx="22680057" cy="6915354"/>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“Euthanasia”:</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Greek “good death”</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Not technically accurate for current bill as euthanasia is physician-administered and this bill requires self-administration</a:t>
            </a:r>
          </a:p>
        </p:txBody>
      </p:sp>
    </p:spTree>
    <p:extLst>
      <p:ext uri="{BB962C8B-B14F-4D97-AF65-F5344CB8AC3E}">
        <p14:creationId xmlns:p14="http://schemas.microsoft.com/office/powerpoint/2010/main" val="17355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F8E5-6DF3-3821-C82E-C8CD029D29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B6C51E-E549-3167-C0F5-59A4EDF50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29" y="417312"/>
            <a:ext cx="22511141" cy="12881375"/>
          </a:xfrm>
          <a:prstGeom prst="rect">
            <a:avLst/>
          </a:prstGeom>
        </p:spPr>
      </p:pic>
    </p:spTree>
    <p:extLst>
      <p:ext uri="{BB962C8B-B14F-4D97-AF65-F5344CB8AC3E}">
        <p14:creationId xmlns:p14="http://schemas.microsoft.com/office/powerpoint/2010/main" val="300439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605B5-2536-3EFF-ABAE-13D4820D9F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DBCC1B-229F-85DA-2537-1EE4870DE5DD}"/>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bg1"/>
                </a:solidFill>
                <a:latin typeface="Concourse T3" pitchFamily="2" charset="77"/>
              </a:rPr>
              <a:t>painfree</a:t>
            </a:r>
            <a:r>
              <a:rPr lang="en-GB" sz="3200" dirty="0">
                <a:solidFill>
                  <a:schemeClr val="bg1"/>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93B7E91B-B741-E3D1-127A-413E5CD182DA}"/>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0A4A14D7-754A-8A12-D4B5-7147074661D5}"/>
              </a:ext>
            </a:extLst>
          </p:cNvPr>
          <p:cNvSpPr txBox="1"/>
          <p:nvPr/>
        </p:nvSpPr>
        <p:spPr>
          <a:xfrm>
            <a:off x="1021520" y="163859"/>
            <a:ext cx="22340960" cy="13388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600" dirty="0" err="1">
                <a:solidFill>
                  <a:schemeClr val="bg1"/>
                </a:solidFill>
                <a:latin typeface="Concourse T3" pitchFamily="2" charset="77"/>
              </a:rPr>
              <a:t>bowls,coal</a:t>
            </a:r>
            <a:r>
              <a:rPr lang="en-GB" sz="36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600" dirty="0" err="1">
                <a:solidFill>
                  <a:schemeClr val="bg1"/>
                </a:solidFill>
                <a:latin typeface="Concourse T3" pitchFamily="2" charset="77"/>
              </a:rPr>
              <a:t>suffering.I</a:t>
            </a:r>
            <a:r>
              <a:rPr lang="en-GB" sz="36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122601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331F4-2166-8A91-B251-FED3384C3D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6D971A-04AD-4672-ED83-D751CA3022B2}"/>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53FA3576-AA01-DAB5-F619-61C47D961847}"/>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1683A508-075F-EC4F-E3AE-3B9DE2D43804}"/>
              </a:ext>
            </a:extLst>
          </p:cNvPr>
          <p:cNvSpPr txBox="1"/>
          <p:nvPr/>
        </p:nvSpPr>
        <p:spPr>
          <a:xfrm>
            <a:off x="1021520" y="163859"/>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273677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4407F-5E5A-FE2C-E734-0620F7375A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F35922-B6CB-26E4-4C86-61AD7393E7B8}"/>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2790A8CE-020F-4148-9CD7-D5633179C64A}"/>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F24FF6B0-F60F-E0E6-207C-80D21D0BCA6C}"/>
              </a:ext>
            </a:extLst>
          </p:cNvPr>
          <p:cNvSpPr txBox="1"/>
          <p:nvPr/>
        </p:nvSpPr>
        <p:spPr>
          <a:xfrm>
            <a:off x="1021520" y="-12211021"/>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302398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985BB-B40F-F250-31EE-2F6D9BB5EF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7A883B-45EF-4EBB-C5B4-9503FF07ED46}"/>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0AB6C6DC-F64C-D122-FF67-88165168D6C6}"/>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29E06F02-EC7C-D94B-4579-5667A38EEE4A}"/>
              </a:ext>
            </a:extLst>
          </p:cNvPr>
          <p:cNvSpPr txBox="1"/>
          <p:nvPr/>
        </p:nvSpPr>
        <p:spPr>
          <a:xfrm>
            <a:off x="1021520" y="-24463981"/>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2981886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a:extLst>
            <a:ext uri="{FF2B5EF4-FFF2-40B4-BE49-F238E27FC236}">
              <a16:creationId xmlns:a16="http://schemas.microsoft.com/office/drawing/2014/main" id="{72B40AF8-6537-B116-07D3-33F0059AA6E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E9C9B79C-98F2-1055-C6CA-E96FFA865D19}"/>
              </a:ext>
            </a:extLst>
          </p:cNvPr>
          <p:cNvSpPr txBox="1"/>
          <p:nvPr/>
        </p:nvSpPr>
        <p:spPr>
          <a:xfrm>
            <a:off x="851971" y="1263600"/>
            <a:ext cx="22680057" cy="1140889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Current Situation</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chemeClr val="tx1">
                  <a:lumMod val="75000"/>
                </a:schemeClr>
              </a:buClr>
              <a:buSzPct val="80000"/>
              <a:buFont typeface="System Font Regular"/>
              <a:buChar char="–"/>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September 2021: </a:t>
            </a:r>
            <a:r>
              <a:rPr kumimoji="0" lang="en-GB" sz="8000" b="0" i="1" u="none" strike="noStrike" kern="0" cap="none" spc="0" normalizeH="0" baseline="0" noProof="0" dirty="0">
                <a:ln>
                  <a:noFill/>
                </a:ln>
                <a:solidFill>
                  <a:srgbClr val="000000"/>
                </a:solidFill>
                <a:effectLst/>
                <a:uLnTx/>
                <a:uFillTx/>
                <a:latin typeface="Concourse T2"/>
                <a:sym typeface="Concourse T2"/>
              </a:rPr>
              <a:t>Assisted Dying for Terminally Ill Adults (Scotland) Bill</a:t>
            </a:r>
          </a:p>
          <a:p>
            <a:pPr marL="1143000" marR="0" lvl="0" indent="-1143000" algn="l" defTabSz="821531" rtl="0" eaLnBrk="1" fontAlgn="auto" latinLnBrk="0" hangingPunct="0">
              <a:lnSpc>
                <a:spcPct val="100000"/>
              </a:lnSpc>
              <a:spcBef>
                <a:spcPts val="0"/>
              </a:spcBef>
              <a:spcAft>
                <a:spcPts val="0"/>
              </a:spcAft>
              <a:buClr>
                <a:schemeClr val="tx1">
                  <a:lumMod val="75000"/>
                </a:schemeClr>
              </a:buClr>
              <a:buSzPct val="80000"/>
              <a:buFont typeface="System Font Regular"/>
              <a:buChar char="–"/>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Key differences from previous attempts:</a:t>
            </a:r>
          </a:p>
          <a:p>
            <a:pPr marL="1143000" lvl="8"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Limited to terminally ill, mentally competent adults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Scottish residency requirement (12+ months)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Requires evaluation by two independent doctors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Multiple decision points and waiting periods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Self-administration requirement</a:t>
            </a:r>
          </a:p>
        </p:txBody>
      </p:sp>
    </p:spTree>
    <p:extLst>
      <p:ext uri="{BB962C8B-B14F-4D97-AF65-F5344CB8AC3E}">
        <p14:creationId xmlns:p14="http://schemas.microsoft.com/office/powerpoint/2010/main" val="2917262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DA50A-9E91-6F99-5F51-EDE7655F56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8109DC-F076-A096-31EC-1DB187E46D12}"/>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FEF3D3D0-DC43-A2DF-00AA-8193E5D6E47C}"/>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E1D92CB5-5679-D417-8976-1F7B2A5EBEDA}"/>
              </a:ext>
            </a:extLst>
          </p:cNvPr>
          <p:cNvSpPr txBox="1"/>
          <p:nvPr/>
        </p:nvSpPr>
        <p:spPr>
          <a:xfrm>
            <a:off x="1021520" y="-40042435"/>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332874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1C954-7B86-A21C-9928-76A2EB1DA9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90389A-79C1-2B28-B64D-26957B38CB06}"/>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DD352C10-6C70-371A-D525-58A156EE37D6}"/>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782E3E76-7AAF-28A2-C7B7-99E9B4BF4294}"/>
              </a:ext>
            </a:extLst>
          </p:cNvPr>
          <p:cNvSpPr txBox="1"/>
          <p:nvPr/>
        </p:nvSpPr>
        <p:spPr>
          <a:xfrm>
            <a:off x="1021520" y="-52703670"/>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56243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20587-77CD-7A78-BB84-8F2B13942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CA9CAA-5CFE-ED5B-E1E5-3432416D631F}"/>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40A0DE95-8905-3F67-7856-F716AD0B3572}"/>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3" name="TextBox 12">
            <a:extLst>
              <a:ext uri="{FF2B5EF4-FFF2-40B4-BE49-F238E27FC236}">
                <a16:creationId xmlns:a16="http://schemas.microsoft.com/office/drawing/2014/main" id="{73B93F00-1FA6-9DFD-21F5-A61286DCA6FF}"/>
              </a:ext>
            </a:extLst>
          </p:cNvPr>
          <p:cNvSpPr txBox="1"/>
          <p:nvPr/>
        </p:nvSpPr>
        <p:spPr>
          <a:xfrm>
            <a:off x="-25003298" y="-4268123"/>
            <a:ext cx="1090629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GB" sz="3200" dirty="0">
              <a:solidFill>
                <a:schemeClr val="tx2"/>
              </a:solidFill>
              <a:latin typeface="Concourse T3" pitchFamily="2" charset="77"/>
            </a:endParaRPr>
          </a:p>
        </p:txBody>
      </p:sp>
      <p:sp>
        <p:nvSpPr>
          <p:cNvPr id="17" name="TextBox 16">
            <a:extLst>
              <a:ext uri="{FF2B5EF4-FFF2-40B4-BE49-F238E27FC236}">
                <a16:creationId xmlns:a16="http://schemas.microsoft.com/office/drawing/2014/main" id="{B569F841-7FEA-5608-DD77-AB70D96D858D}"/>
              </a:ext>
            </a:extLst>
          </p:cNvPr>
          <p:cNvSpPr txBox="1"/>
          <p:nvPr/>
        </p:nvSpPr>
        <p:spPr>
          <a:xfrm>
            <a:off x="1021520" y="163859"/>
            <a:ext cx="22340960" cy="13388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600" dirty="0" err="1">
                <a:solidFill>
                  <a:schemeClr val="bg1"/>
                </a:solidFill>
                <a:latin typeface="Concourse T3" pitchFamily="2" charset="77"/>
              </a:rPr>
              <a:t>bowls,coal</a:t>
            </a:r>
            <a:r>
              <a:rPr lang="en-GB" sz="36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600" dirty="0" err="1">
                <a:solidFill>
                  <a:schemeClr val="bg1"/>
                </a:solidFill>
                <a:latin typeface="Concourse T3" pitchFamily="2" charset="77"/>
              </a:rPr>
              <a:t>suffering.I</a:t>
            </a:r>
            <a:r>
              <a:rPr lang="en-GB" sz="36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392689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45d07f7-5cab-41c3-b41d-2a34dd52de4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5A3C6E6456D6419494150D26A2F90B" ma:contentTypeVersion="18" ma:contentTypeDescription="Create a new document." ma:contentTypeScope="" ma:versionID="d108c24644d7db517cd67fd554370fb8">
  <xsd:schema xmlns:xsd="http://www.w3.org/2001/XMLSchema" xmlns:xs="http://www.w3.org/2001/XMLSchema" xmlns:p="http://schemas.microsoft.com/office/2006/metadata/properties" xmlns:ns3="b0132009-0bd6-4377-b691-535b8bee168c" xmlns:ns4="b45d07f7-5cab-41c3-b41d-2a34dd52de4a" targetNamespace="http://schemas.microsoft.com/office/2006/metadata/properties" ma:root="true" ma:fieldsID="ddcbc5c0765198e92b082abb9428f55c" ns3:_="" ns4:_="">
    <xsd:import namespace="b0132009-0bd6-4377-b691-535b8bee168c"/>
    <xsd:import namespace="b45d07f7-5cab-41c3-b41d-2a34dd52de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32009-0bd6-4377-b691-535b8bee168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5d07f7-5cab-41c3-b41d-2a34dd52de4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604D62-6312-4472-8C63-999CB41C84B6}">
  <ds:schemaRefs>
    <ds:schemaRef ds:uri="http://schemas.microsoft.com/sharepoint/v3/contenttype/forms"/>
  </ds:schemaRefs>
</ds:datastoreItem>
</file>

<file path=customXml/itemProps2.xml><?xml version="1.0" encoding="utf-8"?>
<ds:datastoreItem xmlns:ds="http://schemas.openxmlformats.org/officeDocument/2006/customXml" ds:itemID="{19E63787-27C5-44A6-88C4-A902A0133B97}">
  <ds:schemaRefs>
    <ds:schemaRef ds:uri="http://schemas.openxmlformats.org/package/2006/metadata/core-properties"/>
    <ds:schemaRef ds:uri="b45d07f7-5cab-41c3-b41d-2a34dd52de4a"/>
    <ds:schemaRef ds:uri="http://purl.org/dc/terms/"/>
    <ds:schemaRef ds:uri="http://www.w3.org/XML/1998/namespace"/>
    <ds:schemaRef ds:uri="http://schemas.microsoft.com/office/2006/metadata/properties"/>
    <ds:schemaRef ds:uri="http://purl.org/dc/elements/1.1/"/>
    <ds:schemaRef ds:uri="http://schemas.microsoft.com/office/2006/documentManagement/types"/>
    <ds:schemaRef ds:uri="http://schemas.microsoft.com/office/infopath/2007/PartnerControls"/>
    <ds:schemaRef ds:uri="b0132009-0bd6-4377-b691-535b8bee168c"/>
    <ds:schemaRef ds:uri="http://purl.org/dc/dcmitype/"/>
  </ds:schemaRefs>
</ds:datastoreItem>
</file>

<file path=customXml/itemProps3.xml><?xml version="1.0" encoding="utf-8"?>
<ds:datastoreItem xmlns:ds="http://schemas.openxmlformats.org/officeDocument/2006/customXml" ds:itemID="{77332CB3-8E98-4509-9240-AF8BF0855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132009-0bd6-4377-b691-535b8bee168c"/>
    <ds:schemaRef ds:uri="b45d07f7-5cab-41c3-b41d-2a34dd52de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40184</TotalTime>
  <Words>23694</Words>
  <Application>Microsoft Office PowerPoint</Application>
  <PresentationFormat>Custom</PresentationFormat>
  <Paragraphs>2137</Paragraphs>
  <Slides>92</Slides>
  <Notes>75</Notes>
  <HiddenSlides>10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92</vt:i4>
      </vt:variant>
    </vt:vector>
  </HeadingPairs>
  <TitlesOfParts>
    <vt:vector size="102" baseType="lpstr">
      <vt:lpstr>Concourse T3</vt:lpstr>
      <vt:lpstr>System Font Regular</vt:lpstr>
      <vt:lpstr>Concourse T2</vt:lpstr>
      <vt:lpstr>Consolas</vt:lpstr>
      <vt:lpstr>Concourse T4</vt:lpstr>
      <vt:lpstr>Times New Roman</vt:lpstr>
      <vt:lpstr>Concourse C2</vt:lpstr>
      <vt:lpstr>Arial</vt:lpstr>
      <vt:lpstr>Concourse C3</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Alexander</dc:creator>
  <cp:lastModifiedBy>Marc Alexander</cp:lastModifiedBy>
  <cp:revision>93</cp:revision>
  <cp:lastPrinted>2025-05-15T15:20:30Z</cp:lastPrinted>
  <dcterms:modified xsi:type="dcterms:W3CDTF">2025-05-16T08:10:07Z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0x010100EA5A3C6E6456D6419494150D26A2F90B</vt:lpwstr>
  </property>
  <property fmtid="{D5CDD505-2E9C-101B-9397-08002B2CF9AE}" pid="3" name="MSIP_Label_f43878c3-1fef-47dc-927d-4115418a299b_Enabled">
    <vt:lpwstr>true</vt:lpwstr>
  </property>
  <property fmtid="{D5CDD505-2E9C-101B-9397-08002B2CF9AE}" pid="4" name="MSIP_Label_f43878c3-1fef-47dc-927d-4115418a299b_SetDate">
    <vt:lpwstr>2024-06-21T15:18:04Z</vt:lpwstr>
  </property>
  <property fmtid="{D5CDD505-2E9C-101B-9397-08002B2CF9AE}" pid="5" name="MSIP_Label_f43878c3-1fef-47dc-927d-4115418a299b_Method">
    <vt:lpwstr>Privileged</vt:lpwstr>
  </property>
  <property fmtid="{D5CDD505-2E9C-101B-9397-08002B2CF9AE}" pid="6" name="MSIP_Label_f43878c3-1fef-47dc-927d-4115418a299b_Name">
    <vt:lpwstr>Public</vt:lpwstr>
  </property>
  <property fmtid="{D5CDD505-2E9C-101B-9397-08002B2CF9AE}" pid="7" name="MSIP_Label_f43878c3-1fef-47dc-927d-4115418a299b_SiteId">
    <vt:lpwstr>6e725c29-763a-4f50-81f2-2e254f0133c8</vt:lpwstr>
  </property>
  <property fmtid="{D5CDD505-2E9C-101B-9397-08002B2CF9AE}" pid="8" name="MSIP_Label_f43878c3-1fef-47dc-927d-4115418a299b_ActionId">
    <vt:lpwstr>6e5aa9b0-d3c3-4191-bb87-b781ae817988</vt:lpwstr>
  </property>
  <property fmtid="{D5CDD505-2E9C-101B-9397-08002B2CF9AE}" pid="9" name="MSIP_Label_f43878c3-1fef-47dc-927d-4115418a299b_ContentBits">
    <vt:lpwstr>0</vt:lpwstr>
  </property>
</Properties>
</file>