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2"/>
  </p:notesMasterIdLst>
  <p:sldIdLst>
    <p:sldId id="256" r:id="rId2"/>
    <p:sldId id="274" r:id="rId3"/>
    <p:sldId id="278" r:id="rId4"/>
    <p:sldId id="279" r:id="rId5"/>
    <p:sldId id="299" r:id="rId6"/>
    <p:sldId id="300" r:id="rId7"/>
    <p:sldId id="301" r:id="rId8"/>
    <p:sldId id="418" r:id="rId9"/>
    <p:sldId id="286" r:id="rId10"/>
    <p:sldId id="287" r:id="rId11"/>
    <p:sldId id="289" r:id="rId12"/>
    <p:sldId id="290" r:id="rId13"/>
    <p:sldId id="293" r:id="rId14"/>
    <p:sldId id="294" r:id="rId15"/>
    <p:sldId id="295" r:id="rId16"/>
    <p:sldId id="296" r:id="rId17"/>
    <p:sldId id="297" r:id="rId18"/>
    <p:sldId id="298" r:id="rId19"/>
    <p:sldId id="778" r:id="rId20"/>
    <p:sldId id="817" r:id="rId21"/>
    <p:sldId id="786" r:id="rId22"/>
    <p:sldId id="790" r:id="rId23"/>
    <p:sldId id="791" r:id="rId24"/>
    <p:sldId id="792" r:id="rId25"/>
    <p:sldId id="793" r:id="rId26"/>
    <p:sldId id="794" r:id="rId27"/>
    <p:sldId id="795" r:id="rId28"/>
    <p:sldId id="796" r:id="rId29"/>
    <p:sldId id="797" r:id="rId30"/>
    <p:sldId id="798" r:id="rId31"/>
    <p:sldId id="799" r:id="rId32"/>
    <p:sldId id="800" r:id="rId33"/>
    <p:sldId id="801" r:id="rId34"/>
    <p:sldId id="489" r:id="rId35"/>
    <p:sldId id="802" r:id="rId36"/>
    <p:sldId id="491" r:id="rId37"/>
    <p:sldId id="492" r:id="rId38"/>
    <p:sldId id="803" r:id="rId39"/>
    <p:sldId id="494" r:id="rId40"/>
    <p:sldId id="495" r:id="rId41"/>
    <p:sldId id="804" r:id="rId42"/>
    <p:sldId id="807" r:id="rId43"/>
    <p:sldId id="818" r:id="rId44"/>
    <p:sldId id="819" r:id="rId45"/>
    <p:sldId id="811" r:id="rId46"/>
    <p:sldId id="813" r:id="rId47"/>
    <p:sldId id="815" r:id="rId48"/>
    <p:sldId id="814" r:id="rId49"/>
    <p:sldId id="816" r:id="rId50"/>
    <p:sldId id="820" r:id="rId51"/>
    <p:sldId id="347" r:id="rId52"/>
    <p:sldId id="420" r:id="rId53"/>
    <p:sldId id="421" r:id="rId54"/>
    <p:sldId id="350" r:id="rId55"/>
    <p:sldId id="351" r:id="rId56"/>
    <p:sldId id="352" r:id="rId57"/>
    <p:sldId id="353" r:id="rId58"/>
    <p:sldId id="356" r:id="rId59"/>
    <p:sldId id="557" r:id="rId60"/>
    <p:sldId id="558" r:id="rId61"/>
    <p:sldId id="559" r:id="rId62"/>
    <p:sldId id="560" r:id="rId63"/>
    <p:sldId id="562" r:id="rId64"/>
    <p:sldId id="563" r:id="rId65"/>
    <p:sldId id="564" r:id="rId66"/>
    <p:sldId id="565" r:id="rId67"/>
    <p:sldId id="566" r:id="rId68"/>
    <p:sldId id="571" r:id="rId69"/>
    <p:sldId id="570" r:id="rId70"/>
    <p:sldId id="366" r:id="rId71"/>
  </p:sldIdLst>
  <p:sldSz cx="24384000" cy="13716000"/>
  <p:notesSz cx="6858000" cy="9144000"/>
  <p:embeddedFontLst>
    <p:embeddedFont>
      <p:font typeface="Concourse C2" pitchFamily="2" charset="77"/>
      <p:regular r:id="rId73"/>
      <p:bold r:id="rId74"/>
    </p:embeddedFont>
    <p:embeddedFont>
      <p:font typeface="Concourse C3" pitchFamily="2" charset="77"/>
      <p:regular r:id="rId75"/>
      <p:bold r:id="rId76"/>
    </p:embeddedFont>
    <p:embeddedFont>
      <p:font typeface="Concourse OT MGA 2" pitchFamily="2" charset="0"/>
      <p:regular r:id="rId77"/>
      <p:bold r:id="rId78"/>
      <p:italic r:id="rId79"/>
      <p:boldItalic r:id="rId80"/>
    </p:embeddedFont>
    <p:embeddedFont>
      <p:font typeface="Concourse OT MGA 3" pitchFamily="2" charset="0"/>
      <p:regular r:id="rId81"/>
      <p:bold r:id="rId82"/>
      <p:italic r:id="rId83"/>
      <p:boldItalic r:id="rId84"/>
    </p:embeddedFont>
    <p:embeddedFont>
      <p:font typeface="Concourse OT MGA 4" pitchFamily="2" charset="0"/>
      <p:regular r:id="rId85"/>
      <p:bold r:id="rId86"/>
      <p:italic r:id="rId87"/>
      <p:boldItalic r:id="rId88"/>
    </p:embeddedFont>
    <p:embeddedFont>
      <p:font typeface="Concourse T2" pitchFamily="2" charset="77"/>
      <p:regular r:id="rId89"/>
      <p:bold r:id="rId90"/>
      <p:italic r:id="rId91"/>
      <p:boldItalic r:id="rId92"/>
    </p:embeddedFont>
    <p:embeddedFont>
      <p:font typeface="Concourse T3" pitchFamily="2" charset="77"/>
      <p:regular r:id="rId93"/>
      <p:bold r:id="rId94"/>
      <p:italic r:id="rId95"/>
      <p:boldItalic r:id="rId96"/>
    </p:embeddedFont>
    <p:embeddedFont>
      <p:font typeface="Concourse T4" pitchFamily="2" charset="77"/>
      <p:regular r:id="rId97"/>
      <p:bold r:id="rId98"/>
      <p:italic r:id="rId99"/>
      <p:boldItalic r:id="rId100"/>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9pPr>
  </p:defaultTextStyle>
  <p:extLst>
    <p:ext uri="{521415D9-36F7-43E2-AB2F-B90AF26B5E84}">
      <p14:sectionLst xmlns:p14="http://schemas.microsoft.com/office/powerpoint/2010/main">
        <p14:section name="Default Section" id="{0555EE0A-873D-5F40-954D-CE04611E3276}">
          <p14:sldIdLst>
            <p14:sldId id="256"/>
          </p14:sldIdLst>
        </p14:section>
        <p14:section name="Historical Thesaurus" id="{87DD2AE8-D4A3-E14C-BA5A-2837D357F703}">
          <p14:sldIdLst>
            <p14:sldId id="274"/>
            <p14:sldId id="278"/>
            <p14:sldId id="279"/>
            <p14:sldId id="299"/>
            <p14:sldId id="300"/>
            <p14:sldId id="301"/>
            <p14:sldId id="418"/>
            <p14:sldId id="286"/>
            <p14:sldId id="287"/>
            <p14:sldId id="289"/>
            <p14:sldId id="290"/>
            <p14:sldId id="293"/>
            <p14:sldId id="294"/>
            <p14:sldId id="295"/>
            <p14:sldId id="296"/>
            <p14:sldId id="297"/>
            <p14:sldId id="298"/>
            <p14:sldId id="778"/>
          </p14:sldIdLst>
        </p14:section>
        <p14:section name="Patchworks" id="{E4450012-8981-454C-BAF4-6924579A6CA9}">
          <p14:sldIdLst>
            <p14:sldId id="817"/>
            <p14:sldId id="786"/>
            <p14:sldId id="790"/>
            <p14:sldId id="791"/>
            <p14:sldId id="792"/>
            <p14:sldId id="793"/>
            <p14:sldId id="794"/>
            <p14:sldId id="795"/>
            <p14:sldId id="796"/>
            <p14:sldId id="797"/>
            <p14:sldId id="798"/>
            <p14:sldId id="799"/>
            <p14:sldId id="800"/>
            <p14:sldId id="801"/>
            <p14:sldId id="489"/>
            <p14:sldId id="802"/>
            <p14:sldId id="491"/>
            <p14:sldId id="492"/>
            <p14:sldId id="803"/>
            <p14:sldId id="494"/>
            <p14:sldId id="495"/>
            <p14:sldId id="804"/>
          </p14:sldIdLst>
        </p14:section>
        <p14:section name="The Middle" id="{BAEF2D52-A5A1-7A40-8582-A84FAA45AAE3}">
          <p14:sldIdLst>
            <p14:sldId id="807"/>
            <p14:sldId id="818"/>
            <p14:sldId id="819"/>
            <p14:sldId id="811"/>
            <p14:sldId id="813"/>
            <p14:sldId id="815"/>
            <p14:sldId id="814"/>
            <p14:sldId id="816"/>
          </p14:sldIdLst>
        </p14:section>
        <p14:section name="The Middle?" id="{513C5639-D2E6-C541-9BAB-23A4C8AC9EBD}">
          <p14:sldIdLst>
            <p14:sldId id="820"/>
            <p14:sldId id="347"/>
            <p14:sldId id="420"/>
            <p14:sldId id="421"/>
            <p14:sldId id="350"/>
            <p14:sldId id="351"/>
            <p14:sldId id="352"/>
            <p14:sldId id="353"/>
            <p14:sldId id="356"/>
            <p14:sldId id="557"/>
            <p14:sldId id="558"/>
            <p14:sldId id="559"/>
            <p14:sldId id="560"/>
            <p14:sldId id="562"/>
            <p14:sldId id="563"/>
            <p14:sldId id="564"/>
            <p14:sldId id="565"/>
            <p14:sldId id="566"/>
            <p14:sldId id="571"/>
            <p14:sldId id="570"/>
          </p14:sldIdLst>
        </p14:section>
        <p14:section name="End" id="{FAB40104-1159-644F-A81F-100482C75684}">
          <p14:sldIdLst>
            <p14:sldId id="3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51ADE6A-740E-44AE-83CC-AE7238B6C88D}"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BBFC77FB-9ED0-4EC9-95AA-A1379042E648}" styleName="">
    <a:tblBg/>
    <a:wholeTbl>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30"/>
    <p:restoredTop sz="94703"/>
  </p:normalViewPr>
  <p:slideViewPr>
    <p:cSldViewPr snapToGrid="0">
      <p:cViewPr varScale="1">
        <p:scale>
          <a:sx n="46" d="100"/>
          <a:sy n="46" d="100"/>
        </p:scale>
        <p:origin x="248" y="9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5.fntdata"/><Relationship Id="rId100"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49.png"/></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49.png"/></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49.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50.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49.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50.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3.0650199999999999E-2"/>
          <c:y val="2.89296E-2"/>
          <c:w val="0.95278700000000005"/>
          <c:h val="0.91415100000000005"/>
        </c:manualLayout>
      </c:layout>
      <c:lineChart>
        <c:grouping val="standard"/>
        <c:varyColors val="0"/>
        <c:ser>
          <c:idx val="0"/>
          <c:order val="0"/>
          <c:tx>
            <c:strRef>
              <c:f>Sheet1!$A$2</c:f>
            </c:strRef>
          </c:tx>
          <c:spPr>
            <a:ln w="127000" cap="flat">
              <a:solidFill>
                <a:srgbClr val="1497FC"/>
              </a:solidFill>
              <a:prstDash val="solid"/>
              <a:round/>
            </a:ln>
            <a:effectLst>
              <a:outerShdw blurRad="266700" dist="76200" dir="3735939" algn="tl">
                <a:srgbClr val="000000">
                  <a:alpha val="75000"/>
                </a:srgbClr>
              </a:outerShdw>
            </a:effectLst>
          </c:spPr>
          <c:marker>
            <c:symbol val="none"/>
          </c:marker>
          <c:cat>
            <c:strRef>
              <c:f>Sheet1!$B$1:$U$1</c:f>
              <c:strCache>
                <c:ptCount val="20"/>
                <c:pt idx="0">
                  <c:v>1800</c:v>
                </c:pt>
                <c:pt idx="1">
                  <c:v>1810</c:v>
                </c:pt>
                <c:pt idx="2">
                  <c:v>1820</c:v>
                </c:pt>
                <c:pt idx="3">
                  <c:v>1830</c:v>
                </c:pt>
                <c:pt idx="4">
                  <c:v>1840</c:v>
                </c:pt>
                <c:pt idx="5">
                  <c:v>1850</c:v>
                </c:pt>
                <c:pt idx="6">
                  <c:v>1860</c:v>
                </c:pt>
                <c:pt idx="7">
                  <c:v>1870</c:v>
                </c:pt>
                <c:pt idx="8">
                  <c:v>1880</c:v>
                </c:pt>
                <c:pt idx="9">
                  <c:v>1890</c:v>
                </c:pt>
                <c:pt idx="10">
                  <c:v>1900</c:v>
                </c:pt>
                <c:pt idx="11">
                  <c:v>1910</c:v>
                </c:pt>
                <c:pt idx="12">
                  <c:v>1920</c:v>
                </c:pt>
                <c:pt idx="13">
                  <c:v>1930</c:v>
                </c:pt>
                <c:pt idx="14">
                  <c:v>1940</c:v>
                </c:pt>
                <c:pt idx="15">
                  <c:v>1950</c:v>
                </c:pt>
                <c:pt idx="16">
                  <c:v>1960</c:v>
                </c:pt>
                <c:pt idx="17">
                  <c:v>1970</c:v>
                </c:pt>
                <c:pt idx="18">
                  <c:v>1980</c:v>
                </c:pt>
                <c:pt idx="19">
                  <c:v>1990</c:v>
                </c:pt>
              </c:strCache>
            </c:strRef>
          </c:cat>
          <c:val>
            <c:numRef>
              <c:f>Sheet1!$B$2:$U$2</c:f>
              <c:numCache>
                <c:formatCode>General</c:formatCode>
                <c:ptCount val="20"/>
                <c:pt idx="0">
                  <c:v>0</c:v>
                </c:pt>
                <c:pt idx="1">
                  <c:v>0</c:v>
                </c:pt>
                <c:pt idx="2">
                  <c:v>0</c:v>
                </c:pt>
                <c:pt idx="3">
                  <c:v>0</c:v>
                </c:pt>
                <c:pt idx="4">
                  <c:v>0</c:v>
                </c:pt>
                <c:pt idx="5">
                  <c:v>1</c:v>
                </c:pt>
                <c:pt idx="6">
                  <c:v>3</c:v>
                </c:pt>
                <c:pt idx="7">
                  <c:v>20</c:v>
                </c:pt>
                <c:pt idx="8">
                  <c:v>14</c:v>
                </c:pt>
                <c:pt idx="9">
                  <c:v>7</c:v>
                </c:pt>
                <c:pt idx="10">
                  <c:v>7</c:v>
                </c:pt>
                <c:pt idx="11">
                  <c:v>6</c:v>
                </c:pt>
                <c:pt idx="12">
                  <c:v>2</c:v>
                </c:pt>
                <c:pt idx="13">
                  <c:v>3</c:v>
                </c:pt>
                <c:pt idx="14">
                  <c:v>10</c:v>
                </c:pt>
                <c:pt idx="15">
                  <c:v>37</c:v>
                </c:pt>
                <c:pt idx="16">
                  <c:v>111</c:v>
                </c:pt>
                <c:pt idx="17">
                  <c:v>610</c:v>
                </c:pt>
                <c:pt idx="18">
                  <c:v>1382</c:v>
                </c:pt>
                <c:pt idx="19">
                  <c:v>1508</c:v>
                </c:pt>
              </c:numCache>
            </c:numRef>
          </c:val>
          <c:smooth val="1"/>
          <c:extLst>
            <c:ext xmlns:c16="http://schemas.microsoft.com/office/drawing/2014/chart" uri="{C3380CC4-5D6E-409C-BE32-E72D297353CC}">
              <c16:uniqueId val="{00000000-F388-40DA-AE56-9F36650E2CC9}"/>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out"/>
        <c:minorTickMark val="none"/>
        <c:tickLblPos val="low"/>
        <c:spPr>
          <a:ln w="15875" cap="flat">
            <a:solidFill>
              <a:srgbClr val="53585F"/>
            </a:solidFill>
            <a:prstDash val="solid"/>
            <a:round/>
          </a:ln>
        </c:spPr>
        <c:txPr>
          <a:bodyPr rot="0"/>
          <a:lstStyle/>
          <a:p>
            <a:pPr>
              <a:defRPr sz="2200" b="0" i="0" u="none" strike="noStrike">
                <a:solidFill>
                  <a:srgbClr val="FFFFFF"/>
                </a:solidFill>
                <a:latin typeface="Concourse T2"/>
              </a:defRPr>
            </a:pPr>
            <a:endParaRPr lang="en-US"/>
          </a:p>
        </c:txPr>
        <c:crossAx val="2094734553"/>
        <c:crosses val="autoZero"/>
        <c:auto val="1"/>
        <c:lblAlgn val="ctr"/>
        <c:lblOffset val="100"/>
        <c:noMultiLvlLbl val="1"/>
      </c:catAx>
      <c:valAx>
        <c:axId val="2094734553"/>
        <c:scaling>
          <c:orientation val="minMax"/>
          <c:min val="0"/>
        </c:scaling>
        <c:delete val="0"/>
        <c:axPos val="l"/>
        <c:majorGridlines>
          <c:spPr>
            <a:ln w="12700" cap="flat">
              <a:solidFill>
                <a:srgbClr val="53585F"/>
              </a:solidFill>
              <a:prstDash val="solid"/>
              <a:round/>
            </a:ln>
          </c:spPr>
        </c:majorGridlines>
        <c:numFmt formatCode="0" sourceLinked="0"/>
        <c:majorTickMark val="out"/>
        <c:minorTickMark val="none"/>
        <c:tickLblPos val="nextTo"/>
        <c:spPr>
          <a:ln w="15875" cap="flat">
            <a:solidFill>
              <a:srgbClr val="53585F"/>
            </a:solidFill>
            <a:prstDash val="solid"/>
            <a:round/>
          </a:ln>
        </c:spPr>
        <c:txPr>
          <a:bodyPr rot="0"/>
          <a:lstStyle/>
          <a:p>
            <a:pPr>
              <a:defRPr sz="1800" b="0" i="0" u="none" strike="noStrike">
                <a:solidFill>
                  <a:srgbClr val="FFFFFF"/>
                </a:solidFill>
                <a:latin typeface="Concourse T2"/>
              </a:defRPr>
            </a:pPr>
            <a:endParaRPr lang="en-US"/>
          </a:p>
        </c:txPr>
        <c:crossAx val="2094734552"/>
        <c:crosses val="autoZero"/>
        <c:crossBetween val="midCat"/>
        <c:majorUnit val="320"/>
        <c:minorUnit val="16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0.14582700000000001"/>
          <c:y val="1.61338E-2"/>
          <c:w val="0.83203700000000003"/>
          <c:h val="0.94907900000000001"/>
        </c:manualLayout>
      </c:layout>
      <c:barChart>
        <c:barDir val="bar"/>
        <c:grouping val="clustered"/>
        <c:varyColors val="0"/>
        <c:ser>
          <c:idx val="0"/>
          <c:order val="0"/>
          <c:tx>
            <c:strRef>
              <c:f>Sheet1!$B$1</c:f>
              <c:strCache>
                <c:ptCount val="1"/>
                <c:pt idx="0">
                  <c:v>Hansard</c:v>
                </c:pt>
              </c:strCache>
            </c:strRef>
          </c:tx>
          <c:spPr>
            <a:blipFill rotWithShape="1">
              <a:blip xmlns:r="http://schemas.openxmlformats.org/officeDocument/2006/relationships" r:embed="rId1"/>
              <a:srcRect/>
              <a:stretch>
                <a:fillRect/>
              </a:stretch>
            </a:blipFill>
            <a:ln w="12700" cap="flat">
              <a:noFill/>
              <a:miter lim="400000"/>
            </a:ln>
            <a:effectLst/>
          </c:spPr>
          <c:invertIfNegative val="0"/>
          <c:pictureOptions>
            <c:pictureFormat val="stretch"/>
          </c:pictureOptions>
          <c:cat>
            <c:strRef>
              <c:f>Sheet1!$A$2:$A$38</c:f>
              <c:strCache>
                <c:ptCount val="37"/>
                <c:pt idx="0">
                  <c:v>AP Relative properties</c:v>
                </c:pt>
                <c:pt idx="1">
                  <c:v>AK Existence and causation</c:v>
                </c:pt>
                <c:pt idx="2">
                  <c:v>AO Action/operation</c:v>
                </c:pt>
                <c:pt idx="3">
                  <c:v>AR The mind</c:v>
                </c:pt>
                <c:pt idx="4">
                  <c:v>AM Time</c:v>
                </c:pt>
                <c:pt idx="5">
                  <c:v>BB Authority</c:v>
                </c:pt>
                <c:pt idx="6">
                  <c:v>AW Possession/ownership</c:v>
                </c:pt>
                <c:pt idx="7">
                  <c:v>AS Attention, judgment, curiosity</c:v>
                </c:pt>
                <c:pt idx="8">
                  <c:v>AX Language</c:v>
                </c:pt>
                <c:pt idx="9">
                  <c:v>AL Space</c:v>
                </c:pt>
                <c:pt idx="10">
                  <c:v>BJ Trade and finance</c:v>
                </c:pt>
                <c:pt idx="11">
                  <c:v>AV Will</c:v>
                </c:pt>
                <c:pt idx="12">
                  <c:v>BG Communication</c:v>
                </c:pt>
                <c:pt idx="13">
                  <c:v>AU Emotion</c:v>
                </c:pt>
                <c:pt idx="14">
                  <c:v>BK Leisure</c:v>
                </c:pt>
                <c:pt idx="15">
                  <c:v>AY Society</c:v>
                </c:pt>
                <c:pt idx="16">
                  <c:v>AA The world</c:v>
                </c:pt>
                <c:pt idx="17">
                  <c:v>AN Movement</c:v>
                </c:pt>
                <c:pt idx="18">
                  <c:v>BI Occupation and work</c:v>
                </c:pt>
                <c:pt idx="19">
                  <c:v>BD Morality</c:v>
                </c:pt>
                <c:pt idx="20">
                  <c:v>BC Law</c:v>
                </c:pt>
                <c:pt idx="21">
                  <c:v>AI Physical sensation</c:v>
                </c:pt>
                <c:pt idx="22">
                  <c:v>AB Life</c:v>
                </c:pt>
                <c:pt idx="23">
                  <c:v>AC Health and disease</c:v>
                </c:pt>
                <c:pt idx="24">
                  <c:v>AJ Matter</c:v>
                </c:pt>
                <c:pt idx="25">
                  <c:v>AZ Inhabiting and dwelling</c:v>
                </c:pt>
                <c:pt idx="26">
                  <c:v>AG Food and drink</c:v>
                </c:pt>
                <c:pt idx="27">
                  <c:v>AD People</c:v>
                </c:pt>
                <c:pt idx="28">
                  <c:v>BA Armed hostility</c:v>
                </c:pt>
                <c:pt idx="29">
                  <c:v>BE Education</c:v>
                </c:pt>
                <c:pt idx="30">
                  <c:v>AE Animals</c:v>
                </c:pt>
                <c:pt idx="31">
                  <c:v>BF Faith</c:v>
                </c:pt>
                <c:pt idx="32">
                  <c:v>AT Goodness and badness</c:v>
                </c:pt>
                <c:pt idx="33">
                  <c:v>BH Travel and travelling</c:v>
                </c:pt>
                <c:pt idx="34">
                  <c:v>AF Plants</c:v>
                </c:pt>
                <c:pt idx="35">
                  <c:v>AH Textiles and clothing</c:v>
                </c:pt>
                <c:pt idx="36">
                  <c:v>AQ The supernatural</c:v>
                </c:pt>
              </c:strCache>
            </c:strRef>
          </c:cat>
          <c:val>
            <c:numRef>
              <c:f>Sheet1!$B$2:$B$38</c:f>
              <c:numCache>
                <c:formatCode>General</c:formatCode>
                <c:ptCount val="37"/>
                <c:pt idx="0">
                  <c:v>97556691</c:v>
                </c:pt>
                <c:pt idx="1">
                  <c:v>76980316</c:v>
                </c:pt>
                <c:pt idx="2">
                  <c:v>40013262</c:v>
                </c:pt>
                <c:pt idx="3">
                  <c:v>39774050</c:v>
                </c:pt>
                <c:pt idx="4">
                  <c:v>32366835</c:v>
                </c:pt>
                <c:pt idx="5">
                  <c:v>31017446</c:v>
                </c:pt>
                <c:pt idx="6">
                  <c:v>29289055</c:v>
                </c:pt>
                <c:pt idx="7">
                  <c:v>26318980</c:v>
                </c:pt>
                <c:pt idx="8">
                  <c:v>21869518</c:v>
                </c:pt>
                <c:pt idx="9">
                  <c:v>20800992</c:v>
                </c:pt>
                <c:pt idx="10">
                  <c:v>16004135</c:v>
                </c:pt>
                <c:pt idx="11">
                  <c:v>15633527</c:v>
                </c:pt>
                <c:pt idx="12">
                  <c:v>10408290</c:v>
                </c:pt>
                <c:pt idx="13">
                  <c:v>10115063</c:v>
                </c:pt>
                <c:pt idx="14">
                  <c:v>10006763</c:v>
                </c:pt>
                <c:pt idx="15">
                  <c:v>9811228</c:v>
                </c:pt>
                <c:pt idx="16">
                  <c:v>9373662</c:v>
                </c:pt>
                <c:pt idx="17">
                  <c:v>9307195</c:v>
                </c:pt>
                <c:pt idx="18">
                  <c:v>9171771</c:v>
                </c:pt>
                <c:pt idx="19">
                  <c:v>8755649</c:v>
                </c:pt>
                <c:pt idx="20">
                  <c:v>7952903</c:v>
                </c:pt>
                <c:pt idx="21">
                  <c:v>7835763</c:v>
                </c:pt>
                <c:pt idx="22">
                  <c:v>7351530</c:v>
                </c:pt>
                <c:pt idx="23">
                  <c:v>6935711</c:v>
                </c:pt>
                <c:pt idx="24">
                  <c:v>6577974</c:v>
                </c:pt>
                <c:pt idx="25">
                  <c:v>6444795</c:v>
                </c:pt>
                <c:pt idx="26">
                  <c:v>6413027</c:v>
                </c:pt>
                <c:pt idx="27">
                  <c:v>5935348</c:v>
                </c:pt>
                <c:pt idx="28">
                  <c:v>4466696</c:v>
                </c:pt>
                <c:pt idx="29">
                  <c:v>4070435</c:v>
                </c:pt>
                <c:pt idx="30">
                  <c:v>3823756</c:v>
                </c:pt>
                <c:pt idx="31">
                  <c:v>3787238</c:v>
                </c:pt>
                <c:pt idx="32">
                  <c:v>3701278</c:v>
                </c:pt>
                <c:pt idx="33">
                  <c:v>3579999</c:v>
                </c:pt>
                <c:pt idx="34">
                  <c:v>1549672</c:v>
                </c:pt>
                <c:pt idx="35">
                  <c:v>1240691</c:v>
                </c:pt>
                <c:pt idx="36">
                  <c:v>1103358</c:v>
                </c:pt>
              </c:numCache>
            </c:numRef>
          </c:val>
          <c:extLst>
            <c:ext xmlns:c16="http://schemas.microsoft.com/office/drawing/2014/chart" uri="{C3380CC4-5D6E-409C-BE32-E72D297353CC}">
              <c16:uniqueId val="{00000000-46AF-465C-98B8-FC134789BBD0}"/>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0" sourceLinked="0"/>
        <c:majorTickMark val="none"/>
        <c:minorTickMark val="none"/>
        <c:tickLblPos val="nextTo"/>
        <c:spPr>
          <a:ln w="12700" cap="flat">
            <a:solidFill>
              <a:srgbClr val="000000"/>
            </a:solidFill>
            <a:prstDash val="solid"/>
            <a:miter lim="400000"/>
          </a:ln>
        </c:spPr>
        <c:txPr>
          <a:bodyPr rot="0"/>
          <a:lstStyle/>
          <a:p>
            <a:pPr>
              <a:defRPr sz="1400" b="0" i="0" u="none" strike="noStrike">
                <a:solidFill>
                  <a:srgbClr val="FFFFFF"/>
                </a:solidFill>
                <a:effectLst>
                  <a:outerShdw blurRad="635000" dist="152400" dir="18900000" algn="tl">
                    <a:srgbClr val="000000">
                      <a:alpha val="75000"/>
                    </a:srgbClr>
                  </a:outerShdw>
                </a:effectLst>
                <a:latin typeface="Concourse T4"/>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sz="1400" b="0" i="0" u="none" strike="noStrike">
                <a:solidFill>
                  <a:srgbClr val="FFFFFF"/>
                </a:solidFill>
                <a:latin typeface="Concourse T3"/>
              </a:defRPr>
            </a:pPr>
            <a:endParaRPr lang="en-US"/>
          </a:p>
        </c:txPr>
        <c:crossAx val="2094734552"/>
        <c:crosses val="autoZero"/>
        <c:crossBetween val="between"/>
        <c:majorUnit val="25000000"/>
        <c:minorUnit val="12500000"/>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0.14582700000000001"/>
          <c:y val="1.61338E-2"/>
          <c:w val="0.83203700000000003"/>
          <c:h val="0.94907900000000001"/>
        </c:manualLayout>
      </c:layout>
      <c:barChart>
        <c:barDir val="bar"/>
        <c:grouping val="clustered"/>
        <c:varyColors val="0"/>
        <c:ser>
          <c:idx val="0"/>
          <c:order val="0"/>
          <c:tx>
            <c:strRef>
              <c:f>Sheet1!$B$1</c:f>
              <c:strCache>
                <c:ptCount val="1"/>
                <c:pt idx="0">
                  <c:v>Hansard</c:v>
                </c:pt>
              </c:strCache>
            </c:strRef>
          </c:tx>
          <c:spPr>
            <a:blipFill rotWithShape="1">
              <a:blip xmlns:r="http://schemas.openxmlformats.org/officeDocument/2006/relationships" r:embed="rId1"/>
              <a:srcRect/>
              <a:stretch>
                <a:fillRect/>
              </a:stretch>
            </a:blipFill>
            <a:ln w="12700" cap="flat">
              <a:noFill/>
              <a:miter lim="400000"/>
            </a:ln>
            <a:effectLst/>
          </c:spPr>
          <c:invertIfNegative val="0"/>
          <c:pictureOptions>
            <c:pictureFormat val="stretch"/>
          </c:pictureOptions>
          <c:cat>
            <c:strRef>
              <c:f>Sheet1!$A$2:$A$38</c:f>
              <c:strCache>
                <c:ptCount val="37"/>
                <c:pt idx="0">
                  <c:v>AP Relative properties</c:v>
                </c:pt>
                <c:pt idx="1">
                  <c:v>AK Existence and causation</c:v>
                </c:pt>
                <c:pt idx="2">
                  <c:v>AO Action/operation</c:v>
                </c:pt>
                <c:pt idx="3">
                  <c:v>AR The mind</c:v>
                </c:pt>
                <c:pt idx="4">
                  <c:v>AM Time</c:v>
                </c:pt>
                <c:pt idx="5">
                  <c:v>BB Authority</c:v>
                </c:pt>
                <c:pt idx="6">
                  <c:v>AW Possession/ownership</c:v>
                </c:pt>
                <c:pt idx="7">
                  <c:v>AS Attention, judgment, curiosity</c:v>
                </c:pt>
                <c:pt idx="8">
                  <c:v>AX Language</c:v>
                </c:pt>
                <c:pt idx="9">
                  <c:v>AL Space</c:v>
                </c:pt>
                <c:pt idx="10">
                  <c:v>BJ Trade and finance</c:v>
                </c:pt>
                <c:pt idx="11">
                  <c:v>AV Will</c:v>
                </c:pt>
                <c:pt idx="12">
                  <c:v>BG Communication</c:v>
                </c:pt>
                <c:pt idx="13">
                  <c:v>AU Emotion</c:v>
                </c:pt>
                <c:pt idx="14">
                  <c:v>BK Leisure</c:v>
                </c:pt>
                <c:pt idx="15">
                  <c:v>AY Society</c:v>
                </c:pt>
                <c:pt idx="16">
                  <c:v>AA The world</c:v>
                </c:pt>
                <c:pt idx="17">
                  <c:v>AN Movement</c:v>
                </c:pt>
                <c:pt idx="18">
                  <c:v>BI Occupation and work</c:v>
                </c:pt>
                <c:pt idx="19">
                  <c:v>BD Morality</c:v>
                </c:pt>
                <c:pt idx="20">
                  <c:v>BC Law</c:v>
                </c:pt>
                <c:pt idx="21">
                  <c:v>AI Physical sensation</c:v>
                </c:pt>
                <c:pt idx="22">
                  <c:v>AB Life</c:v>
                </c:pt>
                <c:pt idx="23">
                  <c:v>AC Health and disease</c:v>
                </c:pt>
                <c:pt idx="24">
                  <c:v>AJ Matter</c:v>
                </c:pt>
                <c:pt idx="25">
                  <c:v>AZ Inhabiting and dwelling</c:v>
                </c:pt>
                <c:pt idx="26">
                  <c:v>AG Food and drink</c:v>
                </c:pt>
                <c:pt idx="27">
                  <c:v>AD People</c:v>
                </c:pt>
                <c:pt idx="28">
                  <c:v>BA Armed hostility</c:v>
                </c:pt>
                <c:pt idx="29">
                  <c:v>BE Education</c:v>
                </c:pt>
                <c:pt idx="30">
                  <c:v>AE Animals</c:v>
                </c:pt>
                <c:pt idx="31">
                  <c:v>BF Faith</c:v>
                </c:pt>
                <c:pt idx="32">
                  <c:v>AT Goodness and badness</c:v>
                </c:pt>
                <c:pt idx="33">
                  <c:v>BH Travel and travelling</c:v>
                </c:pt>
                <c:pt idx="34">
                  <c:v>AF Plants</c:v>
                </c:pt>
                <c:pt idx="35">
                  <c:v>AH Textiles and clothing</c:v>
                </c:pt>
                <c:pt idx="36">
                  <c:v>AQ The supernatural</c:v>
                </c:pt>
              </c:strCache>
            </c:strRef>
          </c:cat>
          <c:val>
            <c:numRef>
              <c:f>Sheet1!$B$2:$B$38</c:f>
              <c:numCache>
                <c:formatCode>General</c:formatCode>
                <c:ptCount val="37"/>
                <c:pt idx="0">
                  <c:v>97556691</c:v>
                </c:pt>
                <c:pt idx="1">
                  <c:v>76980316</c:v>
                </c:pt>
                <c:pt idx="2">
                  <c:v>40013262</c:v>
                </c:pt>
                <c:pt idx="3">
                  <c:v>39774050</c:v>
                </c:pt>
                <c:pt idx="4">
                  <c:v>32366835</c:v>
                </c:pt>
                <c:pt idx="5">
                  <c:v>31017446</c:v>
                </c:pt>
                <c:pt idx="6">
                  <c:v>29289055</c:v>
                </c:pt>
                <c:pt idx="7">
                  <c:v>26318980</c:v>
                </c:pt>
                <c:pt idx="8">
                  <c:v>21869518</c:v>
                </c:pt>
                <c:pt idx="9">
                  <c:v>20800992</c:v>
                </c:pt>
                <c:pt idx="10">
                  <c:v>16004135</c:v>
                </c:pt>
                <c:pt idx="11">
                  <c:v>15633527</c:v>
                </c:pt>
                <c:pt idx="12">
                  <c:v>10408290</c:v>
                </c:pt>
                <c:pt idx="13">
                  <c:v>10115063</c:v>
                </c:pt>
                <c:pt idx="14">
                  <c:v>10006763</c:v>
                </c:pt>
                <c:pt idx="15">
                  <c:v>9811228</c:v>
                </c:pt>
                <c:pt idx="16">
                  <c:v>9373662</c:v>
                </c:pt>
                <c:pt idx="17">
                  <c:v>9307195</c:v>
                </c:pt>
                <c:pt idx="18">
                  <c:v>9171771</c:v>
                </c:pt>
                <c:pt idx="19">
                  <c:v>8755649</c:v>
                </c:pt>
                <c:pt idx="20">
                  <c:v>7952903</c:v>
                </c:pt>
                <c:pt idx="21">
                  <c:v>7835763</c:v>
                </c:pt>
                <c:pt idx="22">
                  <c:v>7351530</c:v>
                </c:pt>
                <c:pt idx="23">
                  <c:v>6935711</c:v>
                </c:pt>
                <c:pt idx="24">
                  <c:v>6577974</c:v>
                </c:pt>
                <c:pt idx="25">
                  <c:v>6444795</c:v>
                </c:pt>
                <c:pt idx="26">
                  <c:v>6413027</c:v>
                </c:pt>
                <c:pt idx="27">
                  <c:v>5935348</c:v>
                </c:pt>
                <c:pt idx="28">
                  <c:v>4466696</c:v>
                </c:pt>
                <c:pt idx="29">
                  <c:v>4070435</c:v>
                </c:pt>
                <c:pt idx="30">
                  <c:v>3823756</c:v>
                </c:pt>
                <c:pt idx="31">
                  <c:v>3787238</c:v>
                </c:pt>
                <c:pt idx="32">
                  <c:v>3701278</c:v>
                </c:pt>
                <c:pt idx="33">
                  <c:v>3579999</c:v>
                </c:pt>
                <c:pt idx="34">
                  <c:v>1549672</c:v>
                </c:pt>
                <c:pt idx="35">
                  <c:v>1240691</c:v>
                </c:pt>
                <c:pt idx="36">
                  <c:v>1103358</c:v>
                </c:pt>
              </c:numCache>
            </c:numRef>
          </c:val>
          <c:extLst>
            <c:ext xmlns:c16="http://schemas.microsoft.com/office/drawing/2014/chart" uri="{C3380CC4-5D6E-409C-BE32-E72D297353CC}">
              <c16:uniqueId val="{00000000-46AF-465C-98B8-FC134789BBD0}"/>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0" sourceLinked="0"/>
        <c:majorTickMark val="none"/>
        <c:minorTickMark val="none"/>
        <c:tickLblPos val="nextTo"/>
        <c:spPr>
          <a:ln w="12700" cap="flat">
            <a:solidFill>
              <a:srgbClr val="000000"/>
            </a:solidFill>
            <a:prstDash val="solid"/>
            <a:miter lim="400000"/>
          </a:ln>
        </c:spPr>
        <c:txPr>
          <a:bodyPr rot="0"/>
          <a:lstStyle/>
          <a:p>
            <a:pPr>
              <a:defRPr sz="3400" b="0" i="0" u="none" strike="noStrike" baseline="0">
                <a:solidFill>
                  <a:srgbClr val="FFFFFF"/>
                </a:solidFill>
                <a:effectLst>
                  <a:outerShdw blurRad="635000" dist="152400" dir="18900000" algn="tl">
                    <a:srgbClr val="000000">
                      <a:alpha val="75000"/>
                    </a:srgbClr>
                  </a:outerShdw>
                </a:effectLst>
                <a:latin typeface="Concourse T4"/>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sz="1400" b="0" i="0" u="none" strike="noStrike">
                <a:solidFill>
                  <a:srgbClr val="FFFFFF"/>
                </a:solidFill>
                <a:latin typeface="Concourse T3"/>
              </a:defRPr>
            </a:pPr>
            <a:endParaRPr lang="en-US"/>
          </a:p>
        </c:txPr>
        <c:crossAx val="2094734552"/>
        <c:crosses val="autoZero"/>
        <c:crossBetween val="between"/>
        <c:majorUnit val="25000000"/>
        <c:minorUnit val="12500000"/>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0.14582700000000001"/>
          <c:y val="1.61338E-2"/>
          <c:w val="0.83203700000000003"/>
          <c:h val="0.94907900000000001"/>
        </c:manualLayout>
      </c:layout>
      <c:barChart>
        <c:barDir val="bar"/>
        <c:grouping val="clustered"/>
        <c:varyColors val="0"/>
        <c:ser>
          <c:idx val="0"/>
          <c:order val="0"/>
          <c:tx>
            <c:strRef>
              <c:f>Sheet1!$B$1</c:f>
              <c:strCache>
                <c:ptCount val="1"/>
                <c:pt idx="0">
                  <c:v>Hansard</c:v>
                </c:pt>
              </c:strCache>
            </c:strRef>
          </c:tx>
          <c:spPr>
            <a:blipFill rotWithShape="1">
              <a:blip xmlns:r="http://schemas.openxmlformats.org/officeDocument/2006/relationships" r:embed="rId1"/>
              <a:srcRect/>
              <a:stretch>
                <a:fillRect/>
              </a:stretch>
            </a:blipFill>
            <a:ln w="12700" cap="flat">
              <a:noFill/>
              <a:miter lim="400000"/>
            </a:ln>
            <a:effectLst/>
          </c:spPr>
          <c:invertIfNegative val="0"/>
          <c:pictureOptions>
            <c:pictureFormat val="stretch"/>
          </c:pictureOptions>
          <c:cat>
            <c:strRef>
              <c:f>Sheet1!$A$2:$A$38</c:f>
              <c:strCache>
                <c:ptCount val="37"/>
                <c:pt idx="0">
                  <c:v>AP Relative properties</c:v>
                </c:pt>
                <c:pt idx="1">
                  <c:v>AK Existence and causation</c:v>
                </c:pt>
                <c:pt idx="2">
                  <c:v>AO Action/operation</c:v>
                </c:pt>
                <c:pt idx="3">
                  <c:v>AR The mind</c:v>
                </c:pt>
                <c:pt idx="4">
                  <c:v>AM Time</c:v>
                </c:pt>
                <c:pt idx="5">
                  <c:v>BB Authority</c:v>
                </c:pt>
                <c:pt idx="6">
                  <c:v>AW Possession/ownership</c:v>
                </c:pt>
                <c:pt idx="7">
                  <c:v>AS Attention, judgment, curiosity</c:v>
                </c:pt>
                <c:pt idx="8">
                  <c:v>AX Language</c:v>
                </c:pt>
                <c:pt idx="9">
                  <c:v>AL Space</c:v>
                </c:pt>
                <c:pt idx="10">
                  <c:v>BJ Trade and finance</c:v>
                </c:pt>
                <c:pt idx="11">
                  <c:v>AV Will</c:v>
                </c:pt>
                <c:pt idx="12">
                  <c:v>BG Communication</c:v>
                </c:pt>
                <c:pt idx="13">
                  <c:v>AU Emotion</c:v>
                </c:pt>
                <c:pt idx="14">
                  <c:v>BK Leisure</c:v>
                </c:pt>
                <c:pt idx="15">
                  <c:v>AY Society</c:v>
                </c:pt>
                <c:pt idx="16">
                  <c:v>AA The world</c:v>
                </c:pt>
                <c:pt idx="17">
                  <c:v>AN Movement</c:v>
                </c:pt>
                <c:pt idx="18">
                  <c:v>BI Occupation and work</c:v>
                </c:pt>
                <c:pt idx="19">
                  <c:v>BD Morality</c:v>
                </c:pt>
                <c:pt idx="20">
                  <c:v>BC Law</c:v>
                </c:pt>
                <c:pt idx="21">
                  <c:v>AI Physical sensation</c:v>
                </c:pt>
                <c:pt idx="22">
                  <c:v>AB Life</c:v>
                </c:pt>
                <c:pt idx="23">
                  <c:v>AC Health and disease</c:v>
                </c:pt>
                <c:pt idx="24">
                  <c:v>AJ Matter</c:v>
                </c:pt>
                <c:pt idx="25">
                  <c:v>AZ Inhabiting and dwelling</c:v>
                </c:pt>
                <c:pt idx="26">
                  <c:v>AG Food and drink</c:v>
                </c:pt>
                <c:pt idx="27">
                  <c:v>AD People</c:v>
                </c:pt>
                <c:pt idx="28">
                  <c:v>BA Armed hostility</c:v>
                </c:pt>
                <c:pt idx="29">
                  <c:v>BE Education</c:v>
                </c:pt>
                <c:pt idx="30">
                  <c:v>AE Animals</c:v>
                </c:pt>
                <c:pt idx="31">
                  <c:v>BF Faith</c:v>
                </c:pt>
                <c:pt idx="32">
                  <c:v>AT Goodness and badness</c:v>
                </c:pt>
                <c:pt idx="33">
                  <c:v>BH Travel and travelling</c:v>
                </c:pt>
                <c:pt idx="34">
                  <c:v>AF Plants</c:v>
                </c:pt>
                <c:pt idx="35">
                  <c:v>AH Textiles and clothing</c:v>
                </c:pt>
                <c:pt idx="36">
                  <c:v>AQ The supernatural</c:v>
                </c:pt>
              </c:strCache>
            </c:strRef>
          </c:cat>
          <c:val>
            <c:numRef>
              <c:f>Sheet1!$B$2:$B$38</c:f>
              <c:numCache>
                <c:formatCode>General</c:formatCode>
                <c:ptCount val="37"/>
                <c:pt idx="0">
                  <c:v>97556691</c:v>
                </c:pt>
                <c:pt idx="1">
                  <c:v>76980316</c:v>
                </c:pt>
                <c:pt idx="2">
                  <c:v>40013262</c:v>
                </c:pt>
                <c:pt idx="3">
                  <c:v>39774050</c:v>
                </c:pt>
                <c:pt idx="4">
                  <c:v>32366835</c:v>
                </c:pt>
                <c:pt idx="5">
                  <c:v>31017446</c:v>
                </c:pt>
                <c:pt idx="6">
                  <c:v>29289055</c:v>
                </c:pt>
                <c:pt idx="7">
                  <c:v>26318980</c:v>
                </c:pt>
                <c:pt idx="8">
                  <c:v>21869518</c:v>
                </c:pt>
                <c:pt idx="9">
                  <c:v>20800992</c:v>
                </c:pt>
                <c:pt idx="10">
                  <c:v>16004135</c:v>
                </c:pt>
                <c:pt idx="11">
                  <c:v>15633527</c:v>
                </c:pt>
                <c:pt idx="12">
                  <c:v>10408290</c:v>
                </c:pt>
                <c:pt idx="13">
                  <c:v>10115063</c:v>
                </c:pt>
                <c:pt idx="14">
                  <c:v>10006763</c:v>
                </c:pt>
                <c:pt idx="15">
                  <c:v>9811228</c:v>
                </c:pt>
                <c:pt idx="16">
                  <c:v>9373662</c:v>
                </c:pt>
                <c:pt idx="17">
                  <c:v>9307195</c:v>
                </c:pt>
                <c:pt idx="18">
                  <c:v>9171771</c:v>
                </c:pt>
                <c:pt idx="19">
                  <c:v>8755649</c:v>
                </c:pt>
                <c:pt idx="20">
                  <c:v>7952903</c:v>
                </c:pt>
                <c:pt idx="21">
                  <c:v>7835763</c:v>
                </c:pt>
                <c:pt idx="22">
                  <c:v>7351530</c:v>
                </c:pt>
                <c:pt idx="23">
                  <c:v>6935711</c:v>
                </c:pt>
                <c:pt idx="24">
                  <c:v>6577974</c:v>
                </c:pt>
                <c:pt idx="25">
                  <c:v>6444795</c:v>
                </c:pt>
                <c:pt idx="26">
                  <c:v>6413027</c:v>
                </c:pt>
                <c:pt idx="27">
                  <c:v>5935348</c:v>
                </c:pt>
                <c:pt idx="28">
                  <c:v>4466696</c:v>
                </c:pt>
                <c:pt idx="29">
                  <c:v>4070435</c:v>
                </c:pt>
                <c:pt idx="30">
                  <c:v>3823756</c:v>
                </c:pt>
                <c:pt idx="31">
                  <c:v>3787238</c:v>
                </c:pt>
                <c:pt idx="32">
                  <c:v>3701278</c:v>
                </c:pt>
                <c:pt idx="33">
                  <c:v>3579999</c:v>
                </c:pt>
                <c:pt idx="34">
                  <c:v>1549672</c:v>
                </c:pt>
                <c:pt idx="35">
                  <c:v>1240691</c:v>
                </c:pt>
                <c:pt idx="36">
                  <c:v>1103358</c:v>
                </c:pt>
              </c:numCache>
            </c:numRef>
          </c:val>
          <c:extLst>
            <c:ext xmlns:c16="http://schemas.microsoft.com/office/drawing/2014/chart" uri="{C3380CC4-5D6E-409C-BE32-E72D297353CC}">
              <c16:uniqueId val="{00000000-46AF-465C-98B8-FC134789BBD0}"/>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0" sourceLinked="0"/>
        <c:majorTickMark val="none"/>
        <c:minorTickMark val="none"/>
        <c:tickLblPos val="nextTo"/>
        <c:spPr>
          <a:ln w="12700" cap="flat">
            <a:solidFill>
              <a:srgbClr val="000000"/>
            </a:solidFill>
            <a:prstDash val="solid"/>
            <a:miter lim="400000"/>
          </a:ln>
        </c:spPr>
        <c:txPr>
          <a:bodyPr rot="0"/>
          <a:lstStyle/>
          <a:p>
            <a:pPr>
              <a:defRPr sz="1400" b="0" i="0" u="none" strike="noStrike">
                <a:solidFill>
                  <a:srgbClr val="FFFFFF"/>
                </a:solidFill>
                <a:effectLst>
                  <a:outerShdw blurRad="635000" dist="152400" dir="18900000" algn="tl">
                    <a:srgbClr val="000000">
                      <a:alpha val="75000"/>
                    </a:srgbClr>
                  </a:outerShdw>
                </a:effectLst>
                <a:latin typeface="Concourse T4"/>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sz="1400" b="0" i="0" u="none" strike="noStrike">
                <a:solidFill>
                  <a:srgbClr val="FFFFFF"/>
                </a:solidFill>
                <a:latin typeface="Concourse T3"/>
              </a:defRPr>
            </a:pPr>
            <a:endParaRPr lang="en-US"/>
          </a:p>
        </c:txPr>
        <c:crossAx val="2094734552"/>
        <c:crosses val="autoZero"/>
        <c:crossBetween val="between"/>
        <c:majorUnit val="25000000"/>
        <c:minorUnit val="12500000"/>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0.14615700000000001"/>
          <c:y val="1.61338E-2"/>
          <c:w val="0.83383600000000002"/>
          <c:h val="0.94907900000000001"/>
        </c:manualLayout>
      </c:layout>
      <c:barChart>
        <c:barDir val="bar"/>
        <c:grouping val="clustered"/>
        <c:varyColors val="0"/>
        <c:ser>
          <c:idx val="0"/>
          <c:order val="0"/>
          <c:tx>
            <c:strRef>
              <c:f>Sheet1!$B$1</c:f>
              <c:strCache>
                <c:ptCount val="1"/>
                <c:pt idx="0">
                  <c:v>Hansard</c:v>
                </c:pt>
              </c:strCache>
            </c:strRef>
          </c:tx>
          <c:spPr>
            <a:blipFill rotWithShape="1">
              <a:blip xmlns:r="http://schemas.openxmlformats.org/officeDocument/2006/relationships" r:embed="rId1"/>
              <a:srcRect/>
              <a:stretch>
                <a:fillRect/>
              </a:stretch>
            </a:blipFill>
            <a:ln w="12700" cap="flat">
              <a:noFill/>
              <a:miter lim="400000"/>
            </a:ln>
            <a:effectLst/>
          </c:spPr>
          <c:invertIfNegative val="0"/>
          <c:pictureOptions>
            <c:pictureFormat val="stretch"/>
          </c:pictureOptions>
          <c:cat>
            <c:strRef>
              <c:f>Sheet1!$A$2:$A$38</c:f>
              <c:strCache>
                <c:ptCount val="37"/>
                <c:pt idx="0">
                  <c:v>AP Relative properties</c:v>
                </c:pt>
                <c:pt idx="1">
                  <c:v>AK Existence and causation</c:v>
                </c:pt>
                <c:pt idx="2">
                  <c:v>AR The mind</c:v>
                </c:pt>
                <c:pt idx="3">
                  <c:v>AW Possession/ownership</c:v>
                </c:pt>
                <c:pt idx="4">
                  <c:v>AO Action/operation</c:v>
                </c:pt>
                <c:pt idx="5">
                  <c:v>AM Time</c:v>
                </c:pt>
                <c:pt idx="6">
                  <c:v>BB Authority</c:v>
                </c:pt>
                <c:pt idx="7">
                  <c:v>AS Attention, judgment, curiosity</c:v>
                </c:pt>
                <c:pt idx="8">
                  <c:v>BF Faith</c:v>
                </c:pt>
                <c:pt idx="9">
                  <c:v>AX Language</c:v>
                </c:pt>
                <c:pt idx="10">
                  <c:v>AL Space</c:v>
                </c:pt>
                <c:pt idx="11">
                  <c:v>AU Emotion</c:v>
                </c:pt>
                <c:pt idx="12">
                  <c:v>AB Life</c:v>
                </c:pt>
                <c:pt idx="13">
                  <c:v>AN Movement</c:v>
                </c:pt>
                <c:pt idx="14">
                  <c:v>AQ The supernatural</c:v>
                </c:pt>
                <c:pt idx="15">
                  <c:v>AI Physical sensation</c:v>
                </c:pt>
                <c:pt idx="16">
                  <c:v>BG Communication</c:v>
                </c:pt>
                <c:pt idx="17">
                  <c:v>BK Leisure</c:v>
                </c:pt>
                <c:pt idx="18">
                  <c:v>AV Will</c:v>
                </c:pt>
                <c:pt idx="19">
                  <c:v>AA The world</c:v>
                </c:pt>
                <c:pt idx="20">
                  <c:v>AJ Matter</c:v>
                </c:pt>
                <c:pt idx="21">
                  <c:v>BD Morality</c:v>
                </c:pt>
                <c:pt idx="22">
                  <c:v>AD People</c:v>
                </c:pt>
                <c:pt idx="23">
                  <c:v>AY Society</c:v>
                </c:pt>
                <c:pt idx="24">
                  <c:v>AG Food and drink</c:v>
                </c:pt>
                <c:pt idx="25">
                  <c:v>AT Goodness and badness</c:v>
                </c:pt>
                <c:pt idx="26">
                  <c:v>AE Animals</c:v>
                </c:pt>
                <c:pt idx="27">
                  <c:v>BJ Trade and finance</c:v>
                </c:pt>
                <c:pt idx="28">
                  <c:v>AC Health and disease</c:v>
                </c:pt>
                <c:pt idx="29">
                  <c:v>BH Travel and travelling</c:v>
                </c:pt>
                <c:pt idx="30">
                  <c:v>BC Law</c:v>
                </c:pt>
                <c:pt idx="31">
                  <c:v>BA Armed hostility</c:v>
                </c:pt>
                <c:pt idx="32">
                  <c:v>BI Occupation and work</c:v>
                </c:pt>
                <c:pt idx="33">
                  <c:v>AF Plants</c:v>
                </c:pt>
                <c:pt idx="34">
                  <c:v>AZ Inhabiting and dwelling</c:v>
                </c:pt>
                <c:pt idx="35">
                  <c:v>BE Education</c:v>
                </c:pt>
                <c:pt idx="36">
                  <c:v>AH Textiles and clothing</c:v>
                </c:pt>
              </c:strCache>
            </c:strRef>
          </c:cat>
          <c:val>
            <c:numRef>
              <c:f>Sheet1!$B$2:$B$38</c:f>
              <c:numCache>
                <c:formatCode>General</c:formatCode>
                <c:ptCount val="37"/>
                <c:pt idx="0">
                  <c:v>64829456</c:v>
                </c:pt>
                <c:pt idx="1">
                  <c:v>42084028</c:v>
                </c:pt>
                <c:pt idx="2">
                  <c:v>25473018</c:v>
                </c:pt>
                <c:pt idx="3">
                  <c:v>25291182</c:v>
                </c:pt>
                <c:pt idx="4">
                  <c:v>20677709</c:v>
                </c:pt>
                <c:pt idx="5">
                  <c:v>19722418</c:v>
                </c:pt>
                <c:pt idx="6">
                  <c:v>14623627</c:v>
                </c:pt>
                <c:pt idx="7">
                  <c:v>13395377</c:v>
                </c:pt>
                <c:pt idx="8">
                  <c:v>12420808</c:v>
                </c:pt>
                <c:pt idx="9">
                  <c:v>12331185</c:v>
                </c:pt>
                <c:pt idx="10">
                  <c:v>11580156</c:v>
                </c:pt>
                <c:pt idx="11">
                  <c:v>10606281</c:v>
                </c:pt>
                <c:pt idx="12">
                  <c:v>9382117</c:v>
                </c:pt>
                <c:pt idx="13">
                  <c:v>7622142</c:v>
                </c:pt>
                <c:pt idx="14">
                  <c:v>7234050</c:v>
                </c:pt>
                <c:pt idx="15">
                  <c:v>6948271</c:v>
                </c:pt>
                <c:pt idx="16">
                  <c:v>6691173</c:v>
                </c:pt>
                <c:pt idx="17">
                  <c:v>6614592</c:v>
                </c:pt>
                <c:pt idx="18">
                  <c:v>6324033</c:v>
                </c:pt>
                <c:pt idx="19">
                  <c:v>6181483</c:v>
                </c:pt>
                <c:pt idx="20">
                  <c:v>6092309</c:v>
                </c:pt>
                <c:pt idx="21">
                  <c:v>5706923</c:v>
                </c:pt>
                <c:pt idx="22">
                  <c:v>5349783</c:v>
                </c:pt>
                <c:pt idx="23">
                  <c:v>5229125</c:v>
                </c:pt>
                <c:pt idx="24">
                  <c:v>4945362</c:v>
                </c:pt>
                <c:pt idx="25">
                  <c:v>4878037</c:v>
                </c:pt>
                <c:pt idx="26">
                  <c:v>4646230</c:v>
                </c:pt>
                <c:pt idx="27">
                  <c:v>4447947</c:v>
                </c:pt>
                <c:pt idx="28">
                  <c:v>4032825</c:v>
                </c:pt>
                <c:pt idx="29">
                  <c:v>3501992</c:v>
                </c:pt>
                <c:pt idx="30">
                  <c:v>3298399</c:v>
                </c:pt>
                <c:pt idx="31">
                  <c:v>2556473</c:v>
                </c:pt>
                <c:pt idx="32">
                  <c:v>2265831</c:v>
                </c:pt>
                <c:pt idx="33">
                  <c:v>2211851</c:v>
                </c:pt>
                <c:pt idx="34">
                  <c:v>1950782</c:v>
                </c:pt>
                <c:pt idx="35">
                  <c:v>1666869</c:v>
                </c:pt>
                <c:pt idx="36">
                  <c:v>1564691</c:v>
                </c:pt>
              </c:numCache>
            </c:numRef>
          </c:val>
          <c:extLst>
            <c:ext xmlns:c16="http://schemas.microsoft.com/office/drawing/2014/chart" uri="{C3380CC4-5D6E-409C-BE32-E72D297353CC}">
              <c16:uniqueId val="{00000000-034C-45AB-83A7-9332245E542D}"/>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0" sourceLinked="0"/>
        <c:majorTickMark val="none"/>
        <c:minorTickMark val="none"/>
        <c:tickLblPos val="nextTo"/>
        <c:spPr>
          <a:ln w="12700" cap="flat">
            <a:solidFill>
              <a:srgbClr val="000000"/>
            </a:solidFill>
            <a:prstDash val="solid"/>
            <a:miter lim="400000"/>
          </a:ln>
        </c:spPr>
        <c:txPr>
          <a:bodyPr rot="0"/>
          <a:lstStyle/>
          <a:p>
            <a:pPr>
              <a:defRPr sz="1400" b="0" i="0" u="none" strike="noStrike">
                <a:solidFill>
                  <a:srgbClr val="FFFFFF"/>
                </a:solidFill>
                <a:effectLst>
                  <a:outerShdw blurRad="635000" dist="152400" dir="18900000" algn="tl">
                    <a:srgbClr val="000000">
                      <a:alpha val="75000"/>
                    </a:srgbClr>
                  </a:outerShdw>
                </a:effectLst>
                <a:latin typeface="Concourse T4"/>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sz="1400" b="0" i="0" u="none" strike="noStrike">
                <a:solidFill>
                  <a:srgbClr val="FFFFFF"/>
                </a:solidFill>
                <a:latin typeface="Concourse T3"/>
              </a:defRPr>
            </a:pPr>
            <a:endParaRPr lang="en-US"/>
          </a:p>
        </c:txPr>
        <c:crossAx val="2094734552"/>
        <c:crosses val="autoZero"/>
        <c:crossBetween val="between"/>
        <c:majorUnit val="17500000"/>
        <c:minorUnit val="8750000"/>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0.29145700000000002"/>
          <c:y val="1.61338E-2"/>
          <c:w val="0.66430199999999995"/>
          <c:h val="0.94907900000000001"/>
        </c:manualLayout>
      </c:layout>
      <c:barChart>
        <c:barDir val="bar"/>
        <c:grouping val="clustered"/>
        <c:varyColors val="0"/>
        <c:ser>
          <c:idx val="0"/>
          <c:order val="0"/>
          <c:tx>
            <c:strRef>
              <c:f>Sheet1!$B$1</c:f>
              <c:strCache>
                <c:ptCount val="1"/>
                <c:pt idx="0">
                  <c:v>Hansard</c:v>
                </c:pt>
              </c:strCache>
            </c:strRef>
          </c:tx>
          <c:spPr>
            <a:blipFill rotWithShape="1">
              <a:blip xmlns:r="http://schemas.openxmlformats.org/officeDocument/2006/relationships" r:embed="rId1"/>
              <a:srcRect/>
              <a:stretch>
                <a:fillRect/>
              </a:stretch>
            </a:blipFill>
            <a:ln w="12700" cap="flat">
              <a:noFill/>
              <a:miter lim="400000"/>
            </a:ln>
            <a:effectLst/>
          </c:spPr>
          <c:invertIfNegative val="0"/>
          <c:pictureOptions>
            <c:pictureFormat val="stretch"/>
          </c:pictureOptions>
          <c:cat>
            <c:strRef>
              <c:f>Sheet1!$A$2:$A$38</c:f>
              <c:strCache>
                <c:ptCount val="37"/>
                <c:pt idx="0">
                  <c:v>AP Relative properties</c:v>
                </c:pt>
                <c:pt idx="1">
                  <c:v>AK Existence and causation</c:v>
                </c:pt>
                <c:pt idx="2">
                  <c:v>AO Action/operation</c:v>
                </c:pt>
                <c:pt idx="3">
                  <c:v>AR The mind</c:v>
                </c:pt>
                <c:pt idx="4">
                  <c:v>AM Time</c:v>
                </c:pt>
                <c:pt idx="5">
                  <c:v>BB Authority</c:v>
                </c:pt>
                <c:pt idx="6">
                  <c:v>AW Possession/ownership</c:v>
                </c:pt>
                <c:pt idx="7">
                  <c:v>AS Attention, judgment, curiosity</c:v>
                </c:pt>
                <c:pt idx="8">
                  <c:v>AX Language</c:v>
                </c:pt>
                <c:pt idx="9">
                  <c:v>AL Space</c:v>
                </c:pt>
                <c:pt idx="10">
                  <c:v>BJ Trade and finance</c:v>
                </c:pt>
                <c:pt idx="11">
                  <c:v>AV Will</c:v>
                </c:pt>
                <c:pt idx="12">
                  <c:v>BG Communication</c:v>
                </c:pt>
                <c:pt idx="13">
                  <c:v>AU Emotion</c:v>
                </c:pt>
                <c:pt idx="14">
                  <c:v>BK Leisure</c:v>
                </c:pt>
                <c:pt idx="15">
                  <c:v>AY Society</c:v>
                </c:pt>
                <c:pt idx="16">
                  <c:v>AA The world</c:v>
                </c:pt>
                <c:pt idx="17">
                  <c:v>AN Movement</c:v>
                </c:pt>
                <c:pt idx="18">
                  <c:v>BI Occupation and work</c:v>
                </c:pt>
                <c:pt idx="19">
                  <c:v>BD Morality</c:v>
                </c:pt>
                <c:pt idx="20">
                  <c:v>BC Law</c:v>
                </c:pt>
                <c:pt idx="21">
                  <c:v>AI Physical sensation</c:v>
                </c:pt>
                <c:pt idx="22">
                  <c:v>AB Life</c:v>
                </c:pt>
                <c:pt idx="23">
                  <c:v>AC Health and disease</c:v>
                </c:pt>
                <c:pt idx="24">
                  <c:v>AJ Matter</c:v>
                </c:pt>
                <c:pt idx="25">
                  <c:v>AZ Inhabiting and dwelling</c:v>
                </c:pt>
                <c:pt idx="26">
                  <c:v>AG Food and drink</c:v>
                </c:pt>
                <c:pt idx="27">
                  <c:v>AD People</c:v>
                </c:pt>
                <c:pt idx="28">
                  <c:v>BA Armed hostility</c:v>
                </c:pt>
                <c:pt idx="29">
                  <c:v>BE Education</c:v>
                </c:pt>
                <c:pt idx="30">
                  <c:v>AE Animals</c:v>
                </c:pt>
                <c:pt idx="31">
                  <c:v>BF Faith</c:v>
                </c:pt>
                <c:pt idx="32">
                  <c:v>AT Goodness and badness</c:v>
                </c:pt>
                <c:pt idx="33">
                  <c:v>BH Travel and travelling</c:v>
                </c:pt>
                <c:pt idx="34">
                  <c:v>AF Plants</c:v>
                </c:pt>
                <c:pt idx="35">
                  <c:v>AH Textiles and clothing</c:v>
                </c:pt>
                <c:pt idx="36">
                  <c:v>AQ The supernatural</c:v>
                </c:pt>
              </c:strCache>
            </c:strRef>
          </c:cat>
          <c:val>
            <c:numRef>
              <c:f>Sheet1!$B$2:$B$38</c:f>
              <c:numCache>
                <c:formatCode>General</c:formatCode>
                <c:ptCount val="37"/>
                <c:pt idx="0">
                  <c:v>97556691</c:v>
                </c:pt>
                <c:pt idx="1">
                  <c:v>76980316</c:v>
                </c:pt>
                <c:pt idx="2">
                  <c:v>40013262</c:v>
                </c:pt>
                <c:pt idx="3">
                  <c:v>39774050</c:v>
                </c:pt>
                <c:pt idx="4">
                  <c:v>32366835</c:v>
                </c:pt>
                <c:pt idx="5">
                  <c:v>31017446</c:v>
                </c:pt>
                <c:pt idx="6">
                  <c:v>29289055</c:v>
                </c:pt>
                <c:pt idx="7">
                  <c:v>26318980</c:v>
                </c:pt>
                <c:pt idx="8">
                  <c:v>21869518</c:v>
                </c:pt>
                <c:pt idx="9">
                  <c:v>20800992</c:v>
                </c:pt>
                <c:pt idx="10">
                  <c:v>16004135</c:v>
                </c:pt>
                <c:pt idx="11">
                  <c:v>15633527</c:v>
                </c:pt>
                <c:pt idx="12">
                  <c:v>10408290</c:v>
                </c:pt>
                <c:pt idx="13">
                  <c:v>10115063</c:v>
                </c:pt>
                <c:pt idx="14">
                  <c:v>10006763</c:v>
                </c:pt>
                <c:pt idx="15">
                  <c:v>9811228</c:v>
                </c:pt>
                <c:pt idx="16">
                  <c:v>9373662</c:v>
                </c:pt>
                <c:pt idx="17">
                  <c:v>9307195</c:v>
                </c:pt>
                <c:pt idx="18">
                  <c:v>9171771</c:v>
                </c:pt>
                <c:pt idx="19">
                  <c:v>8755649</c:v>
                </c:pt>
                <c:pt idx="20">
                  <c:v>7952903</c:v>
                </c:pt>
                <c:pt idx="21">
                  <c:v>7835763</c:v>
                </c:pt>
                <c:pt idx="22">
                  <c:v>7351530</c:v>
                </c:pt>
                <c:pt idx="23">
                  <c:v>6935711</c:v>
                </c:pt>
                <c:pt idx="24">
                  <c:v>6577974</c:v>
                </c:pt>
                <c:pt idx="25">
                  <c:v>6444795</c:v>
                </c:pt>
                <c:pt idx="26">
                  <c:v>6413027</c:v>
                </c:pt>
                <c:pt idx="27">
                  <c:v>5935348</c:v>
                </c:pt>
                <c:pt idx="28">
                  <c:v>4466696</c:v>
                </c:pt>
                <c:pt idx="29">
                  <c:v>4070435</c:v>
                </c:pt>
                <c:pt idx="30">
                  <c:v>3823756</c:v>
                </c:pt>
                <c:pt idx="31">
                  <c:v>3787238</c:v>
                </c:pt>
                <c:pt idx="32">
                  <c:v>3701278</c:v>
                </c:pt>
                <c:pt idx="33">
                  <c:v>3579999</c:v>
                </c:pt>
                <c:pt idx="34">
                  <c:v>1549672</c:v>
                </c:pt>
                <c:pt idx="35">
                  <c:v>1240691</c:v>
                </c:pt>
                <c:pt idx="36">
                  <c:v>1103358</c:v>
                </c:pt>
              </c:numCache>
            </c:numRef>
          </c:val>
          <c:extLst>
            <c:ext xmlns:c16="http://schemas.microsoft.com/office/drawing/2014/chart" uri="{C3380CC4-5D6E-409C-BE32-E72D297353CC}">
              <c16:uniqueId val="{00000000-5909-4061-820B-055FAD16A506}"/>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0" sourceLinked="0"/>
        <c:majorTickMark val="none"/>
        <c:minorTickMark val="none"/>
        <c:tickLblPos val="nextTo"/>
        <c:spPr>
          <a:ln w="12700" cap="flat">
            <a:solidFill>
              <a:srgbClr val="000000"/>
            </a:solidFill>
            <a:prstDash val="solid"/>
            <a:miter lim="400000"/>
          </a:ln>
        </c:spPr>
        <c:txPr>
          <a:bodyPr rot="0"/>
          <a:lstStyle/>
          <a:p>
            <a:pPr>
              <a:defRPr sz="1400" b="0" i="0" u="none" strike="noStrike">
                <a:solidFill>
                  <a:srgbClr val="FFFFFF"/>
                </a:solidFill>
                <a:effectLst>
                  <a:outerShdw blurRad="635000" dist="152400" dir="18900000" algn="tl">
                    <a:srgbClr val="000000">
                      <a:alpha val="75000"/>
                    </a:srgbClr>
                  </a:outerShdw>
                </a:effectLst>
                <a:latin typeface="Concourse T4"/>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sz="1400" b="0" i="0" u="none" strike="noStrike">
                <a:solidFill>
                  <a:srgbClr val="000000"/>
                </a:solidFill>
                <a:latin typeface="Concourse T3"/>
              </a:defRPr>
            </a:pPr>
            <a:endParaRPr lang="en-US"/>
          </a:p>
        </c:txPr>
        <c:crossAx val="2094734552"/>
        <c:crosses val="autoZero"/>
        <c:crossBetween val="between"/>
        <c:majorUnit val="25000000"/>
        <c:minorUnit val="12500000"/>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0.29272900000000002"/>
          <c:y val="1.61338E-2"/>
          <c:w val="0.66720100000000004"/>
          <c:h val="0.94907900000000001"/>
        </c:manualLayout>
      </c:layout>
      <c:barChart>
        <c:barDir val="bar"/>
        <c:grouping val="clustered"/>
        <c:varyColors val="0"/>
        <c:ser>
          <c:idx val="0"/>
          <c:order val="0"/>
          <c:tx>
            <c:strRef>
              <c:f>Sheet1!$B$1</c:f>
              <c:strCache>
                <c:ptCount val="1"/>
                <c:pt idx="0">
                  <c:v>Hansard</c:v>
                </c:pt>
              </c:strCache>
            </c:strRef>
          </c:tx>
          <c:spPr>
            <a:blipFill rotWithShape="1">
              <a:blip xmlns:r="http://schemas.openxmlformats.org/officeDocument/2006/relationships" r:embed="rId1"/>
              <a:srcRect/>
              <a:stretch>
                <a:fillRect/>
              </a:stretch>
            </a:blipFill>
            <a:ln w="12700" cap="flat">
              <a:noFill/>
              <a:miter lim="400000"/>
            </a:ln>
            <a:effectLst/>
          </c:spPr>
          <c:invertIfNegative val="0"/>
          <c:pictureOptions>
            <c:pictureFormat val="stretch"/>
          </c:pictureOptions>
          <c:cat>
            <c:strRef>
              <c:f>Sheet1!$A$2:$A$38</c:f>
              <c:strCache>
                <c:ptCount val="37"/>
                <c:pt idx="0">
                  <c:v>AP Relative properties</c:v>
                </c:pt>
                <c:pt idx="1">
                  <c:v>AK Existence and causation</c:v>
                </c:pt>
                <c:pt idx="2">
                  <c:v>AR The mind</c:v>
                </c:pt>
                <c:pt idx="3">
                  <c:v>AW Possession/ownership</c:v>
                </c:pt>
                <c:pt idx="4">
                  <c:v>AO Action/operation</c:v>
                </c:pt>
                <c:pt idx="5">
                  <c:v>AM Time</c:v>
                </c:pt>
                <c:pt idx="6">
                  <c:v>BB Authority</c:v>
                </c:pt>
                <c:pt idx="7">
                  <c:v>AS Attention, judgment, curiosity</c:v>
                </c:pt>
                <c:pt idx="8">
                  <c:v>BF Faith</c:v>
                </c:pt>
                <c:pt idx="9">
                  <c:v>AX Language</c:v>
                </c:pt>
                <c:pt idx="10">
                  <c:v>AL Space</c:v>
                </c:pt>
                <c:pt idx="11">
                  <c:v>AU Emotion</c:v>
                </c:pt>
                <c:pt idx="12">
                  <c:v>AB Life</c:v>
                </c:pt>
                <c:pt idx="13">
                  <c:v>AN Movement</c:v>
                </c:pt>
                <c:pt idx="14">
                  <c:v>AQ The supernatural</c:v>
                </c:pt>
                <c:pt idx="15">
                  <c:v>AI Physical sensation</c:v>
                </c:pt>
                <c:pt idx="16">
                  <c:v>BG Communication</c:v>
                </c:pt>
                <c:pt idx="17">
                  <c:v>BK Leisure</c:v>
                </c:pt>
                <c:pt idx="18">
                  <c:v>AV Will</c:v>
                </c:pt>
                <c:pt idx="19">
                  <c:v>AA The world</c:v>
                </c:pt>
                <c:pt idx="20">
                  <c:v>AJ Matter</c:v>
                </c:pt>
                <c:pt idx="21">
                  <c:v>BD Morality</c:v>
                </c:pt>
                <c:pt idx="22">
                  <c:v>AD People</c:v>
                </c:pt>
                <c:pt idx="23">
                  <c:v>AY Society</c:v>
                </c:pt>
                <c:pt idx="24">
                  <c:v>AG Food and drink</c:v>
                </c:pt>
                <c:pt idx="25">
                  <c:v>AT Goodness and badness</c:v>
                </c:pt>
                <c:pt idx="26">
                  <c:v>AE Animals</c:v>
                </c:pt>
                <c:pt idx="27">
                  <c:v>BJ Trade and finance</c:v>
                </c:pt>
                <c:pt idx="28">
                  <c:v>AC Health and disease</c:v>
                </c:pt>
                <c:pt idx="29">
                  <c:v>BH Travel and travelling</c:v>
                </c:pt>
                <c:pt idx="30">
                  <c:v>BC Law</c:v>
                </c:pt>
                <c:pt idx="31">
                  <c:v>BA Armed hostility</c:v>
                </c:pt>
                <c:pt idx="32">
                  <c:v>BI Occupation and work</c:v>
                </c:pt>
                <c:pt idx="33">
                  <c:v>AF Plants</c:v>
                </c:pt>
                <c:pt idx="34">
                  <c:v>AZ Inhabiting and dwelling</c:v>
                </c:pt>
                <c:pt idx="35">
                  <c:v>BE Education</c:v>
                </c:pt>
                <c:pt idx="36">
                  <c:v>AH Textiles and clothing</c:v>
                </c:pt>
              </c:strCache>
            </c:strRef>
          </c:cat>
          <c:val>
            <c:numRef>
              <c:f>Sheet1!$B$2:$B$38</c:f>
              <c:numCache>
                <c:formatCode>General</c:formatCode>
                <c:ptCount val="37"/>
                <c:pt idx="0">
                  <c:v>64829456</c:v>
                </c:pt>
                <c:pt idx="1">
                  <c:v>42084028</c:v>
                </c:pt>
                <c:pt idx="2">
                  <c:v>25473018</c:v>
                </c:pt>
                <c:pt idx="3">
                  <c:v>25291182</c:v>
                </c:pt>
                <c:pt idx="4">
                  <c:v>20677709</c:v>
                </c:pt>
                <c:pt idx="5">
                  <c:v>19722418</c:v>
                </c:pt>
                <c:pt idx="6">
                  <c:v>14623627</c:v>
                </c:pt>
                <c:pt idx="7">
                  <c:v>13395377</c:v>
                </c:pt>
                <c:pt idx="8">
                  <c:v>12420808</c:v>
                </c:pt>
                <c:pt idx="9">
                  <c:v>12331185</c:v>
                </c:pt>
                <c:pt idx="10">
                  <c:v>11580156</c:v>
                </c:pt>
                <c:pt idx="11">
                  <c:v>10606281</c:v>
                </c:pt>
                <c:pt idx="12">
                  <c:v>9382117</c:v>
                </c:pt>
                <c:pt idx="13">
                  <c:v>7622142</c:v>
                </c:pt>
                <c:pt idx="14">
                  <c:v>7234050</c:v>
                </c:pt>
                <c:pt idx="15">
                  <c:v>6948271</c:v>
                </c:pt>
                <c:pt idx="16">
                  <c:v>6691173</c:v>
                </c:pt>
                <c:pt idx="17">
                  <c:v>6614592</c:v>
                </c:pt>
                <c:pt idx="18">
                  <c:v>6324033</c:v>
                </c:pt>
                <c:pt idx="19">
                  <c:v>6181483</c:v>
                </c:pt>
                <c:pt idx="20">
                  <c:v>6092309</c:v>
                </c:pt>
                <c:pt idx="21">
                  <c:v>5706923</c:v>
                </c:pt>
                <c:pt idx="22">
                  <c:v>5349783</c:v>
                </c:pt>
                <c:pt idx="23">
                  <c:v>5229125</c:v>
                </c:pt>
                <c:pt idx="24">
                  <c:v>4945362</c:v>
                </c:pt>
                <c:pt idx="25">
                  <c:v>4878037</c:v>
                </c:pt>
                <c:pt idx="26">
                  <c:v>4646230</c:v>
                </c:pt>
                <c:pt idx="27">
                  <c:v>4447947</c:v>
                </c:pt>
                <c:pt idx="28">
                  <c:v>4032825</c:v>
                </c:pt>
                <c:pt idx="29">
                  <c:v>3501992</c:v>
                </c:pt>
                <c:pt idx="30">
                  <c:v>3298399</c:v>
                </c:pt>
                <c:pt idx="31">
                  <c:v>2556473</c:v>
                </c:pt>
                <c:pt idx="32">
                  <c:v>2265831</c:v>
                </c:pt>
                <c:pt idx="33">
                  <c:v>2211851</c:v>
                </c:pt>
                <c:pt idx="34">
                  <c:v>1950782</c:v>
                </c:pt>
                <c:pt idx="35">
                  <c:v>1666869</c:v>
                </c:pt>
                <c:pt idx="36">
                  <c:v>1564691</c:v>
                </c:pt>
              </c:numCache>
            </c:numRef>
          </c:val>
          <c:extLst>
            <c:ext xmlns:c16="http://schemas.microsoft.com/office/drawing/2014/chart" uri="{C3380CC4-5D6E-409C-BE32-E72D297353CC}">
              <c16:uniqueId val="{00000000-4A5D-4FDB-B37B-5D741BB9D547}"/>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0" sourceLinked="0"/>
        <c:majorTickMark val="none"/>
        <c:minorTickMark val="none"/>
        <c:tickLblPos val="nextTo"/>
        <c:spPr>
          <a:ln w="12700" cap="flat">
            <a:solidFill>
              <a:srgbClr val="000000"/>
            </a:solidFill>
            <a:prstDash val="solid"/>
            <a:miter lim="400000"/>
          </a:ln>
        </c:spPr>
        <c:txPr>
          <a:bodyPr rot="0"/>
          <a:lstStyle/>
          <a:p>
            <a:pPr>
              <a:defRPr sz="1400" b="0" i="0" u="none" strike="noStrike">
                <a:solidFill>
                  <a:srgbClr val="FFFFFF"/>
                </a:solidFill>
                <a:effectLst>
                  <a:outerShdw blurRad="635000" dist="152400" dir="18900000" algn="tl">
                    <a:srgbClr val="000000">
                      <a:alpha val="75000"/>
                    </a:srgbClr>
                  </a:outerShdw>
                </a:effectLst>
                <a:latin typeface="Concourse T4"/>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sz="1400" b="0" i="0" u="none" strike="noStrike">
                <a:solidFill>
                  <a:srgbClr val="000000"/>
                </a:solidFill>
                <a:latin typeface="Concourse T3"/>
              </a:defRPr>
            </a:pPr>
            <a:endParaRPr lang="en-US"/>
          </a:p>
        </c:txPr>
        <c:crossAx val="2094734552"/>
        <c:crosses val="autoZero"/>
        <c:crossBetween val="between"/>
        <c:majorUnit val="17500000"/>
        <c:minorUnit val="8750000"/>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64" name="Shape 4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Concourse T3" pitchFamily="50" charset="0"/>
        <a:ea typeface="Concourse T3" pitchFamily="50" charset="0"/>
        <a:cs typeface="Concourse T3" pitchFamily="50" charset="0"/>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xfrm>
            <a:off x="381000" y="685800"/>
            <a:ext cx="6096000" cy="3429000"/>
          </a:xfrm>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pPr defTabSz="914400">
              <a:defRPr sz="1200">
                <a:latin typeface="Concourse T3"/>
                <a:ea typeface="Concourse T3"/>
                <a:cs typeface="Concourse T3"/>
                <a:sym typeface="Concourse T3"/>
              </a:defRPr>
            </a:pPr>
            <a:r>
              <a:t>1920-2010</a:t>
            </a:r>
          </a:p>
          <a:p>
            <a:pPr defTabSz="914400">
              <a:defRPr sz="1200">
                <a:latin typeface="Concourse T3"/>
                <a:ea typeface="Concourse T3"/>
                <a:cs typeface="Concourse T3"/>
                <a:sym typeface="Concourse T3"/>
              </a:defRPr>
            </a:pPr>
            <a:endParaRPr/>
          </a:p>
          <a:p>
            <a:pPr defTabSz="914400">
              <a:defRPr sz="1200">
                <a:latin typeface="Concourse T3"/>
                <a:ea typeface="Concourse T3"/>
                <a:cs typeface="Concourse T3"/>
                <a:sym typeface="Concourse T3"/>
              </a:defRPr>
            </a:pPr>
            <a:r>
              <a:t>15 January 1965</a:t>
            </a:r>
          </a:p>
          <a:p>
            <a:pPr defTabSz="914400">
              <a:defRPr sz="1200">
                <a:latin typeface="Concourse T3"/>
                <a:ea typeface="Concourse T3"/>
                <a:cs typeface="Concourse T3"/>
                <a:sym typeface="Concourse T3"/>
              </a:defRPr>
            </a:pPr>
            <a:r>
              <a:t>Retired 1989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28</a:t>
            </a:fld>
            <a:endParaRPr lang="en-US" dirty="0"/>
          </a:p>
        </p:txBody>
      </p:sp>
    </p:spTree>
    <p:extLst>
      <p:ext uri="{BB962C8B-B14F-4D97-AF65-F5344CB8AC3E}">
        <p14:creationId xmlns:p14="http://schemas.microsoft.com/office/powerpoint/2010/main" val="28143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29</a:t>
            </a:fld>
            <a:endParaRPr lang="en-US" dirty="0"/>
          </a:p>
        </p:txBody>
      </p:sp>
    </p:spTree>
    <p:extLst>
      <p:ext uri="{BB962C8B-B14F-4D97-AF65-F5344CB8AC3E}">
        <p14:creationId xmlns:p14="http://schemas.microsoft.com/office/powerpoint/2010/main" val="1126813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30</a:t>
            </a:fld>
            <a:endParaRPr lang="en-US" dirty="0"/>
          </a:p>
        </p:txBody>
      </p:sp>
    </p:spTree>
    <p:extLst>
      <p:ext uri="{BB962C8B-B14F-4D97-AF65-F5344CB8AC3E}">
        <p14:creationId xmlns:p14="http://schemas.microsoft.com/office/powerpoint/2010/main" val="329304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31</a:t>
            </a:fld>
            <a:endParaRPr lang="en-US" dirty="0"/>
          </a:p>
        </p:txBody>
      </p:sp>
    </p:spTree>
    <p:extLst>
      <p:ext uri="{BB962C8B-B14F-4D97-AF65-F5344CB8AC3E}">
        <p14:creationId xmlns:p14="http://schemas.microsoft.com/office/powerpoint/2010/main" val="680183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32</a:t>
            </a:fld>
            <a:endParaRPr lang="en-US" dirty="0"/>
          </a:p>
        </p:txBody>
      </p:sp>
    </p:spTree>
    <p:extLst>
      <p:ext uri="{BB962C8B-B14F-4D97-AF65-F5344CB8AC3E}">
        <p14:creationId xmlns:p14="http://schemas.microsoft.com/office/powerpoint/2010/main" val="3227833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33</a:t>
            </a:fld>
            <a:endParaRPr lang="en-US" dirty="0"/>
          </a:p>
        </p:txBody>
      </p:sp>
    </p:spTree>
    <p:extLst>
      <p:ext uri="{BB962C8B-B14F-4D97-AF65-F5344CB8AC3E}">
        <p14:creationId xmlns:p14="http://schemas.microsoft.com/office/powerpoint/2010/main" val="133558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34</a:t>
            </a:fld>
            <a:endParaRPr lang="en-US" dirty="0"/>
          </a:p>
        </p:txBody>
      </p:sp>
    </p:spTree>
    <p:extLst>
      <p:ext uri="{BB962C8B-B14F-4D97-AF65-F5344CB8AC3E}">
        <p14:creationId xmlns:p14="http://schemas.microsoft.com/office/powerpoint/2010/main" val="119036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35</a:t>
            </a:fld>
            <a:endParaRPr lang="en-US" dirty="0"/>
          </a:p>
        </p:txBody>
      </p:sp>
    </p:spTree>
    <p:extLst>
      <p:ext uri="{BB962C8B-B14F-4D97-AF65-F5344CB8AC3E}">
        <p14:creationId xmlns:p14="http://schemas.microsoft.com/office/powerpoint/2010/main" val="3678896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36</a:t>
            </a:fld>
            <a:endParaRPr lang="en-US" dirty="0"/>
          </a:p>
        </p:txBody>
      </p:sp>
    </p:spTree>
    <p:extLst>
      <p:ext uri="{BB962C8B-B14F-4D97-AF65-F5344CB8AC3E}">
        <p14:creationId xmlns:p14="http://schemas.microsoft.com/office/powerpoint/2010/main" val="2584166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37</a:t>
            </a:fld>
            <a:endParaRPr lang="en-US" dirty="0"/>
          </a:p>
        </p:txBody>
      </p:sp>
    </p:spTree>
    <p:extLst>
      <p:ext uri="{BB962C8B-B14F-4D97-AF65-F5344CB8AC3E}">
        <p14:creationId xmlns:p14="http://schemas.microsoft.com/office/powerpoint/2010/main" val="308932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xfrm>
            <a:off x="381000" y="685800"/>
            <a:ext cx="6096000" cy="3429000"/>
          </a:xfrm>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defTabSz="914400">
              <a:defRPr sz="1200">
                <a:latin typeface="Concourse T3"/>
                <a:ea typeface="Concourse T3"/>
                <a:cs typeface="Concourse T3"/>
                <a:sym typeface="Concourse T3"/>
              </a:defRPr>
            </a:pPr>
            <a:r>
              <a:t>1940-2016</a:t>
            </a:r>
          </a:p>
          <a:p>
            <a:pPr defTabSz="914400">
              <a:defRPr sz="1200">
                <a:latin typeface="Concourse T3"/>
                <a:ea typeface="Concourse T3"/>
                <a:cs typeface="Concourse T3"/>
                <a:sym typeface="Concourse T3"/>
              </a:defRPr>
            </a:pPr>
            <a:endParaRPr/>
          </a:p>
          <a:p>
            <a:pPr defTabSz="914400">
              <a:defRPr sz="1200">
                <a:latin typeface="Concourse T3"/>
                <a:ea typeface="Concourse T3"/>
                <a:cs typeface="Concourse T3"/>
                <a:sym typeface="Concourse T3"/>
              </a:defRPr>
            </a:pPr>
            <a:r>
              <a:t>Retired 2005</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38</a:t>
            </a:fld>
            <a:endParaRPr lang="en-US" dirty="0"/>
          </a:p>
        </p:txBody>
      </p:sp>
    </p:spTree>
    <p:extLst>
      <p:ext uri="{BB962C8B-B14F-4D97-AF65-F5344CB8AC3E}">
        <p14:creationId xmlns:p14="http://schemas.microsoft.com/office/powerpoint/2010/main" val="1881985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39</a:t>
            </a:fld>
            <a:endParaRPr lang="en-US" dirty="0"/>
          </a:p>
        </p:txBody>
      </p:sp>
    </p:spTree>
    <p:extLst>
      <p:ext uri="{BB962C8B-B14F-4D97-AF65-F5344CB8AC3E}">
        <p14:creationId xmlns:p14="http://schemas.microsoft.com/office/powerpoint/2010/main" val="141426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40</a:t>
            </a:fld>
            <a:endParaRPr lang="en-US" dirty="0"/>
          </a:p>
        </p:txBody>
      </p:sp>
    </p:spTree>
    <p:extLst>
      <p:ext uri="{BB962C8B-B14F-4D97-AF65-F5344CB8AC3E}">
        <p14:creationId xmlns:p14="http://schemas.microsoft.com/office/powerpoint/2010/main" val="2601568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41</a:t>
            </a:fld>
            <a:endParaRPr lang="en-US" dirty="0"/>
          </a:p>
        </p:txBody>
      </p:sp>
    </p:spTree>
    <p:extLst>
      <p:ext uri="{BB962C8B-B14F-4D97-AF65-F5344CB8AC3E}">
        <p14:creationId xmlns:p14="http://schemas.microsoft.com/office/powerpoint/2010/main" val="283071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75807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66568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42330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4693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59103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76515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21</a:t>
            </a:fld>
            <a:endParaRPr lang="en-US" dirty="0"/>
          </a:p>
        </p:txBody>
      </p:sp>
    </p:spTree>
    <p:extLst>
      <p:ext uri="{BB962C8B-B14F-4D97-AF65-F5344CB8AC3E}">
        <p14:creationId xmlns:p14="http://schemas.microsoft.com/office/powerpoint/2010/main" val="53076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22</a:t>
            </a:fld>
            <a:endParaRPr lang="en-US" dirty="0"/>
          </a:p>
        </p:txBody>
      </p:sp>
    </p:spTree>
    <p:extLst>
      <p:ext uri="{BB962C8B-B14F-4D97-AF65-F5344CB8AC3E}">
        <p14:creationId xmlns:p14="http://schemas.microsoft.com/office/powerpoint/2010/main" val="43467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23</a:t>
            </a:fld>
            <a:endParaRPr lang="en-US" dirty="0"/>
          </a:p>
        </p:txBody>
      </p:sp>
    </p:spTree>
    <p:extLst>
      <p:ext uri="{BB962C8B-B14F-4D97-AF65-F5344CB8AC3E}">
        <p14:creationId xmlns:p14="http://schemas.microsoft.com/office/powerpoint/2010/main" val="389472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24</a:t>
            </a:fld>
            <a:endParaRPr lang="en-US" dirty="0"/>
          </a:p>
        </p:txBody>
      </p:sp>
    </p:spTree>
    <p:extLst>
      <p:ext uri="{BB962C8B-B14F-4D97-AF65-F5344CB8AC3E}">
        <p14:creationId xmlns:p14="http://schemas.microsoft.com/office/powerpoint/2010/main" val="255916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25</a:t>
            </a:fld>
            <a:endParaRPr lang="en-US" dirty="0"/>
          </a:p>
        </p:txBody>
      </p:sp>
    </p:spTree>
    <p:extLst>
      <p:ext uri="{BB962C8B-B14F-4D97-AF65-F5344CB8AC3E}">
        <p14:creationId xmlns:p14="http://schemas.microsoft.com/office/powerpoint/2010/main" val="340162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26</a:t>
            </a:fld>
            <a:endParaRPr lang="en-US" dirty="0"/>
          </a:p>
        </p:txBody>
      </p:sp>
    </p:spTree>
    <p:extLst>
      <p:ext uri="{BB962C8B-B14F-4D97-AF65-F5344CB8AC3E}">
        <p14:creationId xmlns:p14="http://schemas.microsoft.com/office/powerpoint/2010/main" val="102518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BB6C8-5BB1-EE4C-BAA2-684E46468DF7}" type="slidenum">
              <a:rPr lang="en-US" smtClean="0"/>
              <a:pPr/>
              <a:t>27</a:t>
            </a:fld>
            <a:endParaRPr lang="en-US" dirty="0"/>
          </a:p>
        </p:txBody>
      </p:sp>
    </p:spTree>
    <p:extLst>
      <p:ext uri="{BB962C8B-B14F-4D97-AF65-F5344CB8AC3E}">
        <p14:creationId xmlns:p14="http://schemas.microsoft.com/office/powerpoint/2010/main" val="132054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lIns="71437" tIns="71437" rIns="71437" bIns="71437" anchor="b">
            <a:normAutofit/>
          </a:bodyPr>
          <a:lstStyle>
            <a:lvl1pPr algn="ctr" defTabSz="821531">
              <a:defRPr sz="11200" b="0" i="0">
                <a:solidFill>
                  <a:srgbClr val="FFFFFF"/>
                </a:solidFill>
                <a:latin typeface="Concourse T3" pitchFamily="50" charset="0"/>
                <a:ea typeface="+mj-ea"/>
                <a:cs typeface="+mj-cs"/>
                <a:sym typeface="Helvetica Light"/>
              </a:defRPr>
            </a:lvl1pPr>
          </a:lstStyle>
          <a:p>
            <a:r>
              <a:rPr dirty="0"/>
              <a:t>Title Text</a:t>
            </a:r>
          </a:p>
        </p:txBody>
      </p:sp>
      <p:sp>
        <p:nvSpPr>
          <p:cNvPr id="12" name="Body Level One…"/>
          <p:cNvSpPr txBox="1">
            <a:spLocks noGrp="1"/>
          </p:cNvSpPr>
          <p:nvPr>
            <p:ph type="body" sz="quarter" idx="1"/>
          </p:nvPr>
        </p:nvSpPr>
        <p:spPr>
          <a:xfrm>
            <a:off x="4833937" y="7072312"/>
            <a:ext cx="14716126" cy="1589485"/>
          </a:xfrm>
          <a:prstGeom prst="rect">
            <a:avLst/>
          </a:prstGeom>
        </p:spPr>
        <p:txBody>
          <a:bodyPr lIns="71437" tIns="71437" rIns="71437" bIns="71437">
            <a:normAutofit/>
          </a:bodyPr>
          <a:lstStyle>
            <a:lvl1pPr marL="0" indent="0" algn="ctr" defTabSz="821531">
              <a:lnSpc>
                <a:spcPct val="100000"/>
              </a:lnSpc>
              <a:buClrTx/>
              <a:buSzTx/>
              <a:buFontTx/>
              <a:buNone/>
              <a:defRPr b="0" i="0">
                <a:solidFill>
                  <a:srgbClr val="FFFFFF"/>
                </a:solidFill>
                <a:latin typeface="Concourse T3" pitchFamily="50" charset="0"/>
                <a:ea typeface="+mj-ea"/>
                <a:cs typeface="+mj-cs"/>
                <a:sym typeface="Helvetica Light"/>
              </a:defRPr>
            </a:lvl1pPr>
            <a:lvl2pPr marL="0" indent="228600" algn="ctr" defTabSz="821531">
              <a:lnSpc>
                <a:spcPct val="100000"/>
              </a:lnSpc>
              <a:buClrTx/>
              <a:buSzTx/>
              <a:buFontTx/>
              <a:buNone/>
              <a:defRPr b="0" i="0">
                <a:solidFill>
                  <a:srgbClr val="FFFFFF"/>
                </a:solidFill>
                <a:latin typeface="Concourse T3" pitchFamily="50" charset="0"/>
                <a:ea typeface="+mj-ea"/>
                <a:cs typeface="+mj-cs"/>
                <a:sym typeface="Helvetica Light"/>
              </a:defRPr>
            </a:lvl2pPr>
            <a:lvl3pPr marL="0" indent="457200" algn="ctr" defTabSz="821531">
              <a:lnSpc>
                <a:spcPct val="100000"/>
              </a:lnSpc>
              <a:buClrTx/>
              <a:buSzTx/>
              <a:buFontTx/>
              <a:buNone/>
              <a:defRPr b="0" i="0">
                <a:solidFill>
                  <a:srgbClr val="FFFFFF"/>
                </a:solidFill>
                <a:latin typeface="Concourse T3" pitchFamily="50" charset="0"/>
                <a:ea typeface="+mj-ea"/>
                <a:cs typeface="+mj-cs"/>
                <a:sym typeface="Helvetica Light"/>
              </a:defRPr>
            </a:lvl3pPr>
            <a:lvl4pPr marL="0" indent="685800" algn="ctr" defTabSz="821531">
              <a:lnSpc>
                <a:spcPct val="100000"/>
              </a:lnSpc>
              <a:buClrTx/>
              <a:buSzTx/>
              <a:buFontTx/>
              <a:buNone/>
              <a:defRPr b="0" i="0">
                <a:solidFill>
                  <a:srgbClr val="FFFFFF"/>
                </a:solidFill>
                <a:latin typeface="Concourse T3" pitchFamily="50" charset="0"/>
                <a:ea typeface="+mj-ea"/>
                <a:cs typeface="+mj-cs"/>
                <a:sym typeface="Helvetica Light"/>
              </a:defRPr>
            </a:lvl4pPr>
            <a:lvl5pPr marL="0" indent="914400" algn="ctr" defTabSz="821531">
              <a:lnSpc>
                <a:spcPct val="100000"/>
              </a:lnSpc>
              <a:buClrTx/>
              <a:buSzTx/>
              <a:buFontTx/>
              <a:buNone/>
              <a:defRPr b="0" i="0">
                <a:solidFill>
                  <a:srgbClr val="FFFFFF"/>
                </a:solidFill>
                <a:latin typeface="Concourse T3" pitchFamily="50" charset="0"/>
                <a:ea typeface="+mj-ea"/>
                <a:cs typeface="+mj-cs"/>
                <a:sym typeface="Helvetica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1" name="Image"/>
          <p:cNvSpPr>
            <a:spLocks noGrp="1"/>
          </p:cNvSpPr>
          <p:nvPr>
            <p:ph type="pic" sz="quarter" idx="21"/>
          </p:nvPr>
        </p:nvSpPr>
        <p:spPr>
          <a:xfrm>
            <a:off x="12084843" y="6983015"/>
            <a:ext cx="8277822" cy="5518548"/>
          </a:xfrm>
          <a:prstGeom prst="rect">
            <a:avLst/>
          </a:prstGeom>
        </p:spPr>
        <p:txBody>
          <a:bodyPr lIns="91439" tIns="45719" rIns="91439" bIns="45719"/>
          <a:lstStyle/>
          <a:p>
            <a:endParaRPr/>
          </a:p>
        </p:txBody>
      </p:sp>
      <p:sp>
        <p:nvSpPr>
          <p:cNvPr id="92" name="Image"/>
          <p:cNvSpPr>
            <a:spLocks noGrp="1"/>
          </p:cNvSpPr>
          <p:nvPr>
            <p:ph type="pic" sz="quarter" idx="22"/>
          </p:nvPr>
        </p:nvSpPr>
        <p:spPr>
          <a:xfrm>
            <a:off x="12522398" y="898922"/>
            <a:ext cx="8268892" cy="5512594"/>
          </a:xfrm>
          <a:prstGeom prst="rect">
            <a:avLst/>
          </a:prstGeom>
        </p:spPr>
        <p:txBody>
          <a:bodyPr lIns="91439" tIns="45719" rIns="91439" bIns="45719"/>
          <a:lstStyle/>
          <a:p>
            <a:endParaRPr/>
          </a:p>
        </p:txBody>
      </p:sp>
      <p:sp>
        <p:nvSpPr>
          <p:cNvPr id="93" name="Image"/>
          <p:cNvSpPr>
            <a:spLocks noGrp="1"/>
          </p:cNvSpPr>
          <p:nvPr>
            <p:ph type="pic" idx="23"/>
          </p:nvPr>
        </p:nvSpPr>
        <p:spPr>
          <a:xfrm>
            <a:off x="-1733848" y="-178594"/>
            <a:ext cx="19020235" cy="12680157"/>
          </a:xfrm>
          <a:prstGeom prst="rect">
            <a:avLst/>
          </a:prstGeom>
        </p:spPr>
        <p:txBody>
          <a:bodyPr lIns="91439" tIns="45719" rIns="91439" bIns="45719"/>
          <a:lstStyle/>
          <a:p>
            <a:endParaRPr/>
          </a:p>
        </p:txBody>
      </p:sp>
      <p:sp>
        <p:nvSpPr>
          <p:cNvPr id="94"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Johnny Appleseed"/>
          <p:cNvSpPr txBox="1">
            <a:spLocks noGrp="1"/>
          </p:cNvSpPr>
          <p:nvPr>
            <p:ph type="body" sz="quarter" idx="21"/>
          </p:nvPr>
        </p:nvSpPr>
        <p:spPr>
          <a:xfrm>
            <a:off x="4833937" y="8947546"/>
            <a:ext cx="14716126" cy="660798"/>
          </a:xfrm>
          <a:prstGeom prst="rect">
            <a:avLst/>
          </a:prstGeom>
        </p:spPr>
        <p:txBody>
          <a:bodyPr lIns="71437" tIns="71437" rIns="71437" bIns="71437" anchor="ctr">
            <a:spAutoFit/>
          </a:bodyPr>
          <a:lstStyle>
            <a:lvl1pPr marL="0" indent="0" algn="ctr" defTabSz="821531">
              <a:lnSpc>
                <a:spcPct val="100000"/>
              </a:lnSpc>
              <a:buClrTx/>
              <a:buSzTx/>
              <a:buFontTx/>
              <a:buNone/>
              <a:defRPr sz="3200" b="0" i="0">
                <a:solidFill>
                  <a:srgbClr val="FFFFFF"/>
                </a:solidFill>
                <a:latin typeface="Concourse T3" pitchFamily="50" charset="0"/>
                <a:ea typeface="+mj-ea"/>
                <a:cs typeface="+mj-cs"/>
                <a:sym typeface="Helvetica Light"/>
              </a:defRPr>
            </a:lvl1pPr>
          </a:lstStyle>
          <a:p>
            <a:r>
              <a:rPr dirty="0"/>
              <a:t>–Johnny Appleseed</a:t>
            </a:r>
          </a:p>
        </p:txBody>
      </p:sp>
      <p:sp>
        <p:nvSpPr>
          <p:cNvPr id="102" name="“Type a quote here.”"/>
          <p:cNvSpPr txBox="1">
            <a:spLocks noGrp="1"/>
          </p:cNvSpPr>
          <p:nvPr>
            <p:ph type="body" sz="quarter" idx="22"/>
          </p:nvPr>
        </p:nvSpPr>
        <p:spPr>
          <a:xfrm>
            <a:off x="4833937" y="6000353"/>
            <a:ext cx="14716126" cy="965201"/>
          </a:xfrm>
          <a:prstGeom prst="rect">
            <a:avLst/>
          </a:prstGeom>
        </p:spPr>
        <p:txBody>
          <a:bodyPr lIns="71437" tIns="71437" rIns="71437" bIns="71437" anchor="ctr">
            <a:spAutoFit/>
          </a:bodyPr>
          <a:lstStyle>
            <a:lvl1pPr marL="0" indent="0" algn="ctr" defTabSz="821531">
              <a:lnSpc>
                <a:spcPct val="100000"/>
              </a:lnSpc>
              <a:buClrTx/>
              <a:buSzTx/>
              <a:buFontTx/>
              <a:buNone/>
              <a:defRPr sz="5200" b="0" i="0">
                <a:solidFill>
                  <a:srgbClr val="FFFFFF"/>
                </a:solidFill>
                <a:latin typeface="Concourse T3" pitchFamily="50" charset="0"/>
                <a:ea typeface="+mj-ea"/>
                <a:cs typeface="+mj-cs"/>
                <a:sym typeface="Helvetica Light"/>
              </a:defRPr>
            </a:lvl1pPr>
          </a:lstStyle>
          <a:p>
            <a:r>
              <a:rPr dirty="0"/>
              <a:t>“Type a quote here.” </a:t>
            </a:r>
          </a:p>
        </p:txBody>
      </p:sp>
      <p:sp>
        <p:nvSpPr>
          <p:cNvPr id="103"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0" name="Image"/>
          <p:cNvSpPr>
            <a:spLocks noGrp="1"/>
          </p:cNvSpPr>
          <p:nvPr>
            <p:ph type="pic" idx="21"/>
          </p:nvPr>
        </p:nvSpPr>
        <p:spPr>
          <a:xfrm>
            <a:off x="1736277" y="-17860"/>
            <a:ext cx="23275936" cy="15517291"/>
          </a:xfrm>
          <a:prstGeom prst="rect">
            <a:avLst/>
          </a:prstGeom>
        </p:spPr>
        <p:txBody>
          <a:bodyPr lIns="91439" tIns="45719" rIns="91439" bIns="45719"/>
          <a:lstStyle/>
          <a:p>
            <a:endParaRPr/>
          </a:p>
        </p:txBody>
      </p:sp>
      <p:sp>
        <p:nvSpPr>
          <p:cNvPr id="111"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defRPr sz="11800">
                <a:solidFill>
                  <a:srgbClr val="FFFFFF"/>
                </a:solidFill>
                <a:latin typeface="Concourse T3" pitchFamily="50" charset="0"/>
                <a:ea typeface="Concourse T3" pitchFamily="50" charset="0"/>
                <a:cs typeface="Concourse T3" pitchFamily="50" charset="0"/>
                <a:sym typeface="Gill Sans"/>
              </a:defRPr>
            </a:lvl1pPr>
          </a:lstStyle>
          <a:p>
            <a:r>
              <a:rPr dirty="0"/>
              <a:t>Title Text</a:t>
            </a:r>
          </a:p>
        </p:txBody>
      </p:sp>
      <p:sp>
        <p:nvSpPr>
          <p:cNvPr id="126"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lnSpc>
                <a:spcPct val="100000"/>
              </a:lnSpc>
              <a:buClrTx/>
              <a:buSzTx/>
              <a:buFontTx/>
              <a:buNone/>
              <a:defRPr sz="5000">
                <a:solidFill>
                  <a:srgbClr val="FFFFFF"/>
                </a:solidFill>
                <a:latin typeface="Concourse T3" pitchFamily="50" charset="0"/>
                <a:ea typeface="Concourse T3" pitchFamily="50" charset="0"/>
                <a:cs typeface="Concourse T3" pitchFamily="50" charset="0"/>
                <a:sym typeface="Gill Sans"/>
              </a:defRPr>
            </a:lvl1pPr>
            <a:lvl2pPr marL="0" indent="0" algn="ctr" defTabSz="821531">
              <a:lnSpc>
                <a:spcPct val="100000"/>
              </a:lnSpc>
              <a:buClrTx/>
              <a:buSzTx/>
              <a:buFontTx/>
              <a:buNone/>
              <a:defRPr sz="5000">
                <a:solidFill>
                  <a:srgbClr val="FFFFFF"/>
                </a:solidFill>
                <a:latin typeface="Concourse T3" pitchFamily="50" charset="0"/>
                <a:ea typeface="Concourse T3" pitchFamily="50" charset="0"/>
                <a:cs typeface="Concourse T3" pitchFamily="50" charset="0"/>
                <a:sym typeface="Gill Sans"/>
              </a:defRPr>
            </a:lvl2pPr>
            <a:lvl3pPr marL="0" indent="0" algn="ctr" defTabSz="821531">
              <a:lnSpc>
                <a:spcPct val="100000"/>
              </a:lnSpc>
              <a:buClrTx/>
              <a:buSzTx/>
              <a:buFontTx/>
              <a:buNone/>
              <a:defRPr sz="5000">
                <a:solidFill>
                  <a:srgbClr val="FFFFFF"/>
                </a:solidFill>
                <a:latin typeface="Concourse T3" pitchFamily="50" charset="0"/>
                <a:ea typeface="Concourse T3" pitchFamily="50" charset="0"/>
                <a:cs typeface="Concourse T3" pitchFamily="50" charset="0"/>
                <a:sym typeface="Gill Sans"/>
              </a:defRPr>
            </a:lvl3pPr>
            <a:lvl4pPr marL="0" indent="0" algn="ctr" defTabSz="821531">
              <a:lnSpc>
                <a:spcPct val="100000"/>
              </a:lnSpc>
              <a:buClrTx/>
              <a:buSzTx/>
              <a:buFontTx/>
              <a:buNone/>
              <a:defRPr sz="5000">
                <a:solidFill>
                  <a:srgbClr val="FFFFFF"/>
                </a:solidFill>
                <a:latin typeface="Concourse T3" pitchFamily="50" charset="0"/>
                <a:ea typeface="Concourse T3" pitchFamily="50" charset="0"/>
                <a:cs typeface="Concourse T3" pitchFamily="50" charset="0"/>
                <a:sym typeface="Gill Sans"/>
              </a:defRPr>
            </a:lvl4pPr>
            <a:lvl5pPr marL="0" indent="0" algn="ctr" defTabSz="821531">
              <a:lnSpc>
                <a:spcPct val="100000"/>
              </a:lnSpc>
              <a:buClrTx/>
              <a:buSzTx/>
              <a:buFontTx/>
              <a:buNone/>
              <a:defRPr sz="5000">
                <a:solidFill>
                  <a:srgbClr val="FFFFFF"/>
                </a:solidFill>
                <a:latin typeface="Concourse T3" pitchFamily="50" charset="0"/>
                <a:ea typeface="Concourse T3" pitchFamily="50" charset="0"/>
                <a:cs typeface="Concourse T3" pitchFamily="50" charset="0"/>
                <a:sym typeface="Gill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 name="Slide Number"/>
          <p:cNvSpPr txBox="1">
            <a:spLocks noGrp="1"/>
          </p:cNvSpPr>
          <p:nvPr>
            <p:ph type="sldNum" sz="quarter" idx="2"/>
          </p:nvPr>
        </p:nvSpPr>
        <p:spPr>
          <a:xfrm>
            <a:off x="11905751"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Gill Sans"/>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4833937" y="357187"/>
            <a:ext cx="14716126" cy="3429001"/>
          </a:xfrm>
          <a:prstGeom prst="rect">
            <a:avLst/>
          </a:prstGeom>
        </p:spPr>
        <p:txBody>
          <a:bodyPr lIns="71437" tIns="71437" rIns="71437" bIns="71437" anchor="ctr"/>
          <a:lstStyle>
            <a:lvl1pPr algn="ctr" defTabSz="821531">
              <a:defRPr sz="11800" b="1">
                <a:solidFill>
                  <a:srgbClr val="CEE1E0"/>
                </a:solidFill>
                <a:latin typeface="Concourse T4"/>
                <a:ea typeface="Concourse T4"/>
                <a:cs typeface="Concourse T4"/>
                <a:sym typeface="Concourse T4"/>
              </a:defRPr>
            </a:lvl1pPr>
          </a:lstStyle>
          <a:p>
            <a:r>
              <a:t>Title Text</a:t>
            </a:r>
          </a:p>
        </p:txBody>
      </p:sp>
      <p:sp>
        <p:nvSpPr>
          <p:cNvPr id="144" name="Body Level One…"/>
          <p:cNvSpPr txBox="1">
            <a:spLocks noGrp="1"/>
          </p:cNvSpPr>
          <p:nvPr>
            <p:ph type="body" sz="half" idx="1"/>
          </p:nvPr>
        </p:nvSpPr>
        <p:spPr>
          <a:xfrm>
            <a:off x="4833937" y="3893343"/>
            <a:ext cx="14716126" cy="8036720"/>
          </a:xfrm>
          <a:prstGeom prst="rect">
            <a:avLst/>
          </a:prstGeom>
        </p:spPr>
        <p:txBody>
          <a:bodyPr lIns="71437" tIns="71437" rIns="71437" bIns="71437" anchor="ctr"/>
          <a:lstStyle>
            <a:lvl1pPr marL="1106714" indent="-789214" defTabSz="821531">
              <a:lnSpc>
                <a:spcPct val="100000"/>
              </a:lnSpc>
              <a:spcBef>
                <a:spcPts val="3300"/>
              </a:spcBef>
              <a:buClr>
                <a:srgbClr val="919191"/>
              </a:buClr>
              <a:buSzPct val="171000"/>
              <a:buFontTx/>
              <a:buChar char="-"/>
              <a:defRPr sz="5800">
                <a:solidFill>
                  <a:srgbClr val="CEE1E0"/>
                </a:solidFill>
                <a:latin typeface="Concourse T2"/>
                <a:ea typeface="Concourse T2"/>
                <a:cs typeface="Concourse T2"/>
                <a:sym typeface="Concourse T2"/>
              </a:defRPr>
            </a:lvl1pPr>
            <a:lvl2pPr marL="1555750" indent="-793750" defTabSz="821531">
              <a:lnSpc>
                <a:spcPct val="100000"/>
              </a:lnSpc>
              <a:spcBef>
                <a:spcPts val="3300"/>
              </a:spcBef>
              <a:buClr>
                <a:srgbClr val="919191"/>
              </a:buClr>
              <a:buSzPct val="171000"/>
              <a:buFontTx/>
              <a:buChar char="-"/>
              <a:defRPr sz="5000">
                <a:solidFill>
                  <a:srgbClr val="CEE1E0"/>
                </a:solidFill>
                <a:latin typeface="Concourse T2"/>
                <a:ea typeface="Concourse T2"/>
                <a:cs typeface="Concourse T2"/>
                <a:sym typeface="Concourse T2"/>
              </a:defRPr>
            </a:lvl2pPr>
            <a:lvl3pPr marL="2000250" indent="-793750" defTabSz="821531">
              <a:lnSpc>
                <a:spcPct val="100000"/>
              </a:lnSpc>
              <a:spcBef>
                <a:spcPts val="3300"/>
              </a:spcBef>
              <a:buClr>
                <a:srgbClr val="919191"/>
              </a:buClr>
              <a:buSzPct val="171000"/>
              <a:buFontTx/>
              <a:buChar char="-"/>
              <a:defRPr sz="5000">
                <a:solidFill>
                  <a:srgbClr val="CEE1E0"/>
                </a:solidFill>
                <a:latin typeface="Concourse T2"/>
                <a:ea typeface="Concourse T2"/>
                <a:cs typeface="Concourse T2"/>
                <a:sym typeface="Concourse T2"/>
              </a:defRPr>
            </a:lvl3pPr>
            <a:lvl4pPr marL="2444750" indent="-793750" defTabSz="821531">
              <a:lnSpc>
                <a:spcPct val="100000"/>
              </a:lnSpc>
              <a:spcBef>
                <a:spcPts val="3300"/>
              </a:spcBef>
              <a:buClr>
                <a:srgbClr val="919191"/>
              </a:buClr>
              <a:buSzPct val="171000"/>
              <a:buFontTx/>
              <a:buChar char="-"/>
              <a:defRPr sz="5000">
                <a:solidFill>
                  <a:srgbClr val="CEE1E0"/>
                </a:solidFill>
                <a:latin typeface="Concourse T2"/>
                <a:ea typeface="Concourse T2"/>
                <a:cs typeface="Concourse T2"/>
                <a:sym typeface="Concourse T2"/>
              </a:defRPr>
            </a:lvl4pPr>
            <a:lvl5pPr marL="2889250" indent="-793750" defTabSz="821531">
              <a:lnSpc>
                <a:spcPct val="100000"/>
              </a:lnSpc>
              <a:spcBef>
                <a:spcPts val="3300"/>
              </a:spcBef>
              <a:buClr>
                <a:srgbClr val="919191"/>
              </a:buClr>
              <a:buSzPct val="171000"/>
              <a:buFontTx/>
              <a:buChar char="-"/>
              <a:defRPr sz="5000">
                <a:solidFill>
                  <a:srgbClr val="CEE1E0"/>
                </a:solidFill>
                <a:latin typeface="Concourse T2"/>
                <a:ea typeface="Concourse T2"/>
                <a:cs typeface="Concourse T2"/>
                <a:sym typeface="Concourse T2"/>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1905751"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Gill Sans"/>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3548062" y="357187"/>
            <a:ext cx="17287876" cy="3429001"/>
          </a:xfrm>
          <a:prstGeom prst="rect">
            <a:avLst/>
          </a:prstGeom>
        </p:spPr>
        <p:txBody>
          <a:bodyPr lIns="71437" tIns="71437" rIns="71437" bIns="71437" anchor="ctr"/>
          <a:lstStyle>
            <a:lvl1pPr algn="ctr" defTabSz="821531">
              <a:defRPr sz="10000" cap="all">
                <a:solidFill>
                  <a:srgbClr val="535353"/>
                </a:solidFill>
                <a:latin typeface="Concourse T3" pitchFamily="50" charset="0"/>
                <a:ea typeface="Concourse T3" pitchFamily="50" charset="0"/>
                <a:cs typeface="Concourse T3" pitchFamily="50" charset="0"/>
                <a:sym typeface="Gill Sans Light"/>
              </a:defRPr>
            </a:lvl1pPr>
          </a:lstStyle>
          <a:p>
            <a:r>
              <a:rPr dirty="0"/>
              <a:t>Title Text</a:t>
            </a:r>
          </a:p>
        </p:txBody>
      </p:sp>
      <p:sp>
        <p:nvSpPr>
          <p:cNvPr id="163" name="Body Level One…"/>
          <p:cNvSpPr txBox="1">
            <a:spLocks noGrp="1"/>
          </p:cNvSpPr>
          <p:nvPr>
            <p:ph type="body" idx="1"/>
          </p:nvPr>
        </p:nvSpPr>
        <p:spPr>
          <a:xfrm>
            <a:off x="3548062" y="4482703"/>
            <a:ext cx="17287876" cy="8215313"/>
          </a:xfrm>
          <a:prstGeom prst="rect">
            <a:avLst/>
          </a:prstGeom>
        </p:spPr>
        <p:txBody>
          <a:bodyPr lIns="71437" tIns="71437" rIns="71437" bIns="71437" anchor="ctr"/>
          <a:lstStyle>
            <a:lvl1pPr marL="417094" indent="-417094" defTabSz="821531">
              <a:lnSpc>
                <a:spcPct val="100000"/>
              </a:lnSpc>
              <a:spcBef>
                <a:spcPts val="5300"/>
              </a:spcBef>
              <a:buClrTx/>
              <a:buSzPct val="82000"/>
              <a:buFontTx/>
              <a:buChar char="•"/>
              <a:defRPr sz="5200">
                <a:solidFill>
                  <a:srgbClr val="535353"/>
                </a:solidFill>
                <a:latin typeface="Concourse T3" pitchFamily="50" charset="0"/>
                <a:ea typeface="Concourse T3" pitchFamily="50" charset="0"/>
                <a:cs typeface="Concourse T3" pitchFamily="50" charset="0"/>
                <a:sym typeface="Gill Sans Light"/>
              </a:defRPr>
            </a:lvl1pPr>
            <a:lvl2pPr marL="798094" indent="-417094" defTabSz="821531">
              <a:lnSpc>
                <a:spcPct val="100000"/>
              </a:lnSpc>
              <a:spcBef>
                <a:spcPts val="5300"/>
              </a:spcBef>
              <a:buClrTx/>
              <a:buSzPct val="82000"/>
              <a:buFontTx/>
              <a:buChar char="•"/>
              <a:defRPr sz="5200">
                <a:solidFill>
                  <a:srgbClr val="535353"/>
                </a:solidFill>
                <a:latin typeface="Concourse T3" pitchFamily="50" charset="0"/>
                <a:ea typeface="Concourse T3" pitchFamily="50" charset="0"/>
                <a:cs typeface="Concourse T3" pitchFamily="50" charset="0"/>
                <a:sym typeface="Gill Sans Light"/>
              </a:defRPr>
            </a:lvl2pPr>
            <a:lvl3pPr marL="1179094" indent="-417094" defTabSz="821531">
              <a:lnSpc>
                <a:spcPct val="100000"/>
              </a:lnSpc>
              <a:spcBef>
                <a:spcPts val="5300"/>
              </a:spcBef>
              <a:buClrTx/>
              <a:buSzPct val="82000"/>
              <a:buFontTx/>
              <a:buChar char="•"/>
              <a:defRPr sz="5200">
                <a:solidFill>
                  <a:srgbClr val="535353"/>
                </a:solidFill>
                <a:latin typeface="Concourse T3" pitchFamily="50" charset="0"/>
                <a:ea typeface="Concourse T3" pitchFamily="50" charset="0"/>
                <a:cs typeface="Concourse T3" pitchFamily="50" charset="0"/>
                <a:sym typeface="Gill Sans Light"/>
              </a:defRPr>
            </a:lvl3pPr>
            <a:lvl4pPr marL="1560094" indent="-417094" defTabSz="821531">
              <a:lnSpc>
                <a:spcPct val="100000"/>
              </a:lnSpc>
              <a:spcBef>
                <a:spcPts val="5300"/>
              </a:spcBef>
              <a:buClrTx/>
              <a:buSzPct val="82000"/>
              <a:buFontTx/>
              <a:buChar char="•"/>
              <a:defRPr sz="5200">
                <a:solidFill>
                  <a:srgbClr val="535353"/>
                </a:solidFill>
                <a:latin typeface="Concourse T3" pitchFamily="50" charset="0"/>
                <a:ea typeface="Concourse T3" pitchFamily="50" charset="0"/>
                <a:cs typeface="Concourse T3" pitchFamily="50" charset="0"/>
                <a:sym typeface="Gill Sans Light"/>
              </a:defRPr>
            </a:lvl4pPr>
            <a:lvl5pPr marL="1941094" indent="-417094" defTabSz="821531">
              <a:lnSpc>
                <a:spcPct val="100000"/>
              </a:lnSpc>
              <a:spcBef>
                <a:spcPts val="5300"/>
              </a:spcBef>
              <a:buClrTx/>
              <a:buSzPct val="82000"/>
              <a:buFontTx/>
              <a:buChar char="•"/>
              <a:defRPr sz="5200">
                <a:solidFill>
                  <a:srgbClr val="535353"/>
                </a:solidFill>
                <a:latin typeface="Concourse T3" pitchFamily="50" charset="0"/>
                <a:ea typeface="Concourse T3" pitchFamily="50" charset="0"/>
                <a:cs typeface="Concourse T3" pitchFamily="50" charset="0"/>
                <a:sym typeface="Gill Sans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11905751" y="13037343"/>
            <a:ext cx="554638" cy="513601"/>
          </a:xfrm>
          <a:prstGeom prst="rect">
            <a:avLst/>
          </a:prstGeom>
        </p:spPr>
        <p:txBody>
          <a:bodyPr lIns="71437" tIns="71437" rIns="71437" bIns="71437" anchor="t"/>
          <a:lstStyle>
            <a:lvl1pPr algn="ctr" defTabSz="821531">
              <a:defRPr sz="2400">
                <a:solidFill>
                  <a:srgbClr val="535353"/>
                </a:solidFill>
                <a:latin typeface="Concourse T3" pitchFamily="50" charset="0"/>
                <a:ea typeface="Concourse T3" pitchFamily="50" charset="0"/>
                <a:cs typeface="Concourse T3" pitchFamily="50" charset="0"/>
                <a:sym typeface="Gill Sans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3976687" y="6036468"/>
            <a:ext cx="16430626" cy="3125392"/>
          </a:xfrm>
          <a:prstGeom prst="rect">
            <a:avLst/>
          </a:prstGeom>
        </p:spPr>
        <p:txBody>
          <a:bodyPr lIns="71437" tIns="71437" rIns="71437" bIns="71437">
            <a:normAutofit/>
          </a:bodyPr>
          <a:lstStyle>
            <a:lvl1pPr defTabSz="821531">
              <a:defRPr sz="8600" cap="all" spc="1375">
                <a:solidFill>
                  <a:srgbClr val="FFFFFF"/>
                </a:solidFill>
                <a:latin typeface="Concourse T3" pitchFamily="50" charset="0"/>
                <a:ea typeface="Concourse T3" pitchFamily="50" charset="0"/>
                <a:cs typeface="Concourse T3" pitchFamily="50" charset="0"/>
                <a:sym typeface="Avenir Light"/>
              </a:defRPr>
            </a:lvl1pPr>
          </a:lstStyle>
          <a:p>
            <a:r>
              <a:rPr dirty="0"/>
              <a:t>Title Text</a:t>
            </a:r>
          </a:p>
        </p:txBody>
      </p:sp>
      <p:sp>
        <p:nvSpPr>
          <p:cNvPr id="172" name="Body Level One…"/>
          <p:cNvSpPr txBox="1">
            <a:spLocks noGrp="1"/>
          </p:cNvSpPr>
          <p:nvPr>
            <p:ph type="body" sz="quarter" idx="1"/>
          </p:nvPr>
        </p:nvSpPr>
        <p:spPr>
          <a:xfrm>
            <a:off x="3976687" y="4804171"/>
            <a:ext cx="16430626" cy="1250158"/>
          </a:xfrm>
          <a:prstGeom prst="rect">
            <a:avLst/>
          </a:prstGeom>
        </p:spPr>
        <p:txBody>
          <a:bodyPr lIns="71437" tIns="71437" rIns="71437" bIns="71437" anchor="b">
            <a:normAutofit/>
          </a:bodyPr>
          <a:lstStyle>
            <a:lvl1pPr marL="0" indent="0" defTabSz="821531">
              <a:lnSpc>
                <a:spcPct val="100000"/>
              </a:lnSpc>
              <a:buClrTx/>
              <a:buSzTx/>
              <a:buFontTx/>
              <a:buNone/>
              <a:defRPr sz="3200" cap="all" spc="512">
                <a:solidFill>
                  <a:srgbClr val="55D7FF"/>
                </a:solidFill>
                <a:latin typeface="Concourse T3" pitchFamily="50" charset="0"/>
                <a:ea typeface="Concourse T3" pitchFamily="50" charset="0"/>
                <a:cs typeface="Concourse T3" pitchFamily="50" charset="0"/>
                <a:sym typeface="Avenir Book"/>
              </a:defRPr>
            </a:lvl1pPr>
            <a:lvl2pPr marL="0" indent="228600" defTabSz="821531">
              <a:lnSpc>
                <a:spcPct val="100000"/>
              </a:lnSpc>
              <a:buClrTx/>
              <a:buSzTx/>
              <a:buFontTx/>
              <a:buNone/>
              <a:defRPr sz="3200" cap="all" spc="512">
                <a:solidFill>
                  <a:srgbClr val="55D7FF"/>
                </a:solidFill>
                <a:latin typeface="Concourse T3" pitchFamily="50" charset="0"/>
                <a:ea typeface="Concourse T3" pitchFamily="50" charset="0"/>
                <a:cs typeface="Concourse T3" pitchFamily="50" charset="0"/>
                <a:sym typeface="Avenir Book"/>
              </a:defRPr>
            </a:lvl2pPr>
            <a:lvl3pPr marL="0" indent="457200" defTabSz="821531">
              <a:lnSpc>
                <a:spcPct val="100000"/>
              </a:lnSpc>
              <a:buClrTx/>
              <a:buSzTx/>
              <a:buFontTx/>
              <a:buNone/>
              <a:defRPr sz="3200" cap="all" spc="512">
                <a:solidFill>
                  <a:srgbClr val="55D7FF"/>
                </a:solidFill>
                <a:latin typeface="Concourse T3" pitchFamily="50" charset="0"/>
                <a:ea typeface="Concourse T3" pitchFamily="50" charset="0"/>
                <a:cs typeface="Concourse T3" pitchFamily="50" charset="0"/>
                <a:sym typeface="Avenir Book"/>
              </a:defRPr>
            </a:lvl3pPr>
            <a:lvl4pPr marL="0" indent="685800" defTabSz="821531">
              <a:lnSpc>
                <a:spcPct val="100000"/>
              </a:lnSpc>
              <a:buClrTx/>
              <a:buSzTx/>
              <a:buFontTx/>
              <a:buNone/>
              <a:defRPr sz="3200" cap="all" spc="512">
                <a:solidFill>
                  <a:srgbClr val="55D7FF"/>
                </a:solidFill>
                <a:latin typeface="Concourse T3" pitchFamily="50" charset="0"/>
                <a:ea typeface="Concourse T3" pitchFamily="50" charset="0"/>
                <a:cs typeface="Concourse T3" pitchFamily="50" charset="0"/>
                <a:sym typeface="Avenir Book"/>
              </a:defRPr>
            </a:lvl4pPr>
            <a:lvl5pPr marL="0" indent="914400" defTabSz="821531">
              <a:lnSpc>
                <a:spcPct val="100000"/>
              </a:lnSpc>
              <a:buClrTx/>
              <a:buSzTx/>
              <a:buFontTx/>
              <a:buNone/>
              <a:defRPr sz="3200" cap="all" spc="512">
                <a:solidFill>
                  <a:srgbClr val="55D7FF"/>
                </a:solidFill>
                <a:latin typeface="Concourse T3" pitchFamily="50" charset="0"/>
                <a:ea typeface="Concourse T3" pitchFamily="50" charset="0"/>
                <a:cs typeface="Concourse T3" pitchFamily="50" charset="0"/>
                <a:sym typeface="Avenir Book"/>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11894318"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Avenir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3976687" y="857250"/>
            <a:ext cx="16430626" cy="2000250"/>
          </a:xfrm>
          <a:prstGeom prst="rect">
            <a:avLst/>
          </a:prstGeom>
        </p:spPr>
        <p:txBody>
          <a:bodyPr lIns="71437" tIns="71437" rIns="71437" bIns="71437">
            <a:normAutofit/>
          </a:bodyPr>
          <a:lstStyle>
            <a:lvl1pPr defTabSz="821531">
              <a:defRPr sz="6200" cap="all" spc="992">
                <a:solidFill>
                  <a:srgbClr val="FFFFFF"/>
                </a:solidFill>
                <a:latin typeface="Concourse T3" pitchFamily="50" charset="0"/>
                <a:ea typeface="Concourse T3" pitchFamily="50" charset="0"/>
                <a:cs typeface="Concourse T3" pitchFamily="50" charset="0"/>
                <a:sym typeface="Avenir Light"/>
              </a:defRPr>
            </a:lvl1pPr>
          </a:lstStyle>
          <a:p>
            <a:r>
              <a:rPr dirty="0"/>
              <a:t>Title Text</a:t>
            </a:r>
          </a:p>
        </p:txBody>
      </p:sp>
      <p:sp>
        <p:nvSpPr>
          <p:cNvPr id="181" name="Slide Number"/>
          <p:cNvSpPr txBox="1">
            <a:spLocks noGrp="1"/>
          </p:cNvSpPr>
          <p:nvPr>
            <p:ph type="sldNum" sz="quarter" idx="2"/>
          </p:nvPr>
        </p:nvSpPr>
        <p:spPr>
          <a:xfrm>
            <a:off x="11894318"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Avenir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8" name="Slide Number"/>
          <p:cNvSpPr txBox="1">
            <a:spLocks noGrp="1"/>
          </p:cNvSpPr>
          <p:nvPr>
            <p:ph type="sldNum" sz="quarter" idx="2"/>
          </p:nvPr>
        </p:nvSpPr>
        <p:spPr>
          <a:xfrm>
            <a:off x="20288482" y="12930187"/>
            <a:ext cx="450443" cy="421268"/>
          </a:xfrm>
          <a:prstGeom prst="rect">
            <a:avLst/>
          </a:prstGeom>
        </p:spPr>
        <p:txBody>
          <a:bodyPr lIns="71437" tIns="71437" rIns="71437" bIns="71437" anchor="t"/>
          <a:lstStyle>
            <a:lvl1pPr defTabSz="821531">
              <a:defRPr sz="1800">
                <a:solidFill>
                  <a:srgbClr val="000000"/>
                </a:solidFill>
                <a:latin typeface="Concourse T3" pitchFamily="50" charset="0"/>
                <a:ea typeface="Concourse T3" pitchFamily="50" charset="0"/>
                <a:cs typeface="Concourse T3" pitchFamily="50" charset="0"/>
                <a:sym typeface="Helvetica Neue"/>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5" name="Title Text"/>
          <p:cNvSpPr txBox="1">
            <a:spLocks noGrp="1"/>
          </p:cNvSpPr>
          <p:nvPr>
            <p:ph type="title"/>
          </p:nvPr>
        </p:nvSpPr>
        <p:spPr>
          <a:xfrm>
            <a:off x="3962400" y="549275"/>
            <a:ext cx="16459200" cy="2651126"/>
          </a:xfrm>
          <a:prstGeom prst="rect">
            <a:avLst/>
          </a:prstGeom>
        </p:spPr>
        <p:txBody>
          <a:bodyPr lIns="91439" tIns="91439" rIns="91439" bIns="91439"/>
          <a:lstStyle>
            <a:lvl1pPr algn="ctr" defTabSz="1285875">
              <a:defRPr sz="8600">
                <a:latin typeface="Concourse T3" pitchFamily="50" charset="0"/>
                <a:ea typeface="Calibri"/>
                <a:cs typeface="Calibri"/>
                <a:sym typeface="Calibri"/>
              </a:defRPr>
            </a:lvl1pPr>
          </a:lstStyle>
          <a:p>
            <a:r>
              <a:rPr dirty="0"/>
              <a:t>Title Text</a:t>
            </a:r>
          </a:p>
        </p:txBody>
      </p:sp>
      <p:sp>
        <p:nvSpPr>
          <p:cNvPr id="196" name="Body Level One…"/>
          <p:cNvSpPr txBox="1">
            <a:spLocks noGrp="1"/>
          </p:cNvSpPr>
          <p:nvPr>
            <p:ph type="body" idx="1"/>
          </p:nvPr>
        </p:nvSpPr>
        <p:spPr>
          <a:xfrm>
            <a:off x="3962400" y="3200400"/>
            <a:ext cx="16459200" cy="10515600"/>
          </a:xfrm>
          <a:prstGeom prst="rect">
            <a:avLst/>
          </a:prstGeom>
        </p:spPr>
        <p:txBody>
          <a:bodyPr lIns="91439" tIns="91439" rIns="91439" bIns="91439"/>
          <a:lstStyle>
            <a:lvl1pPr marL="642937" indent="-642937" defTabSz="1285875">
              <a:lnSpc>
                <a:spcPct val="100000"/>
              </a:lnSpc>
              <a:spcBef>
                <a:spcPts val="1000"/>
              </a:spcBef>
              <a:buClrTx/>
              <a:buSzPct val="100000"/>
              <a:buFont typeface="Arial"/>
              <a:buChar char="•"/>
              <a:defRPr sz="6000">
                <a:solidFill>
                  <a:srgbClr val="000000"/>
                </a:solidFill>
                <a:latin typeface="Concourse T3" pitchFamily="50" charset="0"/>
                <a:ea typeface="Calibri"/>
                <a:cs typeface="Calibri"/>
                <a:sym typeface="Calibri"/>
              </a:defRPr>
            </a:lvl1pPr>
            <a:lvl2pPr marL="1069521" indent="-612321" defTabSz="1285875">
              <a:lnSpc>
                <a:spcPct val="100000"/>
              </a:lnSpc>
              <a:spcBef>
                <a:spcPts val="1000"/>
              </a:spcBef>
              <a:buClrTx/>
              <a:buSzPct val="100000"/>
              <a:buFont typeface="Arial"/>
              <a:buChar char="–"/>
              <a:defRPr sz="6000">
                <a:solidFill>
                  <a:srgbClr val="000000"/>
                </a:solidFill>
                <a:latin typeface="Concourse T3" pitchFamily="50" charset="0"/>
                <a:ea typeface="Calibri"/>
                <a:cs typeface="Calibri"/>
                <a:sym typeface="Calibri"/>
              </a:defRPr>
            </a:lvl2pPr>
            <a:lvl3pPr marL="1485900" indent="-571500" defTabSz="1285875">
              <a:lnSpc>
                <a:spcPct val="100000"/>
              </a:lnSpc>
              <a:spcBef>
                <a:spcPts val="1000"/>
              </a:spcBef>
              <a:buClrTx/>
              <a:buSzPct val="100000"/>
              <a:buFont typeface="Arial"/>
              <a:buChar char="•"/>
              <a:defRPr sz="6000">
                <a:solidFill>
                  <a:srgbClr val="000000"/>
                </a:solidFill>
                <a:latin typeface="Concourse T3" pitchFamily="50" charset="0"/>
                <a:ea typeface="Calibri"/>
                <a:cs typeface="Calibri"/>
                <a:sym typeface="Calibri"/>
              </a:defRPr>
            </a:lvl3pPr>
            <a:lvl4pPr marL="2057400" indent="-685800" defTabSz="1285875">
              <a:lnSpc>
                <a:spcPct val="100000"/>
              </a:lnSpc>
              <a:spcBef>
                <a:spcPts val="1000"/>
              </a:spcBef>
              <a:buClrTx/>
              <a:buSzPct val="100000"/>
              <a:buFont typeface="Arial"/>
              <a:buChar char="–"/>
              <a:defRPr sz="6000">
                <a:solidFill>
                  <a:srgbClr val="000000"/>
                </a:solidFill>
                <a:latin typeface="Concourse T3" pitchFamily="50" charset="0"/>
                <a:ea typeface="Calibri"/>
                <a:cs typeface="Calibri"/>
                <a:sym typeface="Calibri"/>
              </a:defRPr>
            </a:lvl4pPr>
            <a:lvl5pPr marL="2514600" indent="-685800" defTabSz="1285875">
              <a:lnSpc>
                <a:spcPct val="100000"/>
              </a:lnSpc>
              <a:spcBef>
                <a:spcPts val="1000"/>
              </a:spcBef>
              <a:buClrTx/>
              <a:buSzPct val="100000"/>
              <a:buFont typeface="Arial"/>
              <a:buChar char="»"/>
              <a:defRPr sz="6000">
                <a:solidFill>
                  <a:srgbClr val="000000"/>
                </a:solidFill>
                <a:latin typeface="Concourse T3" pitchFamily="50" charset="0"/>
                <a:ea typeface="Calibri"/>
                <a:cs typeface="Calibri"/>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 name="Slide Number"/>
          <p:cNvSpPr txBox="1">
            <a:spLocks noGrp="1"/>
          </p:cNvSpPr>
          <p:nvPr>
            <p:ph type="sldNum" sz="quarter" idx="2"/>
          </p:nvPr>
        </p:nvSpPr>
        <p:spPr>
          <a:xfrm>
            <a:off x="16154400" y="12712700"/>
            <a:ext cx="4267200" cy="677106"/>
          </a:xfrm>
          <a:prstGeom prst="rect">
            <a:avLst/>
          </a:prstGeom>
        </p:spPr>
        <p:txBody>
          <a:bodyPr wrap="square" lIns="91439" tIns="91439" rIns="91439" bIns="91439" anchor="t"/>
          <a:lstStyle>
            <a:lvl1pPr algn="l" defTabSz="1285875">
              <a:defRPr sz="3200">
                <a:solidFill>
                  <a:srgbClr val="000000"/>
                </a:solidFill>
                <a:latin typeface="Concourse T3" pitchFamily="50" charset="0"/>
                <a:ea typeface="Calibri"/>
                <a:cs typeface="Calibri"/>
                <a:sym typeface="Calibri"/>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2137171" y="696515"/>
            <a:ext cx="17395034" cy="8637944"/>
          </a:xfrm>
          <a:prstGeom prst="rect">
            <a:avLst/>
          </a:prstGeom>
        </p:spPr>
        <p:txBody>
          <a:bodyPr lIns="91439" tIns="45719" rIns="91439" bIns="45719"/>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lIns="71437" tIns="71437" rIns="71437" bIns="71437" anchor="ctr">
            <a:normAutofit/>
          </a:bodyPr>
          <a:lstStyle>
            <a:lvl1pPr algn="ctr" defTabSz="821531">
              <a:defRPr sz="11200" b="0" i="0">
                <a:solidFill>
                  <a:srgbClr val="FFFFFF"/>
                </a:solidFill>
                <a:latin typeface="Concourse T3" pitchFamily="50" charset="0"/>
                <a:ea typeface="+mj-ea"/>
                <a:cs typeface="+mj-cs"/>
                <a:sym typeface="Helvetica Light"/>
              </a:defRPr>
            </a:lvl1pPr>
          </a:lstStyle>
          <a:p>
            <a:r>
              <a:rPr dirty="0"/>
              <a:t>Title Text</a:t>
            </a:r>
          </a:p>
        </p:txBody>
      </p:sp>
      <p:sp>
        <p:nvSpPr>
          <p:cNvPr id="22" name="Body Level One…"/>
          <p:cNvSpPr txBox="1">
            <a:spLocks noGrp="1"/>
          </p:cNvSpPr>
          <p:nvPr>
            <p:ph type="body" sz="quarter" idx="1"/>
          </p:nvPr>
        </p:nvSpPr>
        <p:spPr>
          <a:xfrm>
            <a:off x="4833937" y="11519296"/>
            <a:ext cx="14716126" cy="1589486"/>
          </a:xfrm>
          <a:prstGeom prst="rect">
            <a:avLst/>
          </a:prstGeom>
        </p:spPr>
        <p:txBody>
          <a:bodyPr lIns="71437" tIns="71437" rIns="71437" bIns="71437">
            <a:normAutofit/>
          </a:bodyPr>
          <a:lstStyle>
            <a:lvl1pPr marL="0" indent="0" algn="ctr" defTabSz="821531">
              <a:lnSpc>
                <a:spcPct val="100000"/>
              </a:lnSpc>
              <a:buClrTx/>
              <a:buSzTx/>
              <a:buFontTx/>
              <a:buNone/>
              <a:defRPr b="0" i="0">
                <a:solidFill>
                  <a:srgbClr val="FFFFFF"/>
                </a:solidFill>
                <a:latin typeface="Concourse T3" pitchFamily="50" charset="0"/>
                <a:ea typeface="+mj-ea"/>
                <a:cs typeface="+mj-cs"/>
                <a:sym typeface="Helvetica Light"/>
              </a:defRPr>
            </a:lvl1pPr>
            <a:lvl2pPr marL="0" indent="228600" algn="ctr" defTabSz="821531">
              <a:lnSpc>
                <a:spcPct val="100000"/>
              </a:lnSpc>
              <a:buClrTx/>
              <a:buSzTx/>
              <a:buFontTx/>
              <a:buNone/>
              <a:defRPr b="0" i="0">
                <a:solidFill>
                  <a:srgbClr val="FFFFFF"/>
                </a:solidFill>
                <a:latin typeface="Concourse T3" pitchFamily="50" charset="0"/>
                <a:ea typeface="+mj-ea"/>
                <a:cs typeface="+mj-cs"/>
                <a:sym typeface="Helvetica Light"/>
              </a:defRPr>
            </a:lvl2pPr>
            <a:lvl3pPr marL="0" indent="457200" algn="ctr" defTabSz="821531">
              <a:lnSpc>
                <a:spcPct val="100000"/>
              </a:lnSpc>
              <a:buClrTx/>
              <a:buSzTx/>
              <a:buFontTx/>
              <a:buNone/>
              <a:defRPr b="0" i="0">
                <a:solidFill>
                  <a:srgbClr val="FFFFFF"/>
                </a:solidFill>
                <a:latin typeface="Concourse T3" pitchFamily="50" charset="0"/>
                <a:ea typeface="+mj-ea"/>
                <a:cs typeface="+mj-cs"/>
                <a:sym typeface="Helvetica Light"/>
              </a:defRPr>
            </a:lvl3pPr>
            <a:lvl4pPr marL="0" indent="685800" algn="ctr" defTabSz="821531">
              <a:lnSpc>
                <a:spcPct val="100000"/>
              </a:lnSpc>
              <a:buClrTx/>
              <a:buSzTx/>
              <a:buFontTx/>
              <a:buNone/>
              <a:defRPr b="0" i="0">
                <a:solidFill>
                  <a:srgbClr val="FFFFFF"/>
                </a:solidFill>
                <a:latin typeface="Concourse T3" pitchFamily="50" charset="0"/>
                <a:ea typeface="+mj-ea"/>
                <a:cs typeface="+mj-cs"/>
                <a:sym typeface="Helvetica Light"/>
              </a:defRPr>
            </a:lvl4pPr>
            <a:lvl5pPr marL="0" indent="914400" algn="ctr" defTabSz="821531">
              <a:lnSpc>
                <a:spcPct val="100000"/>
              </a:lnSpc>
              <a:buClrTx/>
              <a:buSzTx/>
              <a:buFontTx/>
              <a:buNone/>
              <a:defRPr b="0" i="0">
                <a:solidFill>
                  <a:srgbClr val="FFFFFF"/>
                </a:solidFill>
                <a:latin typeface="Concourse T3" pitchFamily="50" charset="0"/>
                <a:ea typeface="+mj-ea"/>
                <a:cs typeface="+mj-cs"/>
                <a:sym typeface="Helvetica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04" name="Body Level One…"/>
          <p:cNvSpPr txBox="1">
            <a:spLocks noGrp="1"/>
          </p:cNvSpPr>
          <p:nvPr>
            <p:ph type="body" idx="1"/>
          </p:nvPr>
        </p:nvSpPr>
        <p:spPr>
          <a:xfrm>
            <a:off x="3976687" y="2125265"/>
            <a:ext cx="16430626" cy="9447610"/>
          </a:xfrm>
          <a:prstGeom prst="rect">
            <a:avLst/>
          </a:prstGeom>
        </p:spPr>
        <p:txBody>
          <a:bodyPr lIns="71437" tIns="71437" rIns="71437" bIns="71437" anchor="ctr">
            <a:normAutofit/>
          </a:bodyPr>
          <a:lstStyle>
            <a:lvl1pPr marL="6526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1pPr>
            <a:lvl2pPr marL="11225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2pPr>
            <a:lvl3pPr marL="15924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3pPr>
            <a:lvl4pPr marL="20623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4pPr>
            <a:lvl5pPr marL="25322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 name="Slide Number"/>
          <p:cNvSpPr txBox="1">
            <a:spLocks noGrp="1"/>
          </p:cNvSpPr>
          <p:nvPr>
            <p:ph type="sldNum" sz="quarter" idx="2"/>
          </p:nvPr>
        </p:nvSpPr>
        <p:spPr>
          <a:xfrm>
            <a:off x="11894318"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Avenir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12" name="Historical Thesaurus of English"/>
          <p:cNvSpPr txBox="1"/>
          <p:nvPr/>
        </p:nvSpPr>
        <p:spPr>
          <a:xfrm>
            <a:off x="4010715" y="14217980"/>
            <a:ext cx="810506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l" defTabSz="825500">
              <a:defRPr sz="3800">
                <a:latin typeface="Concourse C3"/>
                <a:ea typeface="Concourse C3"/>
                <a:cs typeface="Concourse C3"/>
                <a:sym typeface="Concourse C3"/>
              </a:defRPr>
            </a:pPr>
            <a:r>
              <a:t>Historical Thesaurus </a:t>
            </a:r>
            <a:r>
              <a:rPr>
                <a:latin typeface="Concourse C2"/>
                <a:ea typeface="Concourse C2"/>
                <a:cs typeface="Concourse C2"/>
                <a:sym typeface="Concourse C2"/>
              </a:rPr>
              <a:t>of</a:t>
            </a:r>
            <a:r>
              <a:t> English</a:t>
            </a:r>
          </a:p>
        </p:txBody>
      </p:sp>
      <p:pic>
        <p:nvPicPr>
          <p:cNvPr id="213" name="HT Logo Image White.png" descr="HT Logo Image White.png"/>
          <p:cNvPicPr>
            <a:picLocks noChangeAspect="1"/>
          </p:cNvPicPr>
          <p:nvPr/>
        </p:nvPicPr>
        <p:blipFill>
          <a:blip r:embed="rId2" cstate="hqprint">
            <a:alphaModFix amt="15000"/>
            <a:extLst>
              <a:ext uri="{28A0092B-C50C-407E-A947-70E740481C1C}">
                <a14:useLocalDpi xmlns:a14="http://schemas.microsoft.com/office/drawing/2010/main"/>
              </a:ext>
            </a:extLst>
          </a:blip>
          <a:stretch>
            <a:fillRect/>
          </a:stretch>
        </p:blipFill>
        <p:spPr>
          <a:xfrm>
            <a:off x="3422353" y="14308467"/>
            <a:ext cx="571690" cy="504826"/>
          </a:xfrm>
          <a:prstGeom prst="rect">
            <a:avLst/>
          </a:prstGeom>
          <a:ln w="12700">
            <a:miter lim="400000"/>
          </a:ln>
        </p:spPr>
      </p:pic>
      <p:sp>
        <p:nvSpPr>
          <p:cNvPr id="214"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No footer">
    <p:spTree>
      <p:nvGrpSpPr>
        <p:cNvPr id="1" name=""/>
        <p:cNvGrpSpPr/>
        <p:nvPr/>
      </p:nvGrpSpPr>
      <p:grpSpPr>
        <a:xfrm>
          <a:off x="0" y="0"/>
          <a:ext cx="0" cy="0"/>
          <a:chOff x="0" y="0"/>
          <a:chExt cx="0" cy="0"/>
        </a:xfrm>
      </p:grpSpPr>
      <p:sp>
        <p:nvSpPr>
          <p:cNvPr id="221"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pic>
        <p:nvPicPr>
          <p:cNvPr id="228" name="HT Logo Image White.png" descr="HT Logo Image White.png"/>
          <p:cNvPicPr>
            <a:picLocks noChangeAspect="1"/>
          </p:cNvPicPr>
          <p:nvPr/>
        </p:nvPicPr>
        <p:blipFill>
          <a:blip r:embed="rId2" cstate="hqprint">
            <a:alphaModFix amt="15000"/>
            <a:extLst>
              <a:ext uri="{28A0092B-C50C-407E-A947-70E740481C1C}">
                <a14:useLocalDpi xmlns:a14="http://schemas.microsoft.com/office/drawing/2010/main"/>
              </a:ext>
            </a:extLst>
          </a:blip>
          <a:stretch>
            <a:fillRect/>
          </a:stretch>
        </p:blipFill>
        <p:spPr>
          <a:xfrm>
            <a:off x="3344759" y="12911786"/>
            <a:ext cx="571691" cy="504826"/>
          </a:xfrm>
          <a:prstGeom prst="rect">
            <a:avLst/>
          </a:prstGeom>
          <a:ln w="12700">
            <a:miter lim="400000"/>
          </a:ln>
        </p:spPr>
      </p:pic>
      <p:sp>
        <p:nvSpPr>
          <p:cNvPr id="229"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833937" y="1910953"/>
            <a:ext cx="14716126" cy="2339579"/>
          </a:xfrm>
          <a:prstGeom prst="rect">
            <a:avLst/>
          </a:prstGeom>
          <a:effectLst>
            <a:outerShdw blurRad="63500" dir="2700000" rotWithShape="0">
              <a:srgbClr val="000000">
                <a:alpha val="45000"/>
              </a:srgbClr>
            </a:outerShdw>
          </a:effectLst>
        </p:spPr>
        <p:txBody>
          <a:bodyPr lIns="71437" tIns="71437" rIns="71437" bIns="71437" anchor="ctr"/>
          <a:lstStyle>
            <a:lvl1pPr defTabSz="821531">
              <a:defRPr sz="7400" cap="small">
                <a:solidFill>
                  <a:srgbClr val="FFFFFF"/>
                </a:solidFill>
                <a:latin typeface="Concourse T3" pitchFamily="50" charset="0"/>
                <a:ea typeface="Concourse T3" pitchFamily="50" charset="0"/>
                <a:cs typeface="Concourse T3" pitchFamily="50" charset="0"/>
                <a:sym typeface="Gill Sans Light"/>
              </a:defRPr>
            </a:lvl1pPr>
          </a:lstStyle>
          <a:p>
            <a:r>
              <a:rPr dirty="0"/>
              <a:t>Title Text</a:t>
            </a:r>
          </a:p>
        </p:txBody>
      </p:sp>
      <p:sp>
        <p:nvSpPr>
          <p:cNvPr id="237" name="Body Level One…"/>
          <p:cNvSpPr txBox="1">
            <a:spLocks noGrp="1"/>
          </p:cNvSpPr>
          <p:nvPr>
            <p:ph type="body" sz="half" idx="1"/>
          </p:nvPr>
        </p:nvSpPr>
        <p:spPr>
          <a:xfrm>
            <a:off x="4833937" y="4250531"/>
            <a:ext cx="14716126" cy="7536657"/>
          </a:xfrm>
          <a:prstGeom prst="rect">
            <a:avLst/>
          </a:prstGeom>
          <a:effectLst>
            <a:outerShdw blurRad="63500" dir="2700000" rotWithShape="0">
              <a:srgbClr val="000000">
                <a:alpha val="45000"/>
              </a:srgbClr>
            </a:outerShdw>
          </a:effectLst>
        </p:spPr>
        <p:txBody>
          <a:bodyPr lIns="71437" tIns="71437" rIns="71437" bIns="71437"/>
          <a:lstStyle>
            <a:lvl1pPr marL="981807" indent="-791307" defTabSz="821531">
              <a:lnSpc>
                <a:spcPct val="100000"/>
              </a:lnSpc>
              <a:spcBef>
                <a:spcPts val="3300"/>
              </a:spcBef>
              <a:buClrTx/>
              <a:buSzPct val="75000"/>
              <a:buFontTx/>
              <a:buBlip>
                <a:blip r:embed="rId2"/>
              </a:buBlip>
              <a:defRPr sz="3600" cap="small">
                <a:solidFill>
                  <a:srgbClr val="FFFFFF"/>
                </a:solidFill>
                <a:latin typeface="Concourse T3" pitchFamily="50" charset="0"/>
                <a:ea typeface="Concourse T3" pitchFamily="50" charset="0"/>
                <a:cs typeface="Concourse T3" pitchFamily="50" charset="0"/>
                <a:sym typeface="Gill Sans Light"/>
              </a:defRPr>
            </a:lvl1pPr>
            <a:lvl2pPr marL="1465384" indent="-703384" defTabSz="821531">
              <a:lnSpc>
                <a:spcPct val="100000"/>
              </a:lnSpc>
              <a:spcBef>
                <a:spcPts val="3300"/>
              </a:spcBef>
              <a:buClrTx/>
              <a:buSzPct val="75000"/>
              <a:buFontTx/>
              <a:buBlip>
                <a:blip r:embed="rId3"/>
              </a:buBlip>
              <a:defRPr sz="3600" cap="small">
                <a:solidFill>
                  <a:srgbClr val="FFFFFF"/>
                </a:solidFill>
                <a:latin typeface="Concourse T3" pitchFamily="50" charset="0"/>
                <a:ea typeface="Concourse T3" pitchFamily="50" charset="0"/>
                <a:cs typeface="Concourse T3" pitchFamily="50" charset="0"/>
                <a:sym typeface="Gill Sans Light"/>
              </a:defRPr>
            </a:lvl2pPr>
            <a:lvl3pPr marL="1885461" indent="-615461" defTabSz="821531">
              <a:lnSpc>
                <a:spcPct val="100000"/>
              </a:lnSpc>
              <a:spcBef>
                <a:spcPts val="3300"/>
              </a:spcBef>
              <a:buClrTx/>
              <a:buSzPct val="75000"/>
              <a:buFontTx/>
              <a:buBlip>
                <a:blip r:embed="rId4"/>
              </a:buBlip>
              <a:defRPr sz="3600" cap="small">
                <a:solidFill>
                  <a:srgbClr val="FFFFFF"/>
                </a:solidFill>
                <a:latin typeface="Concourse T3" pitchFamily="50" charset="0"/>
                <a:ea typeface="Concourse T3" pitchFamily="50" charset="0"/>
                <a:cs typeface="Concourse T3" pitchFamily="50" charset="0"/>
                <a:sym typeface="Gill Sans Light"/>
              </a:defRPr>
            </a:lvl3pPr>
            <a:lvl4pPr marL="2329961" indent="-615461" defTabSz="821531">
              <a:lnSpc>
                <a:spcPct val="100000"/>
              </a:lnSpc>
              <a:spcBef>
                <a:spcPts val="3300"/>
              </a:spcBef>
              <a:buClrTx/>
              <a:buSzPct val="75000"/>
              <a:buFontTx/>
              <a:buBlip>
                <a:blip r:embed="rId5"/>
              </a:buBlip>
              <a:defRPr sz="3600" cap="small">
                <a:solidFill>
                  <a:srgbClr val="FFFFFF"/>
                </a:solidFill>
                <a:latin typeface="Concourse T3" pitchFamily="50" charset="0"/>
                <a:ea typeface="Concourse T3" pitchFamily="50" charset="0"/>
                <a:cs typeface="Concourse T3" pitchFamily="50" charset="0"/>
                <a:sym typeface="Gill Sans Light"/>
              </a:defRPr>
            </a:lvl4pPr>
            <a:lvl5pPr marL="2710961" indent="-615461" defTabSz="821531">
              <a:lnSpc>
                <a:spcPct val="100000"/>
              </a:lnSpc>
              <a:spcBef>
                <a:spcPts val="3300"/>
              </a:spcBef>
              <a:buClrTx/>
              <a:buSzPct val="75000"/>
              <a:buFontTx/>
              <a:buBlip>
                <a:blip r:embed="rId6"/>
              </a:buBlip>
              <a:defRPr sz="3600" cap="small">
                <a:solidFill>
                  <a:srgbClr val="FFFFFF"/>
                </a:solidFill>
                <a:latin typeface="Concourse T3" pitchFamily="50" charset="0"/>
                <a:ea typeface="Concourse T3" pitchFamily="50" charset="0"/>
                <a:cs typeface="Concourse T3" pitchFamily="50" charset="0"/>
                <a:sym typeface="Gill Sans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19531704" y="13012716"/>
            <a:ext cx="554638" cy="513601"/>
          </a:xfrm>
          <a:prstGeom prst="rect">
            <a:avLst/>
          </a:prstGeom>
        </p:spPr>
        <p:txBody>
          <a:bodyPr lIns="71437" tIns="71437" rIns="71437" bIns="71437"/>
          <a:lstStyle>
            <a:lvl1pPr algn="ctr" defTabSz="821531">
              <a:defRPr sz="2400">
                <a:solidFill>
                  <a:srgbClr val="FFFFFF"/>
                </a:solidFill>
                <a:latin typeface="Concourse T3" pitchFamily="50" charset="0"/>
                <a:ea typeface="Concourse T3" pitchFamily="50" charset="0"/>
                <a:cs typeface="Concourse T3" pitchFamily="50" charset="0"/>
                <a:sym typeface="Gill Sans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pic>
        <p:nvPicPr>
          <p:cNvPr id="245" name="atlantic-small.jpg" descr="atlantic-small.jpg"/>
          <p:cNvPicPr>
            <a:picLocks noChangeAspect="1"/>
          </p:cNvPicPr>
          <p:nvPr/>
        </p:nvPicPr>
        <p:blipFill>
          <a:blip r:embed="rId2"/>
          <a:stretch>
            <a:fillRect/>
          </a:stretch>
        </p:blipFill>
        <p:spPr>
          <a:xfrm>
            <a:off x="2083229" y="-92577"/>
            <a:ext cx="20849185" cy="13901154"/>
          </a:xfrm>
          <a:prstGeom prst="rect">
            <a:avLst/>
          </a:prstGeom>
          <a:ln w="12700">
            <a:miter lim="400000"/>
          </a:ln>
        </p:spPr>
      </p:pic>
      <p:sp>
        <p:nvSpPr>
          <p:cNvPr id="246" name="Rectangle"/>
          <p:cNvSpPr/>
          <p:nvPr/>
        </p:nvSpPr>
        <p:spPr>
          <a:xfrm>
            <a:off x="1918202" y="4679"/>
            <a:ext cx="20003412" cy="13814463"/>
          </a:xfrm>
          <a:prstGeom prst="rect">
            <a:avLst/>
          </a:prstGeom>
          <a:solidFill>
            <a:srgbClr val="030611">
              <a:alpha val="17501"/>
            </a:srgbClr>
          </a:solidFill>
          <a:ln w="12700">
            <a:miter lim="400000"/>
          </a:ln>
          <a:effectLst>
            <a:outerShdw blurRad="12700" dist="12700" dir="5400000" rotWithShape="0">
              <a:srgbClr val="000000">
                <a:alpha val="50000"/>
              </a:srgbClr>
            </a:outerShdw>
          </a:effectLst>
        </p:spPr>
        <p:txBody>
          <a:bodyPr lIns="38100" tIns="38100" rIns="38100" bIns="38100" anchor="ctr"/>
          <a:lstStyle/>
          <a:p>
            <a:pPr defTabSz="825500">
              <a:defRPr sz="3000"/>
            </a:pPr>
            <a:endParaRPr b="0" i="0" dirty="0">
              <a:latin typeface="Concourse T3" pitchFamily="50" charset="0"/>
            </a:endParaRPr>
          </a:p>
        </p:txBody>
      </p:sp>
      <p:sp>
        <p:nvSpPr>
          <p:cNvPr id="247" name="Historical Thesaurus of English"/>
          <p:cNvSpPr txBox="1"/>
          <p:nvPr/>
        </p:nvSpPr>
        <p:spPr>
          <a:xfrm>
            <a:off x="4010715" y="14217980"/>
            <a:ext cx="810506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l" defTabSz="825500">
              <a:defRPr sz="3800">
                <a:latin typeface="Concourse C3"/>
                <a:ea typeface="Concourse C3"/>
                <a:cs typeface="Concourse C3"/>
                <a:sym typeface="Concourse C3"/>
              </a:defRPr>
            </a:pPr>
            <a:r>
              <a:t>Historical Thesaurus </a:t>
            </a:r>
            <a:r>
              <a:rPr>
                <a:latin typeface="Concourse C2"/>
                <a:ea typeface="Concourse C2"/>
                <a:cs typeface="Concourse C2"/>
                <a:sym typeface="Concourse C2"/>
              </a:rPr>
              <a:t>of</a:t>
            </a:r>
            <a:r>
              <a:t> English</a:t>
            </a:r>
          </a:p>
        </p:txBody>
      </p:sp>
      <p:pic>
        <p:nvPicPr>
          <p:cNvPr id="248" name="HT Logo Image White.png" descr="HT Logo Image White.png"/>
          <p:cNvPicPr>
            <a:picLocks noChangeAspect="1"/>
          </p:cNvPicPr>
          <p:nvPr/>
        </p:nvPicPr>
        <p:blipFill>
          <a:blip r:embed="rId3" cstate="hqprint">
            <a:alphaModFix amt="15000"/>
            <a:extLst>
              <a:ext uri="{28A0092B-C50C-407E-A947-70E740481C1C}">
                <a14:useLocalDpi xmlns:a14="http://schemas.microsoft.com/office/drawing/2010/main"/>
              </a:ext>
            </a:extLst>
          </a:blip>
          <a:stretch>
            <a:fillRect/>
          </a:stretch>
        </p:blipFill>
        <p:spPr>
          <a:xfrm>
            <a:off x="3422353" y="14308467"/>
            <a:ext cx="571690" cy="504826"/>
          </a:xfrm>
          <a:prstGeom prst="rect">
            <a:avLst/>
          </a:prstGeom>
          <a:ln w="12700">
            <a:miter lim="400000"/>
          </a:ln>
        </p:spPr>
      </p:pic>
      <p:sp>
        <p:nvSpPr>
          <p:cNvPr id="249"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No footer">
    <p:spTree>
      <p:nvGrpSpPr>
        <p:cNvPr id="1" name=""/>
        <p:cNvGrpSpPr/>
        <p:nvPr/>
      </p:nvGrpSpPr>
      <p:grpSpPr>
        <a:xfrm>
          <a:off x="0" y="0"/>
          <a:ext cx="0" cy="0"/>
          <a:chOff x="0" y="0"/>
          <a:chExt cx="0" cy="0"/>
        </a:xfrm>
      </p:grpSpPr>
      <p:sp>
        <p:nvSpPr>
          <p:cNvPr id="256"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63"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70" name="Historical Thesaurus of English"/>
          <p:cNvSpPr txBox="1"/>
          <p:nvPr/>
        </p:nvSpPr>
        <p:spPr>
          <a:xfrm>
            <a:off x="4010715" y="14217980"/>
            <a:ext cx="810506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l" defTabSz="825500">
              <a:defRPr sz="3800">
                <a:latin typeface="Concourse C3"/>
                <a:ea typeface="Concourse C3"/>
                <a:cs typeface="Concourse C3"/>
                <a:sym typeface="Concourse C3"/>
              </a:defRPr>
            </a:pPr>
            <a:r>
              <a:t>Historical Thesaurus </a:t>
            </a:r>
            <a:r>
              <a:rPr>
                <a:latin typeface="Concourse C2"/>
                <a:ea typeface="Concourse C2"/>
                <a:cs typeface="Concourse C2"/>
                <a:sym typeface="Concourse C2"/>
              </a:rPr>
              <a:t>of</a:t>
            </a:r>
            <a:r>
              <a:t> English</a:t>
            </a:r>
          </a:p>
        </p:txBody>
      </p:sp>
      <p:pic>
        <p:nvPicPr>
          <p:cNvPr id="271" name="HT Logo Image White.png" descr="HT Logo Image White.png"/>
          <p:cNvPicPr>
            <a:picLocks noChangeAspect="1"/>
          </p:cNvPicPr>
          <p:nvPr/>
        </p:nvPicPr>
        <p:blipFill>
          <a:blip r:embed="rId2">
            <a:alphaModFix amt="15000"/>
          </a:blip>
          <a:stretch>
            <a:fillRect/>
          </a:stretch>
        </p:blipFill>
        <p:spPr>
          <a:xfrm>
            <a:off x="3422353" y="14308467"/>
            <a:ext cx="571690" cy="504826"/>
          </a:xfrm>
          <a:prstGeom prst="rect">
            <a:avLst/>
          </a:prstGeom>
          <a:ln w="12700">
            <a:miter lim="400000"/>
          </a:ln>
        </p:spPr>
      </p:pic>
      <p:sp>
        <p:nvSpPr>
          <p:cNvPr id="272"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pic>
        <p:nvPicPr>
          <p:cNvPr id="279" name="atlantic-small.jpg" descr="atlantic-small.jpg"/>
          <p:cNvPicPr>
            <a:picLocks noChangeAspect="1"/>
          </p:cNvPicPr>
          <p:nvPr/>
        </p:nvPicPr>
        <p:blipFill>
          <a:blip r:embed="rId2"/>
          <a:stretch>
            <a:fillRect/>
          </a:stretch>
        </p:blipFill>
        <p:spPr>
          <a:xfrm>
            <a:off x="2083229" y="-92577"/>
            <a:ext cx="20849185" cy="13901154"/>
          </a:xfrm>
          <a:prstGeom prst="rect">
            <a:avLst/>
          </a:prstGeom>
          <a:ln w="12700">
            <a:miter lim="400000"/>
          </a:ln>
        </p:spPr>
      </p:pic>
      <p:sp>
        <p:nvSpPr>
          <p:cNvPr id="280" name="Rectangle"/>
          <p:cNvSpPr/>
          <p:nvPr/>
        </p:nvSpPr>
        <p:spPr>
          <a:xfrm>
            <a:off x="1918202" y="4679"/>
            <a:ext cx="20003412" cy="13814463"/>
          </a:xfrm>
          <a:prstGeom prst="rect">
            <a:avLst/>
          </a:prstGeom>
          <a:solidFill>
            <a:srgbClr val="030611">
              <a:alpha val="18000"/>
            </a:srgbClr>
          </a:solidFill>
          <a:ln w="12700">
            <a:miter lim="400000"/>
          </a:ln>
          <a:effectLst>
            <a:outerShdw blurRad="12700" dist="12700" dir="5400000" rotWithShape="0">
              <a:srgbClr val="000000">
                <a:alpha val="50000"/>
              </a:srgbClr>
            </a:outerShdw>
          </a:effectLst>
        </p:spPr>
        <p:txBody>
          <a:bodyPr lIns="38100" tIns="38100" rIns="38100" bIns="38100" anchor="ctr"/>
          <a:lstStyle/>
          <a:p>
            <a:pPr defTabSz="825500">
              <a:defRPr sz="3000"/>
            </a:pPr>
            <a:endParaRPr b="0" i="0" dirty="0">
              <a:latin typeface="Concourse T3" pitchFamily="50" charset="0"/>
            </a:endParaRPr>
          </a:p>
        </p:txBody>
      </p:sp>
      <p:sp>
        <p:nvSpPr>
          <p:cNvPr id="281" name="Historical Thesaurus of English"/>
          <p:cNvSpPr txBox="1"/>
          <p:nvPr/>
        </p:nvSpPr>
        <p:spPr>
          <a:xfrm>
            <a:off x="4010715" y="14217980"/>
            <a:ext cx="810506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l" defTabSz="825500">
              <a:defRPr sz="3800">
                <a:latin typeface="Concourse C3"/>
                <a:ea typeface="Concourse C3"/>
                <a:cs typeface="Concourse C3"/>
                <a:sym typeface="Concourse C3"/>
              </a:defRPr>
            </a:pPr>
            <a:r>
              <a:t>Historical Thesaurus </a:t>
            </a:r>
            <a:r>
              <a:rPr>
                <a:latin typeface="Concourse C2"/>
                <a:ea typeface="Concourse C2"/>
                <a:cs typeface="Concourse C2"/>
                <a:sym typeface="Concourse C2"/>
              </a:rPr>
              <a:t>of</a:t>
            </a:r>
            <a:r>
              <a:t> English</a:t>
            </a:r>
          </a:p>
        </p:txBody>
      </p:sp>
      <p:pic>
        <p:nvPicPr>
          <p:cNvPr id="282" name="HT Logo Image White.png" descr="HT Logo Image White.png"/>
          <p:cNvPicPr>
            <a:picLocks noChangeAspect="1"/>
          </p:cNvPicPr>
          <p:nvPr/>
        </p:nvPicPr>
        <p:blipFill>
          <a:blip r:embed="rId3" cstate="hqprint">
            <a:alphaModFix amt="15000"/>
            <a:extLst>
              <a:ext uri="{28A0092B-C50C-407E-A947-70E740481C1C}">
                <a14:useLocalDpi xmlns:a14="http://schemas.microsoft.com/office/drawing/2010/main"/>
              </a:ext>
            </a:extLst>
          </a:blip>
          <a:stretch>
            <a:fillRect/>
          </a:stretch>
        </p:blipFill>
        <p:spPr>
          <a:xfrm>
            <a:off x="3422353" y="14308467"/>
            <a:ext cx="571690" cy="504826"/>
          </a:xfrm>
          <a:prstGeom prst="rect">
            <a:avLst/>
          </a:prstGeom>
          <a:ln w="12700">
            <a:miter lim="400000"/>
          </a:ln>
        </p:spPr>
      </p:pic>
      <p:sp>
        <p:nvSpPr>
          <p:cNvPr id="283" name="Body Level One…"/>
          <p:cNvSpPr txBox="1">
            <a:spLocks noGrp="1"/>
          </p:cNvSpPr>
          <p:nvPr>
            <p:ph type="body" idx="1"/>
          </p:nvPr>
        </p:nvSpPr>
        <p:spPr>
          <a:xfrm>
            <a:off x="3976687" y="2125265"/>
            <a:ext cx="16430626" cy="9447610"/>
          </a:xfrm>
          <a:prstGeom prst="rect">
            <a:avLst/>
          </a:prstGeom>
        </p:spPr>
        <p:txBody>
          <a:bodyPr lIns="71437" tIns="71437" rIns="71437" bIns="71437" anchor="ctr">
            <a:normAutofit/>
          </a:bodyPr>
          <a:lstStyle>
            <a:lvl1pPr marL="6526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1pPr>
            <a:lvl2pPr marL="11225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2pPr>
            <a:lvl3pPr marL="15924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3pPr>
            <a:lvl4pPr marL="20623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4pPr>
            <a:lvl5pPr marL="25322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4" name="Slide Number"/>
          <p:cNvSpPr txBox="1">
            <a:spLocks noGrp="1"/>
          </p:cNvSpPr>
          <p:nvPr>
            <p:ph type="sldNum" sz="quarter" idx="2"/>
          </p:nvPr>
        </p:nvSpPr>
        <p:spPr>
          <a:xfrm>
            <a:off x="11894318"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Avenir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Historical Thesaurus of English"/>
          <p:cNvSpPr txBox="1"/>
          <p:nvPr/>
        </p:nvSpPr>
        <p:spPr>
          <a:xfrm>
            <a:off x="4010715" y="14217980"/>
            <a:ext cx="810506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l" defTabSz="825500">
              <a:defRPr sz="3800">
                <a:latin typeface="Concourse C3"/>
                <a:ea typeface="Concourse C3"/>
                <a:cs typeface="Concourse C3"/>
                <a:sym typeface="Concourse C3"/>
              </a:defRPr>
            </a:pPr>
            <a:r>
              <a:t>Historical Thesaurus </a:t>
            </a:r>
            <a:r>
              <a:rPr>
                <a:latin typeface="Concourse C2"/>
                <a:ea typeface="Concourse C2"/>
                <a:cs typeface="Concourse C2"/>
                <a:sym typeface="Concourse C2"/>
              </a:rPr>
              <a:t>of</a:t>
            </a:r>
            <a:r>
              <a:t> English</a:t>
            </a:r>
          </a:p>
        </p:txBody>
      </p:sp>
      <p:pic>
        <p:nvPicPr>
          <p:cNvPr id="31" name="HT Logo Image White.png" descr="HT Logo Image White.png"/>
          <p:cNvPicPr>
            <a:picLocks noChangeAspect="1"/>
          </p:cNvPicPr>
          <p:nvPr/>
        </p:nvPicPr>
        <p:blipFill>
          <a:blip r:embed="rId2" cstate="hqprint">
            <a:alphaModFix amt="15000"/>
            <a:extLst>
              <a:ext uri="{28A0092B-C50C-407E-A947-70E740481C1C}">
                <a14:useLocalDpi xmlns:a14="http://schemas.microsoft.com/office/drawing/2010/main"/>
              </a:ext>
            </a:extLst>
          </a:blip>
          <a:stretch>
            <a:fillRect/>
          </a:stretch>
        </p:blipFill>
        <p:spPr>
          <a:xfrm>
            <a:off x="3422353" y="14308467"/>
            <a:ext cx="571690" cy="504826"/>
          </a:xfrm>
          <a:prstGeom prst="rect">
            <a:avLst/>
          </a:prstGeom>
          <a:ln w="12700">
            <a:miter lim="400000"/>
          </a:ln>
        </p:spPr>
      </p:pic>
      <p:sp>
        <p:nvSpPr>
          <p:cNvPr id="32"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00" name="Body Level One…"/>
          <p:cNvSpPr txBox="1">
            <a:spLocks noGrp="1"/>
          </p:cNvSpPr>
          <p:nvPr>
            <p:ph type="body" idx="1"/>
          </p:nvPr>
        </p:nvSpPr>
        <p:spPr>
          <a:xfrm>
            <a:off x="4833937" y="1785937"/>
            <a:ext cx="14716126" cy="10144126"/>
          </a:xfrm>
          <a:prstGeom prst="rect">
            <a:avLst/>
          </a:prstGeom>
        </p:spPr>
        <p:txBody>
          <a:bodyPr lIns="71437" tIns="71437" rIns="71437" bIns="71437" anchor="ctr"/>
          <a:lstStyle>
            <a:lvl1pPr marL="1106714" indent="-789214" defTabSz="821531">
              <a:lnSpc>
                <a:spcPct val="100000"/>
              </a:lnSpc>
              <a:spcBef>
                <a:spcPts val="6700"/>
              </a:spcBef>
              <a:buClrTx/>
              <a:buSzPct val="171000"/>
              <a:buFontTx/>
              <a:buChar char="•"/>
              <a:defRPr sz="5800">
                <a:solidFill>
                  <a:srgbClr val="FFFFFF"/>
                </a:solidFill>
                <a:latin typeface="Concourse T3" pitchFamily="50" charset="0"/>
                <a:ea typeface="Concourse T3" pitchFamily="50" charset="0"/>
                <a:cs typeface="Concourse T3" pitchFamily="50" charset="0"/>
                <a:sym typeface="Gill Sans"/>
              </a:defRPr>
            </a:lvl1pPr>
            <a:lvl2pPr marL="1551214" indent="-789214" defTabSz="821531">
              <a:lnSpc>
                <a:spcPct val="100000"/>
              </a:lnSpc>
              <a:spcBef>
                <a:spcPts val="6700"/>
              </a:spcBef>
              <a:buClrTx/>
              <a:buSzPct val="171000"/>
              <a:buFontTx/>
              <a:buChar char="•"/>
              <a:defRPr sz="5800">
                <a:solidFill>
                  <a:srgbClr val="FFFFFF"/>
                </a:solidFill>
                <a:latin typeface="Concourse T3" pitchFamily="50" charset="0"/>
                <a:ea typeface="Concourse T3" pitchFamily="50" charset="0"/>
                <a:cs typeface="Concourse T3" pitchFamily="50" charset="0"/>
                <a:sym typeface="Gill Sans"/>
              </a:defRPr>
            </a:lvl2pPr>
            <a:lvl3pPr marL="1995714" indent="-789214" defTabSz="821531">
              <a:lnSpc>
                <a:spcPct val="100000"/>
              </a:lnSpc>
              <a:spcBef>
                <a:spcPts val="6700"/>
              </a:spcBef>
              <a:buClrTx/>
              <a:buSzPct val="171000"/>
              <a:buFontTx/>
              <a:buChar char="•"/>
              <a:defRPr sz="5800">
                <a:solidFill>
                  <a:srgbClr val="FFFFFF"/>
                </a:solidFill>
                <a:latin typeface="Concourse T3" pitchFamily="50" charset="0"/>
                <a:ea typeface="Concourse T3" pitchFamily="50" charset="0"/>
                <a:cs typeface="Concourse T3" pitchFamily="50" charset="0"/>
                <a:sym typeface="Gill Sans"/>
              </a:defRPr>
            </a:lvl3pPr>
            <a:lvl4pPr marL="2440214" indent="-789214" defTabSz="821531">
              <a:lnSpc>
                <a:spcPct val="100000"/>
              </a:lnSpc>
              <a:spcBef>
                <a:spcPts val="6700"/>
              </a:spcBef>
              <a:buClrTx/>
              <a:buSzPct val="171000"/>
              <a:buFontTx/>
              <a:buChar char="•"/>
              <a:defRPr sz="5800">
                <a:solidFill>
                  <a:srgbClr val="FFFFFF"/>
                </a:solidFill>
                <a:latin typeface="Concourse T3" pitchFamily="50" charset="0"/>
                <a:ea typeface="Concourse T3" pitchFamily="50" charset="0"/>
                <a:cs typeface="Concourse T3" pitchFamily="50" charset="0"/>
                <a:sym typeface="Gill Sans"/>
              </a:defRPr>
            </a:lvl4pPr>
            <a:lvl5pPr marL="2884714" indent="-789214" defTabSz="821531">
              <a:lnSpc>
                <a:spcPct val="100000"/>
              </a:lnSpc>
              <a:spcBef>
                <a:spcPts val="6700"/>
              </a:spcBef>
              <a:buClrTx/>
              <a:buSzPct val="171000"/>
              <a:buFontTx/>
              <a:buChar char="•"/>
              <a:defRPr sz="5800">
                <a:solidFill>
                  <a:srgbClr val="FFFFFF"/>
                </a:solidFill>
                <a:latin typeface="Concourse T3" pitchFamily="50" charset="0"/>
                <a:ea typeface="Concourse T3" pitchFamily="50" charset="0"/>
                <a:cs typeface="Concourse T3" pitchFamily="50" charset="0"/>
                <a:sym typeface="Gill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 name="Slide Number"/>
          <p:cNvSpPr txBox="1">
            <a:spLocks noGrp="1"/>
          </p:cNvSpPr>
          <p:nvPr>
            <p:ph type="sldNum" sz="quarter" idx="2"/>
          </p:nvPr>
        </p:nvSpPr>
        <p:spPr>
          <a:xfrm>
            <a:off x="11905751"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Gill Sans"/>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3548062" y="2875359"/>
            <a:ext cx="17287876" cy="4554141"/>
          </a:xfrm>
          <a:prstGeom prst="rect">
            <a:avLst/>
          </a:prstGeom>
        </p:spPr>
        <p:txBody>
          <a:bodyPr lIns="71437" tIns="71437" rIns="71437" bIns="71437" anchor="b"/>
          <a:lstStyle>
            <a:lvl1pPr algn="ctr" defTabSz="821531">
              <a:defRPr sz="10000" cap="all">
                <a:solidFill>
                  <a:srgbClr val="535353"/>
                </a:solidFill>
                <a:latin typeface="Concourse T3" pitchFamily="50" charset="0"/>
                <a:ea typeface="Concourse T3" pitchFamily="50" charset="0"/>
                <a:cs typeface="Concourse T3" pitchFamily="50" charset="0"/>
                <a:sym typeface="Gill Sans Light"/>
              </a:defRPr>
            </a:lvl1pPr>
          </a:lstStyle>
          <a:p>
            <a:r>
              <a:rPr dirty="0"/>
              <a:t>Title Text</a:t>
            </a:r>
          </a:p>
        </p:txBody>
      </p:sp>
      <p:sp>
        <p:nvSpPr>
          <p:cNvPr id="309" name="Body Level One…"/>
          <p:cNvSpPr txBox="1">
            <a:spLocks noGrp="1"/>
          </p:cNvSpPr>
          <p:nvPr>
            <p:ph type="body" sz="quarter" idx="1"/>
          </p:nvPr>
        </p:nvSpPr>
        <p:spPr>
          <a:xfrm>
            <a:off x="3548062" y="7411640"/>
            <a:ext cx="17287876" cy="1821657"/>
          </a:xfrm>
          <a:prstGeom prst="rect">
            <a:avLst/>
          </a:prstGeom>
        </p:spPr>
        <p:txBody>
          <a:bodyPr lIns="71437" tIns="71437" rIns="71437" bIns="71437"/>
          <a:lstStyle>
            <a:lvl1pPr marL="0" indent="0" algn="ctr" defTabSz="821531">
              <a:lnSpc>
                <a:spcPct val="100000"/>
              </a:lnSpc>
              <a:buClr>
                <a:srgbClr val="535353"/>
              </a:buClr>
              <a:buSzTx/>
              <a:buFontTx/>
              <a:buNone/>
              <a:defRPr sz="5200">
                <a:solidFill>
                  <a:srgbClr val="535353"/>
                </a:solidFill>
                <a:latin typeface="Concourse T3" pitchFamily="50" charset="0"/>
                <a:ea typeface="Concourse T3" pitchFamily="50" charset="0"/>
                <a:cs typeface="Concourse T3" pitchFamily="50" charset="0"/>
                <a:sym typeface="Gill Sans Light"/>
              </a:defRPr>
            </a:lvl1pPr>
            <a:lvl2pPr marL="0" indent="0" algn="ctr" defTabSz="821531">
              <a:lnSpc>
                <a:spcPct val="100000"/>
              </a:lnSpc>
              <a:buClr>
                <a:srgbClr val="535353"/>
              </a:buClr>
              <a:buSzTx/>
              <a:buFontTx/>
              <a:buNone/>
              <a:defRPr sz="5200">
                <a:solidFill>
                  <a:srgbClr val="535353"/>
                </a:solidFill>
                <a:latin typeface="Concourse T3" pitchFamily="50" charset="0"/>
                <a:ea typeface="Concourse T3" pitchFamily="50" charset="0"/>
                <a:cs typeface="Concourse T3" pitchFamily="50" charset="0"/>
                <a:sym typeface="Gill Sans Light"/>
              </a:defRPr>
            </a:lvl2pPr>
            <a:lvl3pPr marL="0" indent="0" algn="ctr" defTabSz="821531">
              <a:lnSpc>
                <a:spcPct val="100000"/>
              </a:lnSpc>
              <a:buClr>
                <a:srgbClr val="535353"/>
              </a:buClr>
              <a:buSzTx/>
              <a:buFontTx/>
              <a:buNone/>
              <a:defRPr sz="5200">
                <a:solidFill>
                  <a:srgbClr val="535353"/>
                </a:solidFill>
                <a:latin typeface="Concourse T3" pitchFamily="50" charset="0"/>
                <a:ea typeface="Concourse T3" pitchFamily="50" charset="0"/>
                <a:cs typeface="Concourse T3" pitchFamily="50" charset="0"/>
                <a:sym typeface="Gill Sans Light"/>
              </a:defRPr>
            </a:lvl3pPr>
            <a:lvl4pPr marL="0" indent="0" algn="ctr" defTabSz="821531">
              <a:lnSpc>
                <a:spcPct val="100000"/>
              </a:lnSpc>
              <a:buClr>
                <a:srgbClr val="535353"/>
              </a:buClr>
              <a:buSzTx/>
              <a:buFontTx/>
              <a:buNone/>
              <a:defRPr sz="5200">
                <a:solidFill>
                  <a:srgbClr val="535353"/>
                </a:solidFill>
                <a:latin typeface="Concourse T3" pitchFamily="50" charset="0"/>
                <a:ea typeface="Concourse T3" pitchFamily="50" charset="0"/>
                <a:cs typeface="Concourse T3" pitchFamily="50" charset="0"/>
                <a:sym typeface="Gill Sans Light"/>
              </a:defRPr>
            </a:lvl4pPr>
            <a:lvl5pPr marL="0" indent="0" algn="ctr" defTabSz="821531">
              <a:lnSpc>
                <a:spcPct val="100000"/>
              </a:lnSpc>
              <a:buClr>
                <a:srgbClr val="535353"/>
              </a:buClr>
              <a:buSzTx/>
              <a:buFontTx/>
              <a:buNone/>
              <a:defRPr sz="5200">
                <a:solidFill>
                  <a:srgbClr val="535353"/>
                </a:solidFill>
                <a:latin typeface="Concourse T3" pitchFamily="50" charset="0"/>
                <a:ea typeface="Concourse T3" pitchFamily="50" charset="0"/>
                <a:cs typeface="Concourse T3" pitchFamily="50" charset="0"/>
                <a:sym typeface="Gill Sans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0" name="Slide Number"/>
          <p:cNvSpPr txBox="1">
            <a:spLocks noGrp="1"/>
          </p:cNvSpPr>
          <p:nvPr>
            <p:ph type="sldNum" sz="quarter" idx="2"/>
          </p:nvPr>
        </p:nvSpPr>
        <p:spPr>
          <a:xfrm>
            <a:off x="11905751" y="13037343"/>
            <a:ext cx="554638" cy="513601"/>
          </a:xfrm>
          <a:prstGeom prst="rect">
            <a:avLst/>
          </a:prstGeom>
        </p:spPr>
        <p:txBody>
          <a:bodyPr lIns="71437" tIns="71437" rIns="71437" bIns="71437" anchor="t"/>
          <a:lstStyle>
            <a:lvl1pPr algn="ctr" defTabSz="821531">
              <a:defRPr sz="2400">
                <a:solidFill>
                  <a:srgbClr val="535353"/>
                </a:solidFill>
                <a:latin typeface="Concourse T3" pitchFamily="50" charset="0"/>
                <a:ea typeface="Concourse T3" pitchFamily="50" charset="0"/>
                <a:cs typeface="Concourse T3" pitchFamily="50" charset="0"/>
                <a:sym typeface="Gill Sans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17" name="Body Level One…"/>
          <p:cNvSpPr txBox="1">
            <a:spLocks noGrp="1"/>
          </p:cNvSpPr>
          <p:nvPr>
            <p:ph type="body" idx="1"/>
          </p:nvPr>
        </p:nvSpPr>
        <p:spPr>
          <a:xfrm>
            <a:off x="3976687" y="2125265"/>
            <a:ext cx="16430626" cy="9447610"/>
          </a:xfrm>
          <a:prstGeom prst="rect">
            <a:avLst/>
          </a:prstGeom>
        </p:spPr>
        <p:txBody>
          <a:bodyPr lIns="71437" tIns="71437" rIns="71437" bIns="71437" anchor="ctr">
            <a:normAutofit/>
          </a:bodyPr>
          <a:lstStyle>
            <a:lvl1pPr marL="6526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1pPr>
            <a:lvl2pPr marL="11225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2pPr>
            <a:lvl3pPr marL="15924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3pPr>
            <a:lvl4pPr marL="20623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4pPr>
            <a:lvl5pPr marL="25322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8" name="Slide Number"/>
          <p:cNvSpPr txBox="1">
            <a:spLocks noGrp="1"/>
          </p:cNvSpPr>
          <p:nvPr>
            <p:ph type="sldNum" sz="quarter" idx="2"/>
          </p:nvPr>
        </p:nvSpPr>
        <p:spPr>
          <a:xfrm>
            <a:off x="11894318"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Avenir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4833937" y="357187"/>
            <a:ext cx="14716126" cy="3429001"/>
          </a:xfrm>
          <a:prstGeom prst="rect">
            <a:avLst/>
          </a:prstGeom>
        </p:spPr>
        <p:txBody>
          <a:bodyPr lIns="71437" tIns="71437" rIns="71437" bIns="71437" anchor="ctr"/>
          <a:lstStyle>
            <a:lvl1pPr algn="ctr" defTabSz="821531">
              <a:defRPr sz="11800" b="1">
                <a:solidFill>
                  <a:srgbClr val="CEE1E0"/>
                </a:solidFill>
                <a:latin typeface="Concourse T4"/>
                <a:ea typeface="Concourse T4"/>
                <a:cs typeface="Concourse T4"/>
                <a:sym typeface="Concourse T4"/>
              </a:defRPr>
            </a:lvl1pPr>
          </a:lstStyle>
          <a:p>
            <a:r>
              <a:t>Title Text</a:t>
            </a:r>
          </a:p>
        </p:txBody>
      </p:sp>
      <p:sp>
        <p:nvSpPr>
          <p:cNvPr id="336" name="Body Level One…"/>
          <p:cNvSpPr txBox="1">
            <a:spLocks noGrp="1"/>
          </p:cNvSpPr>
          <p:nvPr>
            <p:ph type="body" sz="half" idx="1"/>
          </p:nvPr>
        </p:nvSpPr>
        <p:spPr>
          <a:xfrm>
            <a:off x="4833937" y="3893343"/>
            <a:ext cx="14716126" cy="8036720"/>
          </a:xfrm>
          <a:prstGeom prst="rect">
            <a:avLst/>
          </a:prstGeom>
        </p:spPr>
        <p:txBody>
          <a:bodyPr lIns="71437" tIns="71437" rIns="71437" bIns="71437" anchor="ctr"/>
          <a:lstStyle>
            <a:lvl1pPr marL="1106714" indent="-789214" defTabSz="821531">
              <a:lnSpc>
                <a:spcPct val="100000"/>
              </a:lnSpc>
              <a:spcBef>
                <a:spcPts val="3300"/>
              </a:spcBef>
              <a:buClr>
                <a:srgbClr val="919191"/>
              </a:buClr>
              <a:buSzPct val="171000"/>
              <a:buFontTx/>
              <a:buChar char="-"/>
              <a:defRPr sz="5800">
                <a:solidFill>
                  <a:srgbClr val="CEE1E0"/>
                </a:solidFill>
                <a:latin typeface="Concourse T2"/>
                <a:ea typeface="Concourse T2"/>
                <a:cs typeface="Concourse T2"/>
                <a:sym typeface="Concourse T2"/>
              </a:defRPr>
            </a:lvl1pPr>
            <a:lvl2pPr marL="1555750" indent="-793750" defTabSz="821531">
              <a:lnSpc>
                <a:spcPct val="100000"/>
              </a:lnSpc>
              <a:spcBef>
                <a:spcPts val="3300"/>
              </a:spcBef>
              <a:buClr>
                <a:srgbClr val="919191"/>
              </a:buClr>
              <a:buSzPct val="171000"/>
              <a:buFontTx/>
              <a:buChar char="-"/>
              <a:defRPr sz="5000">
                <a:solidFill>
                  <a:srgbClr val="CEE1E0"/>
                </a:solidFill>
                <a:latin typeface="Concourse T2"/>
                <a:ea typeface="Concourse T2"/>
                <a:cs typeface="Concourse T2"/>
                <a:sym typeface="Concourse T2"/>
              </a:defRPr>
            </a:lvl2pPr>
            <a:lvl3pPr marL="2000250" indent="-793750" defTabSz="821531">
              <a:lnSpc>
                <a:spcPct val="100000"/>
              </a:lnSpc>
              <a:spcBef>
                <a:spcPts val="3300"/>
              </a:spcBef>
              <a:buClr>
                <a:srgbClr val="919191"/>
              </a:buClr>
              <a:buSzPct val="171000"/>
              <a:buFontTx/>
              <a:buChar char="-"/>
              <a:defRPr sz="5000">
                <a:solidFill>
                  <a:srgbClr val="CEE1E0"/>
                </a:solidFill>
                <a:latin typeface="Concourse T2"/>
                <a:ea typeface="Concourse T2"/>
                <a:cs typeface="Concourse T2"/>
                <a:sym typeface="Concourse T2"/>
              </a:defRPr>
            </a:lvl3pPr>
            <a:lvl4pPr marL="2444750" indent="-793750" defTabSz="821531">
              <a:lnSpc>
                <a:spcPct val="100000"/>
              </a:lnSpc>
              <a:spcBef>
                <a:spcPts val="3300"/>
              </a:spcBef>
              <a:buClr>
                <a:srgbClr val="919191"/>
              </a:buClr>
              <a:buSzPct val="171000"/>
              <a:buFontTx/>
              <a:buChar char="-"/>
              <a:defRPr sz="5000">
                <a:solidFill>
                  <a:srgbClr val="CEE1E0"/>
                </a:solidFill>
                <a:latin typeface="Concourse T2"/>
                <a:ea typeface="Concourse T2"/>
                <a:cs typeface="Concourse T2"/>
                <a:sym typeface="Concourse T2"/>
              </a:defRPr>
            </a:lvl4pPr>
            <a:lvl5pPr marL="2889250" indent="-793750" defTabSz="821531">
              <a:lnSpc>
                <a:spcPct val="100000"/>
              </a:lnSpc>
              <a:spcBef>
                <a:spcPts val="3300"/>
              </a:spcBef>
              <a:buClr>
                <a:srgbClr val="919191"/>
              </a:buClr>
              <a:buSzPct val="171000"/>
              <a:buFontTx/>
              <a:buChar char="-"/>
              <a:defRPr sz="5000">
                <a:solidFill>
                  <a:srgbClr val="CEE1E0"/>
                </a:solidFill>
                <a:latin typeface="Concourse T2"/>
                <a:ea typeface="Concourse T2"/>
                <a:cs typeface="Concourse T2"/>
                <a:sym typeface="Concourse T2"/>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xfrm>
            <a:off x="11905751" y="13023806"/>
            <a:ext cx="554638" cy="513601"/>
          </a:xfrm>
          <a:prstGeom prst="rect">
            <a:avLst/>
          </a:prstGeom>
        </p:spPr>
        <p:txBody>
          <a:bodyPr lIns="71437" tIns="71437" rIns="71437" bIns="71437" anchor="b"/>
          <a:lstStyle>
            <a:lvl1pPr algn="ctr" defTabSz="821531">
              <a:defRPr sz="2400">
                <a:solidFill>
                  <a:srgbClr val="FFFFFF"/>
                </a:solidFill>
                <a:latin typeface="Concourse T3" pitchFamily="50" charset="0"/>
                <a:ea typeface="Concourse T3" pitchFamily="50" charset="0"/>
                <a:cs typeface="Concourse T3" pitchFamily="50" charset="0"/>
                <a:sym typeface="Gill Sans"/>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44" name="Historical Thesaurus of English"/>
          <p:cNvSpPr txBox="1"/>
          <p:nvPr/>
        </p:nvSpPr>
        <p:spPr>
          <a:xfrm>
            <a:off x="4010715" y="14230680"/>
            <a:ext cx="782015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l" defTabSz="825500">
              <a:defRPr sz="3800">
                <a:latin typeface="Concourse C3"/>
                <a:ea typeface="Concourse C3"/>
                <a:cs typeface="Concourse C3"/>
                <a:sym typeface="Concourse C3"/>
              </a:defRPr>
            </a:pPr>
            <a:r>
              <a:t>Historical Thesaurus </a:t>
            </a:r>
            <a:r>
              <a:rPr>
                <a:latin typeface="Concourse C2"/>
                <a:ea typeface="Concourse C2"/>
                <a:cs typeface="Concourse C2"/>
                <a:sym typeface="Concourse C2"/>
              </a:rPr>
              <a:t>of</a:t>
            </a:r>
            <a:r>
              <a:t> English</a:t>
            </a:r>
          </a:p>
        </p:txBody>
      </p:sp>
      <p:pic>
        <p:nvPicPr>
          <p:cNvPr id="345" name="HT Logo Image White.png" descr="HT Logo Image White.png"/>
          <p:cNvPicPr>
            <a:picLocks noChangeAspect="1"/>
          </p:cNvPicPr>
          <p:nvPr/>
        </p:nvPicPr>
        <p:blipFill>
          <a:blip r:embed="rId2" cstate="hqprint">
            <a:alphaModFix amt="15000"/>
            <a:extLst>
              <a:ext uri="{28A0092B-C50C-407E-A947-70E740481C1C}">
                <a14:useLocalDpi xmlns:a14="http://schemas.microsoft.com/office/drawing/2010/main"/>
              </a:ext>
            </a:extLst>
          </a:blip>
          <a:stretch>
            <a:fillRect/>
          </a:stretch>
        </p:blipFill>
        <p:spPr>
          <a:xfrm>
            <a:off x="3422353" y="14308467"/>
            <a:ext cx="571690" cy="504826"/>
          </a:xfrm>
          <a:prstGeom prst="rect">
            <a:avLst/>
          </a:prstGeom>
          <a:ln w="12700">
            <a:miter lim="400000"/>
          </a:ln>
        </p:spPr>
      </p:pic>
      <p:sp>
        <p:nvSpPr>
          <p:cNvPr id="346"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4833937" y="1910953"/>
            <a:ext cx="14716126" cy="2339579"/>
          </a:xfrm>
          <a:prstGeom prst="rect">
            <a:avLst/>
          </a:prstGeom>
          <a:effectLst>
            <a:outerShdw blurRad="63500" dir="2700000" rotWithShape="0">
              <a:srgbClr val="000000">
                <a:alpha val="45000"/>
              </a:srgbClr>
            </a:outerShdw>
          </a:effectLst>
        </p:spPr>
        <p:txBody>
          <a:bodyPr lIns="71437" tIns="71437" rIns="71437" bIns="71437" anchor="ctr"/>
          <a:lstStyle>
            <a:lvl1pPr defTabSz="821531">
              <a:defRPr sz="7400" cap="small">
                <a:solidFill>
                  <a:srgbClr val="FFFFFF"/>
                </a:solidFill>
                <a:latin typeface="Concourse T3" pitchFamily="50" charset="0"/>
                <a:ea typeface="Concourse T3" pitchFamily="50" charset="0"/>
                <a:cs typeface="Concourse T3" pitchFamily="50" charset="0"/>
                <a:sym typeface="Gill Sans Light"/>
              </a:defRPr>
            </a:lvl1pPr>
          </a:lstStyle>
          <a:p>
            <a:r>
              <a:rPr dirty="0"/>
              <a:t>Title Text</a:t>
            </a:r>
          </a:p>
        </p:txBody>
      </p:sp>
      <p:sp>
        <p:nvSpPr>
          <p:cNvPr id="380" name="Body Level One…"/>
          <p:cNvSpPr txBox="1">
            <a:spLocks noGrp="1"/>
          </p:cNvSpPr>
          <p:nvPr>
            <p:ph type="body" sz="half" idx="1"/>
          </p:nvPr>
        </p:nvSpPr>
        <p:spPr>
          <a:xfrm>
            <a:off x="4833937" y="4250531"/>
            <a:ext cx="14716126" cy="7536657"/>
          </a:xfrm>
          <a:prstGeom prst="rect">
            <a:avLst/>
          </a:prstGeom>
          <a:effectLst>
            <a:outerShdw blurRad="63500" dir="2700000" rotWithShape="0">
              <a:srgbClr val="000000">
                <a:alpha val="45000"/>
              </a:srgbClr>
            </a:outerShdw>
          </a:effectLst>
        </p:spPr>
        <p:txBody>
          <a:bodyPr lIns="71437" tIns="71437" rIns="71437" bIns="71437"/>
          <a:lstStyle>
            <a:lvl1pPr marL="981807" indent="-791307" defTabSz="821531">
              <a:lnSpc>
                <a:spcPct val="100000"/>
              </a:lnSpc>
              <a:spcBef>
                <a:spcPts val="3300"/>
              </a:spcBef>
              <a:buClrTx/>
              <a:buSzPct val="75000"/>
              <a:buFontTx/>
              <a:buBlip>
                <a:blip r:embed="rId2"/>
              </a:buBlip>
              <a:defRPr sz="3600" cap="small">
                <a:solidFill>
                  <a:srgbClr val="FFFFFF"/>
                </a:solidFill>
                <a:latin typeface="Concourse T3" pitchFamily="50" charset="0"/>
                <a:ea typeface="Concourse T3" pitchFamily="50" charset="0"/>
                <a:cs typeface="Concourse T3" pitchFamily="50" charset="0"/>
                <a:sym typeface="Gill Sans Light"/>
              </a:defRPr>
            </a:lvl1pPr>
            <a:lvl2pPr marL="1465384" indent="-703384" defTabSz="821531">
              <a:lnSpc>
                <a:spcPct val="100000"/>
              </a:lnSpc>
              <a:spcBef>
                <a:spcPts val="3300"/>
              </a:spcBef>
              <a:buClrTx/>
              <a:buSzPct val="75000"/>
              <a:buFontTx/>
              <a:buBlip>
                <a:blip r:embed="rId3"/>
              </a:buBlip>
              <a:defRPr sz="3600" cap="small">
                <a:solidFill>
                  <a:srgbClr val="FFFFFF"/>
                </a:solidFill>
                <a:latin typeface="Concourse T3" pitchFamily="50" charset="0"/>
                <a:ea typeface="Concourse T3" pitchFamily="50" charset="0"/>
                <a:cs typeface="Concourse T3" pitchFamily="50" charset="0"/>
                <a:sym typeface="Gill Sans Light"/>
              </a:defRPr>
            </a:lvl2pPr>
            <a:lvl3pPr marL="1885461" indent="-615461" defTabSz="821531">
              <a:lnSpc>
                <a:spcPct val="100000"/>
              </a:lnSpc>
              <a:spcBef>
                <a:spcPts val="3300"/>
              </a:spcBef>
              <a:buClrTx/>
              <a:buSzPct val="75000"/>
              <a:buFontTx/>
              <a:buBlip>
                <a:blip r:embed="rId4"/>
              </a:buBlip>
              <a:defRPr sz="3600" cap="small">
                <a:solidFill>
                  <a:srgbClr val="FFFFFF"/>
                </a:solidFill>
                <a:latin typeface="Concourse T3" pitchFamily="50" charset="0"/>
                <a:ea typeface="Concourse T3" pitchFamily="50" charset="0"/>
                <a:cs typeface="Concourse T3" pitchFamily="50" charset="0"/>
                <a:sym typeface="Gill Sans Light"/>
              </a:defRPr>
            </a:lvl3pPr>
            <a:lvl4pPr marL="2329961" indent="-615461" defTabSz="821531">
              <a:lnSpc>
                <a:spcPct val="100000"/>
              </a:lnSpc>
              <a:spcBef>
                <a:spcPts val="3300"/>
              </a:spcBef>
              <a:buClrTx/>
              <a:buSzPct val="75000"/>
              <a:buFontTx/>
              <a:buBlip>
                <a:blip r:embed="rId5"/>
              </a:buBlip>
              <a:defRPr sz="3600" cap="small">
                <a:solidFill>
                  <a:srgbClr val="FFFFFF"/>
                </a:solidFill>
                <a:latin typeface="Concourse T3" pitchFamily="50" charset="0"/>
                <a:ea typeface="Concourse T3" pitchFamily="50" charset="0"/>
                <a:cs typeface="Concourse T3" pitchFamily="50" charset="0"/>
                <a:sym typeface="Gill Sans Light"/>
              </a:defRPr>
            </a:lvl4pPr>
            <a:lvl5pPr marL="2710961" indent="-615461" defTabSz="821531">
              <a:lnSpc>
                <a:spcPct val="100000"/>
              </a:lnSpc>
              <a:spcBef>
                <a:spcPts val="3300"/>
              </a:spcBef>
              <a:buClrTx/>
              <a:buSzPct val="75000"/>
              <a:buFontTx/>
              <a:buBlip>
                <a:blip r:embed="rId6"/>
              </a:buBlip>
              <a:defRPr sz="3600" cap="small">
                <a:solidFill>
                  <a:srgbClr val="FFFFFF"/>
                </a:solidFill>
                <a:latin typeface="Concourse T3" pitchFamily="50" charset="0"/>
                <a:ea typeface="Concourse T3" pitchFamily="50" charset="0"/>
                <a:cs typeface="Concourse T3" pitchFamily="50" charset="0"/>
                <a:sym typeface="Gill Sans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1" name="Slide Number"/>
          <p:cNvSpPr txBox="1">
            <a:spLocks noGrp="1"/>
          </p:cNvSpPr>
          <p:nvPr>
            <p:ph type="sldNum" sz="quarter" idx="2"/>
          </p:nvPr>
        </p:nvSpPr>
        <p:spPr>
          <a:xfrm>
            <a:off x="19531704" y="13012716"/>
            <a:ext cx="554638" cy="513601"/>
          </a:xfrm>
          <a:prstGeom prst="rect">
            <a:avLst/>
          </a:prstGeom>
        </p:spPr>
        <p:txBody>
          <a:bodyPr lIns="71437" tIns="71437" rIns="71437" bIns="71437"/>
          <a:lstStyle>
            <a:lvl1pPr algn="ctr" defTabSz="821531">
              <a:defRPr sz="2400">
                <a:solidFill>
                  <a:srgbClr val="FFFFFF"/>
                </a:solidFill>
                <a:latin typeface="Concourse T3" pitchFamily="50" charset="0"/>
                <a:ea typeface="Concourse T3" pitchFamily="50" charset="0"/>
                <a:cs typeface="Concourse T3" pitchFamily="50" charset="0"/>
                <a:sym typeface="Gill Sans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8" name="Body Level One…"/>
          <p:cNvSpPr txBox="1">
            <a:spLocks noGrp="1"/>
          </p:cNvSpPr>
          <p:nvPr>
            <p:ph type="body" idx="1"/>
          </p:nvPr>
        </p:nvSpPr>
        <p:spPr>
          <a:xfrm>
            <a:off x="3976687" y="2125265"/>
            <a:ext cx="16430626" cy="9447610"/>
          </a:xfrm>
          <a:prstGeom prst="rect">
            <a:avLst/>
          </a:prstGeom>
        </p:spPr>
        <p:txBody>
          <a:bodyPr lIns="71437" tIns="71437" rIns="71437" bIns="71437" anchor="ctr">
            <a:normAutofit/>
          </a:bodyPr>
          <a:lstStyle>
            <a:lvl1pPr marL="6526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1pPr>
            <a:lvl2pPr marL="11225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2pPr>
            <a:lvl3pPr marL="15924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3pPr>
            <a:lvl4pPr marL="20623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4pPr>
            <a:lvl5pPr marL="2532238" indent="-652638" defTabSz="821531">
              <a:lnSpc>
                <a:spcPct val="100000"/>
              </a:lnSpc>
              <a:spcBef>
                <a:spcPts val="5900"/>
              </a:spcBef>
              <a:buClr>
                <a:srgbClr val="646464"/>
              </a:buClr>
              <a:buSzPct val="90000"/>
              <a:buFontTx/>
              <a:buChar char="•"/>
              <a:defRPr sz="5000">
                <a:solidFill>
                  <a:srgbClr val="FFFFFF"/>
                </a:solidFill>
                <a:latin typeface="Concourse T3" pitchFamily="50" charset="0"/>
                <a:ea typeface="Concourse T3" pitchFamily="50" charset="0"/>
                <a:cs typeface="Concourse T3" pitchFamily="50" charset="0"/>
                <a:sym typeface="Avenir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9" name="Slide Number"/>
          <p:cNvSpPr txBox="1">
            <a:spLocks noGrp="1"/>
          </p:cNvSpPr>
          <p:nvPr>
            <p:ph type="sldNum" sz="quarter" idx="2"/>
          </p:nvPr>
        </p:nvSpPr>
        <p:spPr>
          <a:xfrm>
            <a:off x="11894318" y="13019484"/>
            <a:ext cx="554638" cy="513601"/>
          </a:xfrm>
          <a:prstGeom prst="rect">
            <a:avLst/>
          </a:prstGeom>
        </p:spPr>
        <p:txBody>
          <a:bodyPr lIns="71437" tIns="71437" rIns="71437" bIns="71437" anchor="t"/>
          <a:lstStyle>
            <a:lvl1pPr algn="ctr" defTabSz="821531">
              <a:defRPr sz="2400">
                <a:solidFill>
                  <a:srgbClr val="FFFFFF"/>
                </a:solidFill>
                <a:latin typeface="Concourse T3" pitchFamily="50" charset="0"/>
                <a:ea typeface="Concourse T3" pitchFamily="50" charset="0"/>
                <a:cs typeface="Concourse T3" pitchFamily="50" charset="0"/>
                <a:sym typeface="Avenir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96" name="Slide Number"/>
          <p:cNvSpPr txBox="1">
            <a:spLocks noGrp="1"/>
          </p:cNvSpPr>
          <p:nvPr>
            <p:ph type="sldNum" sz="quarter" idx="2"/>
          </p:nvPr>
        </p:nvSpPr>
        <p:spPr>
          <a:xfrm>
            <a:off x="11905751" y="13030575"/>
            <a:ext cx="554638" cy="513601"/>
          </a:xfrm>
          <a:prstGeom prst="rect">
            <a:avLst/>
          </a:prstGeom>
        </p:spPr>
        <p:txBody>
          <a:bodyPr lIns="71437" tIns="71437" rIns="71437" bIns="71437"/>
          <a:lstStyle>
            <a:lvl1pPr algn="ctr" defTabSz="821531">
              <a:defRPr sz="2400">
                <a:solidFill>
                  <a:srgbClr val="535353"/>
                </a:solidFill>
                <a:latin typeface="Concourse T3" pitchFamily="50" charset="0"/>
                <a:ea typeface="Concourse T3" pitchFamily="50" charset="0"/>
                <a:cs typeface="Concourse T3" pitchFamily="50" charset="0"/>
                <a:sym typeface="Gill Sans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430" name="Historical Thesaurus of English"/>
          <p:cNvSpPr txBox="1"/>
          <p:nvPr/>
        </p:nvSpPr>
        <p:spPr>
          <a:xfrm>
            <a:off x="4010715" y="14230680"/>
            <a:ext cx="782015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l" defTabSz="825500">
              <a:defRPr sz="3800">
                <a:latin typeface="Concourse C3"/>
                <a:ea typeface="Concourse C3"/>
                <a:cs typeface="Concourse C3"/>
                <a:sym typeface="Concourse C3"/>
              </a:defRPr>
            </a:pPr>
            <a:r>
              <a:t>Historical Thesaurus </a:t>
            </a:r>
            <a:r>
              <a:rPr>
                <a:latin typeface="Concourse C2"/>
                <a:ea typeface="Concourse C2"/>
                <a:cs typeface="Concourse C2"/>
                <a:sym typeface="Concourse C2"/>
              </a:rPr>
              <a:t>of</a:t>
            </a:r>
            <a:r>
              <a:t> English</a:t>
            </a:r>
          </a:p>
        </p:txBody>
      </p:sp>
      <p:pic>
        <p:nvPicPr>
          <p:cNvPr id="431" name="HT Logo Image White.png" descr="HT Logo Image White.png"/>
          <p:cNvPicPr>
            <a:picLocks noChangeAspect="1"/>
          </p:cNvPicPr>
          <p:nvPr/>
        </p:nvPicPr>
        <p:blipFill>
          <a:blip r:embed="rId2">
            <a:alphaModFix amt="15000"/>
          </a:blip>
          <a:stretch>
            <a:fillRect/>
          </a:stretch>
        </p:blipFill>
        <p:spPr>
          <a:xfrm>
            <a:off x="3422353" y="14308467"/>
            <a:ext cx="571690" cy="504826"/>
          </a:xfrm>
          <a:prstGeom prst="rect">
            <a:avLst/>
          </a:prstGeom>
          <a:ln w="12700">
            <a:miter lim="400000"/>
          </a:ln>
        </p:spPr>
      </p:pic>
      <p:sp>
        <p:nvSpPr>
          <p:cNvPr id="432" name="Body Level One…"/>
          <p:cNvSpPr txBox="1">
            <a:spLocks noGrp="1"/>
          </p:cNvSpPr>
          <p:nvPr>
            <p:ph type="body" idx="1"/>
          </p:nvPr>
        </p:nvSpPr>
        <p:spPr>
          <a:xfrm>
            <a:off x="3976687" y="2125265"/>
            <a:ext cx="16430626" cy="9447610"/>
          </a:xfrm>
          <a:prstGeom prst="rect">
            <a:avLst/>
          </a:prstGeom>
        </p:spPr>
        <p:txBody>
          <a:bodyPr lIns="71437" tIns="71437" rIns="71437" bIns="71437" anchor="ctr">
            <a:normAutofit/>
          </a:bodyPr>
          <a:lstStyle>
            <a:lvl1pPr marL="652638" indent="-652638" defTabSz="821531">
              <a:lnSpc>
                <a:spcPct val="100000"/>
              </a:lnSpc>
              <a:spcBef>
                <a:spcPts val="5900"/>
              </a:spcBef>
              <a:buClr>
                <a:srgbClr val="646464"/>
              </a:buClr>
              <a:buSzPct val="90000"/>
              <a:buFontTx/>
              <a:buChar char="•"/>
              <a:defRPr sz="5000">
                <a:solidFill>
                  <a:srgbClr val="FFFFFF"/>
                </a:solidFill>
                <a:latin typeface="Concourse T2"/>
                <a:ea typeface="Concourse T2"/>
                <a:cs typeface="Concourse T2"/>
                <a:sym typeface="Concourse T2"/>
              </a:defRPr>
            </a:lvl1pPr>
            <a:lvl2pPr marL="1122538" indent="-652638" defTabSz="821531">
              <a:lnSpc>
                <a:spcPct val="100000"/>
              </a:lnSpc>
              <a:spcBef>
                <a:spcPts val="5900"/>
              </a:spcBef>
              <a:buClr>
                <a:srgbClr val="646464"/>
              </a:buClr>
              <a:buSzPct val="90000"/>
              <a:buFontTx/>
              <a:buChar char="•"/>
              <a:defRPr sz="5000">
                <a:solidFill>
                  <a:srgbClr val="FFFFFF"/>
                </a:solidFill>
                <a:latin typeface="Concourse T2"/>
                <a:ea typeface="Concourse T2"/>
                <a:cs typeface="Concourse T2"/>
                <a:sym typeface="Concourse T2"/>
              </a:defRPr>
            </a:lvl2pPr>
            <a:lvl3pPr marL="1592438" indent="-652638" defTabSz="821531">
              <a:lnSpc>
                <a:spcPct val="100000"/>
              </a:lnSpc>
              <a:spcBef>
                <a:spcPts val="5900"/>
              </a:spcBef>
              <a:buClr>
                <a:srgbClr val="646464"/>
              </a:buClr>
              <a:buSzPct val="90000"/>
              <a:buFontTx/>
              <a:buChar char="•"/>
              <a:defRPr sz="5000">
                <a:solidFill>
                  <a:srgbClr val="FFFFFF"/>
                </a:solidFill>
                <a:latin typeface="Concourse T2"/>
                <a:ea typeface="Concourse T2"/>
                <a:cs typeface="Concourse T2"/>
                <a:sym typeface="Concourse T2"/>
              </a:defRPr>
            </a:lvl3pPr>
            <a:lvl4pPr marL="2062338" indent="-652638" defTabSz="821531">
              <a:lnSpc>
                <a:spcPct val="100000"/>
              </a:lnSpc>
              <a:spcBef>
                <a:spcPts val="5900"/>
              </a:spcBef>
              <a:buClr>
                <a:srgbClr val="646464"/>
              </a:buClr>
              <a:buSzPct val="90000"/>
              <a:buFontTx/>
              <a:buChar char="•"/>
              <a:defRPr sz="5000">
                <a:solidFill>
                  <a:srgbClr val="FFFFFF"/>
                </a:solidFill>
                <a:latin typeface="Concourse T2"/>
                <a:ea typeface="Concourse T2"/>
                <a:cs typeface="Concourse T2"/>
                <a:sym typeface="Concourse T2"/>
              </a:defRPr>
            </a:lvl4pPr>
            <a:lvl5pPr marL="2532238" indent="-652638" defTabSz="821531">
              <a:lnSpc>
                <a:spcPct val="100000"/>
              </a:lnSpc>
              <a:spcBef>
                <a:spcPts val="5900"/>
              </a:spcBef>
              <a:buClr>
                <a:srgbClr val="646464"/>
              </a:buClr>
              <a:buSzPct val="90000"/>
              <a:buFontTx/>
              <a:buChar char="•"/>
              <a:defRPr sz="5000">
                <a:solidFill>
                  <a:srgbClr val="FFFFFF"/>
                </a:solidFill>
                <a:latin typeface="Concourse T2"/>
                <a:ea typeface="Concourse T2"/>
                <a:cs typeface="Concourse T2"/>
                <a:sym typeface="Concourse T2"/>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xfrm>
            <a:off x="11935353" y="13019484"/>
            <a:ext cx="472568" cy="511176"/>
          </a:xfrm>
          <a:prstGeom prst="rect">
            <a:avLst/>
          </a:prstGeom>
        </p:spPr>
        <p:txBody>
          <a:bodyPr lIns="71437" tIns="71437" rIns="71437" bIns="71437" anchor="t"/>
          <a:lstStyle>
            <a:lvl1pPr algn="ctr" defTabSz="821531">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40" name="Title Text"/>
          <p:cNvSpPr txBox="1">
            <a:spLocks noGrp="1"/>
          </p:cNvSpPr>
          <p:nvPr>
            <p:ph type="title"/>
          </p:nvPr>
        </p:nvSpPr>
        <p:spPr>
          <a:xfrm>
            <a:off x="3976687" y="857250"/>
            <a:ext cx="16430626" cy="2000250"/>
          </a:xfrm>
          <a:prstGeom prst="rect">
            <a:avLst/>
          </a:prstGeom>
        </p:spPr>
        <p:txBody>
          <a:bodyPr lIns="71437" tIns="71437" rIns="71437" bIns="71437">
            <a:normAutofit/>
          </a:bodyPr>
          <a:lstStyle>
            <a:lvl1pPr defTabSz="821531">
              <a:defRPr sz="6200" b="1" cap="all" spc="992">
                <a:solidFill>
                  <a:srgbClr val="FFFFFF"/>
                </a:solidFill>
                <a:latin typeface="Concourse T4"/>
                <a:ea typeface="Concourse T4"/>
                <a:cs typeface="Concourse T4"/>
                <a:sym typeface="Concourse T4"/>
              </a:defRPr>
            </a:lvl1pPr>
          </a:lstStyle>
          <a:p>
            <a:r>
              <a:t>Title Text</a:t>
            </a:r>
          </a:p>
        </p:txBody>
      </p:sp>
      <p:sp>
        <p:nvSpPr>
          <p:cNvPr id="441" name="Body Level One…"/>
          <p:cNvSpPr txBox="1">
            <a:spLocks noGrp="1"/>
          </p:cNvSpPr>
          <p:nvPr>
            <p:ph type="body" idx="1"/>
          </p:nvPr>
        </p:nvSpPr>
        <p:spPr>
          <a:xfrm>
            <a:off x="3976687" y="2839640"/>
            <a:ext cx="16430626" cy="9447610"/>
          </a:xfrm>
          <a:prstGeom prst="rect">
            <a:avLst/>
          </a:prstGeom>
        </p:spPr>
        <p:txBody>
          <a:bodyPr lIns="71437" tIns="71437" rIns="71437" bIns="71437" anchor="ctr">
            <a:normAutofit/>
          </a:bodyPr>
          <a:lstStyle>
            <a:lvl1pPr marL="652638" indent="-652638" defTabSz="821531">
              <a:lnSpc>
                <a:spcPct val="100000"/>
              </a:lnSpc>
              <a:spcBef>
                <a:spcPts val="5900"/>
              </a:spcBef>
              <a:buClr>
                <a:srgbClr val="646464"/>
              </a:buClr>
              <a:buSzPct val="90000"/>
              <a:buFontTx/>
              <a:buChar char="•"/>
              <a:defRPr sz="5000">
                <a:solidFill>
                  <a:srgbClr val="FFFFFF"/>
                </a:solidFill>
                <a:latin typeface="Concourse T4"/>
                <a:ea typeface="Concourse T4"/>
                <a:cs typeface="Concourse T4"/>
                <a:sym typeface="Concourse T4"/>
              </a:defRPr>
            </a:lvl1pPr>
            <a:lvl2pPr marL="1122538" indent="-652638" defTabSz="821531">
              <a:lnSpc>
                <a:spcPct val="100000"/>
              </a:lnSpc>
              <a:spcBef>
                <a:spcPts val="5900"/>
              </a:spcBef>
              <a:buClr>
                <a:srgbClr val="646464"/>
              </a:buClr>
              <a:buSzPct val="90000"/>
              <a:buFontTx/>
              <a:buChar char="•"/>
              <a:defRPr sz="5000">
                <a:solidFill>
                  <a:srgbClr val="FFFFFF"/>
                </a:solidFill>
                <a:latin typeface="Concourse T4"/>
                <a:ea typeface="Concourse T4"/>
                <a:cs typeface="Concourse T4"/>
                <a:sym typeface="Concourse T4"/>
              </a:defRPr>
            </a:lvl2pPr>
            <a:lvl3pPr marL="1592438" indent="-652638" defTabSz="821531">
              <a:lnSpc>
                <a:spcPct val="100000"/>
              </a:lnSpc>
              <a:spcBef>
                <a:spcPts val="5900"/>
              </a:spcBef>
              <a:buClr>
                <a:srgbClr val="646464"/>
              </a:buClr>
              <a:buSzPct val="90000"/>
              <a:buFontTx/>
              <a:buChar char="•"/>
              <a:defRPr sz="5000">
                <a:solidFill>
                  <a:srgbClr val="FFFFFF"/>
                </a:solidFill>
                <a:latin typeface="Concourse T4"/>
                <a:ea typeface="Concourse T4"/>
                <a:cs typeface="Concourse T4"/>
                <a:sym typeface="Concourse T4"/>
              </a:defRPr>
            </a:lvl3pPr>
            <a:lvl4pPr marL="2062338" indent="-652638" defTabSz="821531">
              <a:lnSpc>
                <a:spcPct val="100000"/>
              </a:lnSpc>
              <a:spcBef>
                <a:spcPts val="5900"/>
              </a:spcBef>
              <a:buClr>
                <a:srgbClr val="646464"/>
              </a:buClr>
              <a:buSzPct val="90000"/>
              <a:buFontTx/>
              <a:buChar char="•"/>
              <a:defRPr sz="5000">
                <a:solidFill>
                  <a:srgbClr val="FFFFFF"/>
                </a:solidFill>
                <a:latin typeface="Concourse T4"/>
                <a:ea typeface="Concourse T4"/>
                <a:cs typeface="Concourse T4"/>
                <a:sym typeface="Concourse T4"/>
              </a:defRPr>
            </a:lvl4pPr>
            <a:lvl5pPr marL="2532238" indent="-652638" defTabSz="821531">
              <a:lnSpc>
                <a:spcPct val="100000"/>
              </a:lnSpc>
              <a:spcBef>
                <a:spcPts val="5900"/>
              </a:spcBef>
              <a:buClr>
                <a:srgbClr val="646464"/>
              </a:buClr>
              <a:buSzPct val="90000"/>
              <a:buFontTx/>
              <a:buChar char="•"/>
              <a:defRPr sz="5000">
                <a:solidFill>
                  <a:srgbClr val="FFFFFF"/>
                </a:solidFill>
                <a:latin typeface="Concourse T4"/>
                <a:ea typeface="Concourse T4"/>
                <a:cs typeface="Concourse T4"/>
                <a:sym typeface="Concourse T4"/>
              </a:defRPr>
            </a:lvl5pPr>
          </a:lstStyle>
          <a:p>
            <a:r>
              <a:t>Body Level One</a:t>
            </a:r>
          </a:p>
          <a:p>
            <a:pPr lvl="1"/>
            <a:r>
              <a:t>Body Level Two</a:t>
            </a:r>
          </a:p>
          <a:p>
            <a:pPr lvl="2"/>
            <a:r>
              <a:t>Body Level Three</a:t>
            </a:r>
          </a:p>
          <a:p>
            <a:pPr lvl="3"/>
            <a:r>
              <a:t>Body Level Four</a:t>
            </a:r>
          </a:p>
          <a:p>
            <a:pPr lvl="4"/>
            <a:r>
              <a:t>Body Level Five</a:t>
            </a:r>
          </a:p>
        </p:txBody>
      </p:sp>
      <p:sp>
        <p:nvSpPr>
          <p:cNvPr id="442" name="Slide Number"/>
          <p:cNvSpPr txBox="1">
            <a:spLocks noGrp="1"/>
          </p:cNvSpPr>
          <p:nvPr>
            <p:ph type="sldNum" sz="quarter" idx="2"/>
          </p:nvPr>
        </p:nvSpPr>
        <p:spPr>
          <a:xfrm>
            <a:off x="11935353" y="13019484"/>
            <a:ext cx="472568" cy="511176"/>
          </a:xfrm>
          <a:prstGeom prst="rect">
            <a:avLst/>
          </a:prstGeom>
        </p:spPr>
        <p:txBody>
          <a:bodyPr lIns="71437" tIns="71437" rIns="71437" bIns="71437" anchor="t"/>
          <a:lstStyle>
            <a:lvl1pPr algn="ctr" defTabSz="821531">
              <a:defRPr sz="2400">
                <a:solidFill>
                  <a:srgbClr val="FFFFFF"/>
                </a:solidFill>
                <a:latin typeface="Concourse T4"/>
                <a:ea typeface="Concourse T4"/>
                <a:cs typeface="Concourse T4"/>
                <a:sym typeface="Concourse T4"/>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No footer">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4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6" name="Image"/>
          <p:cNvSpPr>
            <a:spLocks noGrp="1"/>
          </p:cNvSpPr>
          <p:nvPr>
            <p:ph type="pic" idx="21"/>
          </p:nvPr>
        </p:nvSpPr>
        <p:spPr>
          <a:xfrm>
            <a:off x="6504062" y="-194764"/>
            <a:ext cx="18990885" cy="12660590"/>
          </a:xfrm>
          <a:prstGeom prst="rect">
            <a:avLst/>
          </a:prstGeom>
        </p:spPr>
        <p:txBody>
          <a:bodyPr lIns="91439" tIns="45719" rIns="91439" bIns="45719"/>
          <a:lstStyle/>
          <a:p>
            <a:endParaRPr/>
          </a:p>
        </p:txBody>
      </p:sp>
      <p:sp>
        <p:nvSpPr>
          <p:cNvPr id="47" name="Title Text"/>
          <p:cNvSpPr txBox="1">
            <a:spLocks noGrp="1"/>
          </p:cNvSpPr>
          <p:nvPr>
            <p:ph type="title"/>
          </p:nvPr>
        </p:nvSpPr>
        <p:spPr>
          <a:xfrm>
            <a:off x="4387453" y="892968"/>
            <a:ext cx="7500938" cy="5607845"/>
          </a:xfrm>
          <a:prstGeom prst="rect">
            <a:avLst/>
          </a:prstGeom>
        </p:spPr>
        <p:txBody>
          <a:bodyPr lIns="71437" tIns="71437" rIns="71437" bIns="71437" anchor="b">
            <a:normAutofit/>
          </a:bodyPr>
          <a:lstStyle>
            <a:lvl1pPr algn="ctr" defTabSz="821531">
              <a:defRPr sz="8400" b="0" i="0">
                <a:solidFill>
                  <a:srgbClr val="FFFFFF"/>
                </a:solidFill>
                <a:latin typeface="Concourse T3" pitchFamily="50" charset="0"/>
                <a:ea typeface="+mj-ea"/>
                <a:cs typeface="+mj-cs"/>
                <a:sym typeface="Helvetica Light"/>
              </a:defRPr>
            </a:lvl1pPr>
          </a:lstStyle>
          <a:p>
            <a:r>
              <a:rPr dirty="0"/>
              <a:t>Title Text</a:t>
            </a:r>
          </a:p>
        </p:txBody>
      </p:sp>
      <p:sp>
        <p:nvSpPr>
          <p:cNvPr id="48" name="Body Level One…"/>
          <p:cNvSpPr txBox="1">
            <a:spLocks noGrp="1"/>
          </p:cNvSpPr>
          <p:nvPr>
            <p:ph type="body" sz="quarter" idx="1"/>
          </p:nvPr>
        </p:nvSpPr>
        <p:spPr>
          <a:xfrm>
            <a:off x="4387453" y="6697265"/>
            <a:ext cx="7500938" cy="5786439"/>
          </a:xfrm>
          <a:prstGeom prst="rect">
            <a:avLst/>
          </a:prstGeom>
        </p:spPr>
        <p:txBody>
          <a:bodyPr lIns="71437" tIns="71437" rIns="71437" bIns="71437">
            <a:normAutofit/>
          </a:bodyPr>
          <a:lstStyle>
            <a:lvl1pPr marL="0" indent="0" algn="ctr" defTabSz="821531">
              <a:lnSpc>
                <a:spcPct val="100000"/>
              </a:lnSpc>
              <a:buClrTx/>
              <a:buSzTx/>
              <a:buFontTx/>
              <a:buNone/>
              <a:defRPr b="0" i="0">
                <a:solidFill>
                  <a:srgbClr val="FFFFFF"/>
                </a:solidFill>
                <a:latin typeface="Concourse T3" pitchFamily="50" charset="0"/>
                <a:ea typeface="+mj-ea"/>
                <a:cs typeface="+mj-cs"/>
                <a:sym typeface="Helvetica Light"/>
              </a:defRPr>
            </a:lvl1pPr>
            <a:lvl2pPr marL="0" indent="228600" algn="ctr" defTabSz="821531">
              <a:lnSpc>
                <a:spcPct val="100000"/>
              </a:lnSpc>
              <a:buClrTx/>
              <a:buSzTx/>
              <a:buFontTx/>
              <a:buNone/>
              <a:defRPr b="0" i="0">
                <a:solidFill>
                  <a:srgbClr val="FFFFFF"/>
                </a:solidFill>
                <a:latin typeface="Concourse T3" pitchFamily="50" charset="0"/>
                <a:ea typeface="+mj-ea"/>
                <a:cs typeface="+mj-cs"/>
                <a:sym typeface="Helvetica Light"/>
              </a:defRPr>
            </a:lvl2pPr>
            <a:lvl3pPr marL="0" indent="457200" algn="ctr" defTabSz="821531">
              <a:lnSpc>
                <a:spcPct val="100000"/>
              </a:lnSpc>
              <a:buClrTx/>
              <a:buSzTx/>
              <a:buFontTx/>
              <a:buNone/>
              <a:defRPr b="0" i="0">
                <a:solidFill>
                  <a:srgbClr val="FFFFFF"/>
                </a:solidFill>
                <a:latin typeface="Concourse T3" pitchFamily="50" charset="0"/>
                <a:ea typeface="+mj-ea"/>
                <a:cs typeface="+mj-cs"/>
                <a:sym typeface="Helvetica Light"/>
              </a:defRPr>
            </a:lvl3pPr>
            <a:lvl4pPr marL="0" indent="685800" algn="ctr" defTabSz="821531">
              <a:lnSpc>
                <a:spcPct val="100000"/>
              </a:lnSpc>
              <a:buClrTx/>
              <a:buSzTx/>
              <a:buFontTx/>
              <a:buNone/>
              <a:defRPr b="0" i="0">
                <a:solidFill>
                  <a:srgbClr val="FFFFFF"/>
                </a:solidFill>
                <a:latin typeface="Concourse T3" pitchFamily="50" charset="0"/>
                <a:ea typeface="+mj-ea"/>
                <a:cs typeface="+mj-cs"/>
                <a:sym typeface="Helvetica Light"/>
              </a:defRPr>
            </a:lvl4pPr>
            <a:lvl5pPr marL="0" indent="914400" algn="ctr" defTabSz="821531">
              <a:lnSpc>
                <a:spcPct val="100000"/>
              </a:lnSpc>
              <a:buClrTx/>
              <a:buSzTx/>
              <a:buFontTx/>
              <a:buNone/>
              <a:defRPr b="0" i="0">
                <a:solidFill>
                  <a:srgbClr val="FFFFFF"/>
                </a:solidFill>
                <a:latin typeface="Concourse T3" pitchFamily="50" charset="0"/>
                <a:ea typeface="+mj-ea"/>
                <a:cs typeface="+mj-cs"/>
                <a:sym typeface="Helvetica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6" name="Title Text"/>
          <p:cNvSpPr txBox="1">
            <a:spLocks noGrp="1"/>
          </p:cNvSpPr>
          <p:nvPr>
            <p:ph type="title"/>
          </p:nvPr>
        </p:nvSpPr>
        <p:spPr>
          <a:xfrm>
            <a:off x="4387453" y="357187"/>
            <a:ext cx="15609094" cy="3036095"/>
          </a:xfrm>
          <a:prstGeom prst="rect">
            <a:avLst/>
          </a:prstGeom>
        </p:spPr>
        <p:txBody>
          <a:bodyPr lIns="71437" tIns="71437" rIns="71437" bIns="71437" anchor="ctr">
            <a:normAutofit/>
          </a:bodyPr>
          <a:lstStyle>
            <a:lvl1pPr algn="ctr" defTabSz="821531">
              <a:defRPr sz="11200" b="0" i="0">
                <a:solidFill>
                  <a:srgbClr val="FFFFFF"/>
                </a:solidFill>
                <a:latin typeface="Concourse T3" pitchFamily="50" charset="0"/>
                <a:ea typeface="+mj-ea"/>
                <a:cs typeface="+mj-cs"/>
                <a:sym typeface="Helvetica Light"/>
              </a:defRPr>
            </a:lvl1pPr>
          </a:lstStyle>
          <a:p>
            <a:r>
              <a:rPr dirty="0"/>
              <a:t>Title Text</a:t>
            </a:r>
          </a:p>
        </p:txBody>
      </p:sp>
      <p:sp>
        <p:nvSpPr>
          <p:cNvPr id="57"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387453" y="357187"/>
            <a:ext cx="15609094" cy="3036095"/>
          </a:xfrm>
          <a:prstGeom prst="rect">
            <a:avLst/>
          </a:prstGeom>
        </p:spPr>
        <p:txBody>
          <a:bodyPr lIns="71437" tIns="71437" rIns="71437" bIns="71437" anchor="ctr">
            <a:normAutofit/>
          </a:bodyPr>
          <a:lstStyle>
            <a:lvl1pPr algn="ctr" defTabSz="821531">
              <a:defRPr sz="11200" b="0" i="0">
                <a:solidFill>
                  <a:srgbClr val="FFFFFF"/>
                </a:solidFill>
                <a:latin typeface="Concourse T3" pitchFamily="50" charset="0"/>
                <a:ea typeface="+mj-ea"/>
                <a:cs typeface="+mj-cs"/>
                <a:sym typeface="Helvetica Light"/>
              </a:defRPr>
            </a:lvl1pPr>
          </a:lstStyle>
          <a:p>
            <a:r>
              <a:rPr dirty="0"/>
              <a:t>Title Text</a:t>
            </a:r>
          </a:p>
        </p:txBody>
      </p:sp>
      <p:sp>
        <p:nvSpPr>
          <p:cNvPr id="65" name="Body Level One…"/>
          <p:cNvSpPr txBox="1">
            <a:spLocks noGrp="1"/>
          </p:cNvSpPr>
          <p:nvPr>
            <p:ph type="body" idx="1"/>
          </p:nvPr>
        </p:nvSpPr>
        <p:spPr>
          <a:xfrm>
            <a:off x="4387453" y="3643312"/>
            <a:ext cx="15609094" cy="8840392"/>
          </a:xfrm>
          <a:prstGeom prst="rect">
            <a:avLst/>
          </a:prstGeom>
        </p:spPr>
        <p:txBody>
          <a:bodyPr lIns="71437" tIns="71437" rIns="71437" bIns="71437" anchor="ctr">
            <a:normAutofit/>
          </a:bodyPr>
          <a:lstStyle>
            <a:lvl1pPr marL="6082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1pPr>
            <a:lvl2pPr marL="10527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2pPr>
            <a:lvl3pPr marL="14972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3pPr>
            <a:lvl4pPr marL="19417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4pPr>
            <a:lvl5pPr marL="23862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3" name="Image"/>
          <p:cNvSpPr>
            <a:spLocks noGrp="1"/>
          </p:cNvSpPr>
          <p:nvPr>
            <p:ph type="pic" idx="21"/>
          </p:nvPr>
        </p:nvSpPr>
        <p:spPr>
          <a:xfrm>
            <a:off x="9338964" y="2857500"/>
            <a:ext cx="14466095" cy="9644063"/>
          </a:xfrm>
          <a:prstGeom prst="rect">
            <a:avLst/>
          </a:prstGeom>
        </p:spPr>
        <p:txBody>
          <a:bodyPr lIns="91439" tIns="45719" rIns="91439" bIns="45719"/>
          <a:lstStyle/>
          <a:p>
            <a:endParaRPr/>
          </a:p>
        </p:txBody>
      </p:sp>
      <p:sp>
        <p:nvSpPr>
          <p:cNvPr id="74" name="Title Text"/>
          <p:cNvSpPr txBox="1">
            <a:spLocks noGrp="1"/>
          </p:cNvSpPr>
          <p:nvPr>
            <p:ph type="title"/>
          </p:nvPr>
        </p:nvSpPr>
        <p:spPr>
          <a:xfrm>
            <a:off x="4387453" y="357187"/>
            <a:ext cx="15609094" cy="3036095"/>
          </a:xfrm>
          <a:prstGeom prst="rect">
            <a:avLst/>
          </a:prstGeom>
        </p:spPr>
        <p:txBody>
          <a:bodyPr lIns="71437" tIns="71437" rIns="71437" bIns="71437" anchor="ctr">
            <a:normAutofit/>
          </a:bodyPr>
          <a:lstStyle>
            <a:lvl1pPr algn="ctr" defTabSz="821531">
              <a:defRPr sz="11200" b="0" i="0">
                <a:solidFill>
                  <a:srgbClr val="FFFFFF"/>
                </a:solidFill>
                <a:latin typeface="Concourse T3" pitchFamily="50" charset="0"/>
                <a:ea typeface="+mj-ea"/>
                <a:cs typeface="+mj-cs"/>
                <a:sym typeface="Helvetica Light"/>
              </a:defRPr>
            </a:lvl1pPr>
          </a:lstStyle>
          <a:p>
            <a:r>
              <a:rPr dirty="0"/>
              <a:t>Title Text</a:t>
            </a:r>
          </a:p>
        </p:txBody>
      </p:sp>
      <p:sp>
        <p:nvSpPr>
          <p:cNvPr id="75" name="Body Level One…"/>
          <p:cNvSpPr txBox="1">
            <a:spLocks noGrp="1"/>
          </p:cNvSpPr>
          <p:nvPr>
            <p:ph type="body" sz="quarter" idx="1"/>
          </p:nvPr>
        </p:nvSpPr>
        <p:spPr>
          <a:xfrm>
            <a:off x="4387453" y="3643312"/>
            <a:ext cx="7500938" cy="8840392"/>
          </a:xfrm>
          <a:prstGeom prst="rect">
            <a:avLst/>
          </a:prstGeom>
        </p:spPr>
        <p:txBody>
          <a:bodyPr lIns="71437" tIns="71437" rIns="71437" bIns="71437" anchor="ctr">
            <a:normAutofit/>
          </a:bodyPr>
          <a:lstStyle>
            <a:lvl1pPr marL="465364" indent="-465364" defTabSz="821531">
              <a:lnSpc>
                <a:spcPct val="100000"/>
              </a:lnSpc>
              <a:spcBef>
                <a:spcPts val="4500"/>
              </a:spcBef>
              <a:buClrTx/>
              <a:buSzPct val="75000"/>
              <a:buFontTx/>
              <a:buChar char="•"/>
              <a:defRPr sz="3800" b="0" i="0">
                <a:solidFill>
                  <a:srgbClr val="FFFFFF"/>
                </a:solidFill>
                <a:latin typeface="Concourse T3" pitchFamily="50" charset="0"/>
                <a:ea typeface="+mj-ea"/>
                <a:cs typeface="+mj-cs"/>
                <a:sym typeface="Helvetica Light"/>
              </a:defRPr>
            </a:lvl1pPr>
            <a:lvl2pPr marL="808264" indent="-465364" defTabSz="821531">
              <a:lnSpc>
                <a:spcPct val="100000"/>
              </a:lnSpc>
              <a:spcBef>
                <a:spcPts val="4500"/>
              </a:spcBef>
              <a:buClrTx/>
              <a:buSzPct val="75000"/>
              <a:buFontTx/>
              <a:buChar char="•"/>
              <a:defRPr sz="3800" b="0" i="0">
                <a:solidFill>
                  <a:srgbClr val="FFFFFF"/>
                </a:solidFill>
                <a:latin typeface="Concourse T3" pitchFamily="50" charset="0"/>
                <a:ea typeface="+mj-ea"/>
                <a:cs typeface="+mj-cs"/>
                <a:sym typeface="Helvetica Light"/>
              </a:defRPr>
            </a:lvl2pPr>
            <a:lvl3pPr marL="1354364" indent="-465364" defTabSz="821531">
              <a:lnSpc>
                <a:spcPct val="100000"/>
              </a:lnSpc>
              <a:spcBef>
                <a:spcPts val="4500"/>
              </a:spcBef>
              <a:buClrTx/>
              <a:buSzPct val="75000"/>
              <a:buFontTx/>
              <a:buChar char="•"/>
              <a:defRPr sz="3800" b="0" i="0">
                <a:solidFill>
                  <a:srgbClr val="FFFFFF"/>
                </a:solidFill>
                <a:latin typeface="Concourse T3" pitchFamily="50" charset="0"/>
                <a:ea typeface="+mj-ea"/>
                <a:cs typeface="+mj-cs"/>
                <a:sym typeface="Helvetica Light"/>
              </a:defRPr>
            </a:lvl3pPr>
            <a:lvl4pPr marL="1798864" indent="-465364" defTabSz="821531">
              <a:lnSpc>
                <a:spcPct val="100000"/>
              </a:lnSpc>
              <a:spcBef>
                <a:spcPts val="4500"/>
              </a:spcBef>
              <a:buClrTx/>
              <a:buSzPct val="75000"/>
              <a:buFontTx/>
              <a:buChar char="•"/>
              <a:defRPr sz="3800" b="0" i="0">
                <a:solidFill>
                  <a:srgbClr val="FFFFFF"/>
                </a:solidFill>
                <a:latin typeface="Concourse T3" pitchFamily="50" charset="0"/>
                <a:ea typeface="+mj-ea"/>
                <a:cs typeface="+mj-cs"/>
                <a:sym typeface="Helvetica Light"/>
              </a:defRPr>
            </a:lvl4pPr>
            <a:lvl5pPr marL="2243364" indent="-465364" defTabSz="821531">
              <a:lnSpc>
                <a:spcPct val="100000"/>
              </a:lnSpc>
              <a:spcBef>
                <a:spcPts val="4500"/>
              </a:spcBef>
              <a:buClrTx/>
              <a:buSzPct val="75000"/>
              <a:buFontTx/>
              <a:buChar char="•"/>
              <a:defRPr sz="3800" b="0" i="0">
                <a:solidFill>
                  <a:srgbClr val="FFFFFF"/>
                </a:solidFill>
                <a:latin typeface="Concourse T3" pitchFamily="50" charset="0"/>
                <a:ea typeface="+mj-ea"/>
                <a:cs typeface="+mj-cs"/>
                <a:sym typeface="Helvetica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3" name="Body Level One…"/>
          <p:cNvSpPr txBox="1">
            <a:spLocks noGrp="1"/>
          </p:cNvSpPr>
          <p:nvPr>
            <p:ph type="body" idx="1"/>
          </p:nvPr>
        </p:nvSpPr>
        <p:spPr>
          <a:xfrm>
            <a:off x="4387453" y="1785937"/>
            <a:ext cx="15609094" cy="10144126"/>
          </a:xfrm>
          <a:prstGeom prst="rect">
            <a:avLst/>
          </a:prstGeom>
        </p:spPr>
        <p:txBody>
          <a:bodyPr lIns="71437" tIns="71437" rIns="71437" bIns="71437" anchor="ctr">
            <a:normAutofit/>
          </a:bodyPr>
          <a:lstStyle>
            <a:lvl1pPr marL="6082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1pPr>
            <a:lvl2pPr marL="10527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2pPr>
            <a:lvl3pPr marL="14972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3pPr>
            <a:lvl4pPr marL="19417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4pPr>
            <a:lvl5pPr marL="2386263" indent="-608263" defTabSz="821531">
              <a:lnSpc>
                <a:spcPct val="100000"/>
              </a:lnSpc>
              <a:spcBef>
                <a:spcPts val="5900"/>
              </a:spcBef>
              <a:buClrTx/>
              <a:buSzPct val="75000"/>
              <a:buFontTx/>
              <a:buChar char="•"/>
              <a:defRPr sz="5200" b="0" i="0">
                <a:solidFill>
                  <a:srgbClr val="FFFFFF"/>
                </a:solidFill>
                <a:latin typeface="Concourse T3" pitchFamily="50" charset="0"/>
                <a:ea typeface="+mj-ea"/>
                <a:cs typeface="+mj-cs"/>
                <a:sym typeface="Helvetica Ligh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Slide Number"/>
          <p:cNvSpPr txBox="1">
            <a:spLocks noGrp="1"/>
          </p:cNvSpPr>
          <p:nvPr>
            <p:ph type="sldNum" sz="quarter" idx="2"/>
          </p:nvPr>
        </p:nvSpPr>
        <p:spPr>
          <a:xfrm>
            <a:off x="11905751" y="13019484"/>
            <a:ext cx="554639" cy="513601"/>
          </a:xfrm>
          <a:prstGeom prst="rect">
            <a:avLst/>
          </a:prstGeom>
        </p:spPr>
        <p:txBody>
          <a:bodyPr lIns="71437" tIns="71437" rIns="71437" bIns="71437" anchor="t"/>
          <a:lstStyle>
            <a:lvl1pPr algn="ctr" defTabSz="821531">
              <a:defRPr sz="2400" b="0" i="0">
                <a:solidFill>
                  <a:srgbClr val="FFFFFF"/>
                </a:solidFill>
                <a:latin typeface="Concourse T3" pitchFamily="50" charset="0"/>
                <a:ea typeface="+mj-ea"/>
                <a:cs typeface="+mj-cs"/>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2">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549275"/>
            <a:ext cx="21945600" cy="2651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9" tIns="182849" rIns="182849" bIns="182849"/>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49" tIns="182849" rIns="182849" bIns="18284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785600" y="12326649"/>
            <a:ext cx="5689600" cy="772101"/>
          </a:xfrm>
          <a:prstGeom prst="rect">
            <a:avLst/>
          </a:prstGeom>
          <a:ln w="12700">
            <a:miter lim="400000"/>
          </a:ln>
        </p:spPr>
        <p:txBody>
          <a:bodyPr wrap="none" lIns="182849" tIns="182849" rIns="182849" bIns="182849" anchor="ctr">
            <a:spAutoFit/>
          </a:bodyPr>
          <a:lstStyle>
            <a:lvl1pPr algn="r" defTabSz="1828800">
              <a:defRPr sz="2600">
                <a:solidFill>
                  <a:srgbClr val="595959"/>
                </a:solidFill>
                <a:latin typeface="Concourse T3"/>
                <a:ea typeface="Concourse T3"/>
                <a:cs typeface="Concourse T3"/>
                <a:sym typeface="Concourse T3"/>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2" r:id="rId30"/>
    <p:sldLayoutId id="2147483683" r:id="rId31"/>
    <p:sldLayoutId id="2147483684" r:id="rId32"/>
    <p:sldLayoutId id="2147483686" r:id="rId33"/>
    <p:sldLayoutId id="2147483687" r:id="rId34"/>
    <p:sldLayoutId id="2147483691" r:id="rId35"/>
    <p:sldLayoutId id="2147483692" r:id="rId36"/>
    <p:sldLayoutId id="2147483693" r:id="rId37"/>
    <p:sldLayoutId id="2147483697" r:id="rId38"/>
    <p:sldLayoutId id="2147483698" r:id="rId39"/>
    <p:sldLayoutId id="2147483699" r:id="rId40"/>
  </p:sldLayoutIdLst>
  <p:transition spd="med"/>
  <p:txStyles>
    <p:title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p:titleStyle>
    <p:bodyStyle>
      <a:lvl1pPr marL="825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1pPr>
      <a:lvl2pPr marL="1282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2pPr>
      <a:lvl3pPr marL="1739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3pPr>
      <a:lvl4pPr marL="2197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4pPr>
      <a:lvl5pPr marL="26543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p:bodyStyle>
    <p:otherStyle>
      <a:lvl1pPr marL="0" marR="0" indent="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1pPr>
      <a:lvl2pPr marL="0" marR="0" indent="4572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2pPr>
      <a:lvl3pPr marL="0" marR="0" indent="9144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3pPr>
      <a:lvl4pPr marL="0" marR="0" indent="13716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4pPr>
      <a:lvl5pPr marL="0" marR="0" indent="18288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5pPr>
      <a:lvl6pPr marL="0" marR="0" indent="22860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6pPr>
      <a:lvl7pPr marL="0" marR="0" indent="27432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7pPr>
      <a:lvl8pPr marL="0" marR="0" indent="32004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8pPr>
      <a:lvl9pPr marL="0" marR="0" indent="36576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6.xml"/><Relationship Id="rId5" Type="http://schemas.openxmlformats.org/officeDocument/2006/relationships/hyperlink" Target="http://www.glasgow.ac.uk/thesaurus" TargetMode="Externa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now it is matter is the scaffolding’: Semantic structure and corpora"/>
          <p:cNvSpPr txBox="1"/>
          <p:nvPr/>
        </p:nvSpPr>
        <p:spPr>
          <a:xfrm>
            <a:off x="767773" y="3977240"/>
            <a:ext cx="22848450" cy="202170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12200">
                <a:latin typeface="Concourse T2"/>
                <a:ea typeface="Concourse T2"/>
                <a:cs typeface="Concourse T2"/>
                <a:sym typeface="Concourse T2"/>
              </a:defRPr>
            </a:lvl1pPr>
          </a:lstStyle>
          <a:p>
            <a:r>
              <a:rPr lang="en-GB" dirty="0"/>
              <a:t>The </a:t>
            </a:r>
            <a:r>
              <a:rPr lang="en-GB" i="1" dirty="0"/>
              <a:t>Historical Thesaurus</a:t>
            </a:r>
            <a:endParaRPr lang="en-GB" sz="23400" i="1" dirty="0"/>
          </a:p>
        </p:txBody>
      </p:sp>
      <p:sp>
        <p:nvSpPr>
          <p:cNvPr id="468" name="LCLPGC2023, Edinburgh…"/>
          <p:cNvSpPr txBox="1"/>
          <p:nvPr/>
        </p:nvSpPr>
        <p:spPr>
          <a:xfrm>
            <a:off x="330332" y="12612828"/>
            <a:ext cx="23723331" cy="698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defRPr sz="3600">
                <a:solidFill>
                  <a:srgbClr val="A9A9A9"/>
                </a:solidFill>
                <a:latin typeface="Concourse T2"/>
                <a:ea typeface="Concourse T2"/>
                <a:cs typeface="Concourse T2"/>
                <a:sym typeface="Concourse T2"/>
              </a:defRPr>
            </a:pPr>
            <a:r>
              <a:rPr lang="en-GB" dirty="0"/>
              <a:t>May </a:t>
            </a:r>
            <a:r>
              <a:rPr dirty="0"/>
              <a:t>202</a:t>
            </a:r>
            <a:r>
              <a:rPr lang="en-GB" dirty="0"/>
              <a:t>5</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DSCN2121.jpg" descr="DSCN2121.jpg"/>
          <p:cNvPicPr>
            <a:picLocks noChangeAspect="1"/>
          </p:cNvPicPr>
          <p:nvPr/>
        </p:nvPicPr>
        <p:blipFill>
          <a:blip r:embed="rId3"/>
          <a:stretch>
            <a:fillRect/>
          </a:stretch>
        </p:blipFill>
        <p:spPr>
          <a:xfrm>
            <a:off x="-173578" y="0"/>
            <a:ext cx="24986520" cy="18739891"/>
          </a:xfrm>
          <a:prstGeom prst="rect">
            <a:avLst/>
          </a:prstGeom>
          <a:ln w="12700">
            <a:miter lim="400000"/>
          </a:ln>
        </p:spPr>
      </p:pic>
      <p:sp>
        <p:nvSpPr>
          <p:cNvPr id="563" name="Rectangle"/>
          <p:cNvSpPr/>
          <p:nvPr/>
        </p:nvSpPr>
        <p:spPr>
          <a:xfrm>
            <a:off x="-369059" y="11181184"/>
            <a:ext cx="26212718" cy="2648849"/>
          </a:xfrm>
          <a:prstGeom prst="rect">
            <a:avLst/>
          </a:prstGeom>
          <a:solidFill>
            <a:srgbClr val="000000">
              <a:alpha val="67003"/>
            </a:srgbClr>
          </a:solidFill>
          <a:ln w="12700">
            <a:miter lim="400000"/>
          </a:ln>
        </p:spPr>
        <p:txBody>
          <a:bodyPr tIns="91439" bIns="91439" anchor="ctr"/>
          <a:lstStyle/>
          <a:p>
            <a:pPr algn="l" defTabSz="821532">
              <a:defRPr sz="7200">
                <a:solidFill>
                  <a:srgbClr val="000000"/>
                </a:solidFill>
                <a:latin typeface="Concourse T3"/>
                <a:ea typeface="Concourse T3"/>
                <a:cs typeface="Concourse T3"/>
                <a:sym typeface="Concourse T3"/>
              </a:defRPr>
            </a:pPr>
            <a:endParaRPr/>
          </a:p>
        </p:txBody>
      </p:sp>
      <p:sp>
        <p:nvSpPr>
          <p:cNvPr id="564" name="christian j. kay"/>
          <p:cNvSpPr txBox="1"/>
          <p:nvPr/>
        </p:nvSpPr>
        <p:spPr>
          <a:xfrm>
            <a:off x="8273732" y="11719607"/>
            <a:ext cx="6343017" cy="1374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lgn="l" defTabSz="1643061">
              <a:spcBef>
                <a:spcPts val="11800"/>
              </a:spcBef>
              <a:defRPr sz="8000">
                <a:latin typeface="Concourse T3"/>
                <a:ea typeface="Concourse T3"/>
                <a:cs typeface="Concourse T3"/>
                <a:sym typeface="Concourse T3"/>
              </a:defRPr>
            </a:lvl1pPr>
          </a:lstStyle>
          <a:p>
            <a:r>
              <a:t>Christian J. Kay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 name="thespics 004.jpg" descr="thespics 004.jpg"/>
          <p:cNvPicPr>
            <a:picLocks noChangeAspect="1"/>
          </p:cNvPicPr>
          <p:nvPr/>
        </p:nvPicPr>
        <p:blipFill>
          <a:blip r:embed="rId2"/>
          <a:stretch>
            <a:fillRect/>
          </a:stretch>
        </p:blipFill>
        <p:spPr>
          <a:xfrm>
            <a:off x="6278314" y="383976"/>
            <a:ext cx="11822907" cy="12912330"/>
          </a:xfrm>
          <a:prstGeom prst="rect">
            <a:avLst/>
          </a:prstGeom>
          <a:ln w="12700">
            <a:miter lim="400000"/>
          </a:ln>
          <a:effectLst>
            <a:outerShdw blurRad="355600" dist="2032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 name="thespics 003.jpg" descr="thespics 003.jpg"/>
          <p:cNvPicPr>
            <a:picLocks noChangeAspect="1"/>
          </p:cNvPicPr>
          <p:nvPr/>
        </p:nvPicPr>
        <p:blipFill>
          <a:blip r:embed="rId2"/>
          <a:stretch>
            <a:fillRect/>
          </a:stretch>
        </p:blipFill>
        <p:spPr>
          <a:xfrm>
            <a:off x="95229" y="-592149"/>
            <a:ext cx="24193543" cy="158602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 name="slips.jpg" descr="slips.jpg"/>
          <p:cNvPicPr>
            <a:picLocks noChangeAspect="1"/>
          </p:cNvPicPr>
          <p:nvPr/>
        </p:nvPicPr>
        <p:blipFill>
          <a:blip r:embed="rId2"/>
          <a:stretch>
            <a:fillRect/>
          </a:stretch>
        </p:blipFill>
        <p:spPr>
          <a:xfrm>
            <a:off x="-43647" y="-2801721"/>
            <a:ext cx="24471291" cy="193194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2010-09-07 at 12.05.31.jpg" descr="2010-09-07 at 12.05.31.jpg"/>
          <p:cNvPicPr>
            <a:picLocks noChangeAspect="1"/>
          </p:cNvPicPr>
          <p:nvPr/>
        </p:nvPicPr>
        <p:blipFill>
          <a:blip r:embed="rId2"/>
          <a:stretch>
            <a:fillRect/>
          </a:stretch>
        </p:blipFill>
        <p:spPr>
          <a:xfrm>
            <a:off x="101814" y="-2943856"/>
            <a:ext cx="24180373" cy="180647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thespics 001.jpg" descr="thespics 001.jpg"/>
          <p:cNvPicPr>
            <a:picLocks noChangeAspect="1"/>
          </p:cNvPicPr>
          <p:nvPr/>
        </p:nvPicPr>
        <p:blipFill>
          <a:blip r:embed="rId2"/>
          <a:stretch>
            <a:fillRect/>
          </a:stretch>
        </p:blipFill>
        <p:spPr>
          <a:xfrm>
            <a:off x="7769276" y="53577"/>
            <a:ext cx="18591610" cy="13608845"/>
          </a:xfrm>
          <a:prstGeom prst="rect">
            <a:avLst/>
          </a:prstGeom>
          <a:ln w="12700">
            <a:miter lim="400000"/>
          </a:ln>
        </p:spPr>
      </p:pic>
      <p:pic>
        <p:nvPicPr>
          <p:cNvPr id="589" name="Fire01.jpg" descr="Fire01.jpg"/>
          <p:cNvPicPr>
            <a:picLocks noChangeAspect="1"/>
          </p:cNvPicPr>
          <p:nvPr/>
        </p:nvPicPr>
        <p:blipFill>
          <a:blip r:embed="rId3"/>
          <a:stretch>
            <a:fillRect/>
          </a:stretch>
        </p:blipFill>
        <p:spPr>
          <a:xfrm>
            <a:off x="-170146" y="-208357"/>
            <a:ext cx="10169991" cy="141327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8938476628_e66618f4f1_o.jpg" descr="8938476628_e66618f4f1_o.jpg"/>
          <p:cNvPicPr>
            <a:picLocks noChangeAspect="1"/>
          </p:cNvPicPr>
          <p:nvPr/>
        </p:nvPicPr>
        <p:blipFill>
          <a:blip r:embed="rId2"/>
          <a:stretch>
            <a:fillRect/>
          </a:stretch>
        </p:blipFill>
        <p:spPr>
          <a:xfrm>
            <a:off x="-269709" y="-1406760"/>
            <a:ext cx="24923415" cy="165295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Cerwyss atwork2.jpg" descr="Cerwyss atwork2.jpg"/>
          <p:cNvPicPr>
            <a:picLocks noChangeAspect="1"/>
          </p:cNvPicPr>
          <p:nvPr/>
        </p:nvPicPr>
        <p:blipFill>
          <a:blip r:embed="rId2"/>
          <a:stretch>
            <a:fillRect/>
          </a:stretch>
        </p:blipFill>
        <p:spPr>
          <a:xfrm>
            <a:off x="-32549" y="-3443757"/>
            <a:ext cx="24449095" cy="178149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IMG_5687.JPG" descr="IMG_5687.JPG"/>
          <p:cNvPicPr>
            <a:picLocks noChangeAspect="1"/>
          </p:cNvPicPr>
          <p:nvPr/>
        </p:nvPicPr>
        <p:blipFill>
          <a:blip r:embed="rId2"/>
          <a:stretch>
            <a:fillRect/>
          </a:stretch>
        </p:blipFill>
        <p:spPr>
          <a:xfrm>
            <a:off x="1626808" y="-5923629"/>
            <a:ext cx="21130384" cy="233162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CD4053-D86F-484D-BA25-26F111646D36}"/>
              </a:ext>
            </a:extLst>
          </p:cNvPr>
          <p:cNvSpPr/>
          <p:nvPr/>
        </p:nvSpPr>
        <p:spPr>
          <a:xfrm>
            <a:off x="2358019" y="2940932"/>
            <a:ext cx="10267734" cy="2800767"/>
          </a:xfrm>
          <a:prstGeom prst="rect">
            <a:avLst/>
          </a:prstGeom>
        </p:spPr>
        <p:txBody>
          <a:bodyPr wrap="square">
            <a:spAutoFit/>
          </a:bodyPr>
          <a:lstStyle/>
          <a:p>
            <a:r>
              <a:rPr lang="en-US" sz="17600" dirty="0">
                <a:solidFill>
                  <a:srgbClr val="4EA300"/>
                </a:solidFill>
                <a:latin typeface="Concourse OT MGA 4" pitchFamily="50" charset="0"/>
              </a:rPr>
              <a:t>804,830</a:t>
            </a:r>
          </a:p>
        </p:txBody>
      </p:sp>
      <p:sp>
        <p:nvSpPr>
          <p:cNvPr id="3" name="Rectangle 2">
            <a:extLst>
              <a:ext uri="{FF2B5EF4-FFF2-40B4-BE49-F238E27FC236}">
                <a16:creationId xmlns:a16="http://schemas.microsoft.com/office/drawing/2014/main" id="{94BC447A-BF0E-5243-B2EC-B46A80E23C59}"/>
              </a:ext>
            </a:extLst>
          </p:cNvPr>
          <p:cNvSpPr/>
          <p:nvPr/>
        </p:nvSpPr>
        <p:spPr>
          <a:xfrm>
            <a:off x="2358021" y="7587404"/>
            <a:ext cx="10267734" cy="2800767"/>
          </a:xfrm>
          <a:prstGeom prst="rect">
            <a:avLst/>
          </a:prstGeom>
        </p:spPr>
        <p:txBody>
          <a:bodyPr wrap="square">
            <a:spAutoFit/>
          </a:bodyPr>
          <a:lstStyle/>
          <a:p>
            <a:r>
              <a:rPr lang="en-US" sz="17600" dirty="0">
                <a:solidFill>
                  <a:srgbClr val="C00000"/>
                </a:solidFill>
                <a:latin typeface="Concourse OT MGA 4" pitchFamily="50" charset="0"/>
              </a:rPr>
              <a:t>235,249</a:t>
            </a:r>
          </a:p>
        </p:txBody>
      </p:sp>
      <p:cxnSp>
        <p:nvCxnSpPr>
          <p:cNvPr id="5" name="Straight Connector 4">
            <a:extLst>
              <a:ext uri="{FF2B5EF4-FFF2-40B4-BE49-F238E27FC236}">
                <a16:creationId xmlns:a16="http://schemas.microsoft.com/office/drawing/2014/main" id="{B9200C8F-126B-3A48-8F98-6B07E6E5F1A8}"/>
              </a:ext>
            </a:extLst>
          </p:cNvPr>
          <p:cNvCxnSpPr>
            <a:cxnSpLocks/>
          </p:cNvCxnSpPr>
          <p:nvPr/>
        </p:nvCxnSpPr>
        <p:spPr>
          <a:xfrm>
            <a:off x="3570132" y="6707869"/>
            <a:ext cx="7708196"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2254CF9-A48F-6747-9403-DDE3EB94C92A}"/>
              </a:ext>
            </a:extLst>
          </p:cNvPr>
          <p:cNvSpPr txBox="1"/>
          <p:nvPr/>
        </p:nvSpPr>
        <p:spPr>
          <a:xfrm>
            <a:off x="12515903" y="3433374"/>
            <a:ext cx="4750018" cy="2308324"/>
          </a:xfrm>
          <a:prstGeom prst="rect">
            <a:avLst/>
          </a:prstGeom>
          <a:noFill/>
        </p:spPr>
        <p:txBody>
          <a:bodyPr wrap="none" rtlCol="0">
            <a:spAutoFit/>
          </a:bodyPr>
          <a:lstStyle/>
          <a:p>
            <a:r>
              <a:rPr lang="en-US" sz="9600" dirty="0">
                <a:solidFill>
                  <a:srgbClr val="00B050"/>
                </a:solidFill>
                <a:latin typeface="Concourse C3" pitchFamily="2" charset="77"/>
              </a:rPr>
              <a:t>Entries</a:t>
            </a:r>
            <a:endParaRPr lang="en-US" sz="10000" dirty="0">
              <a:solidFill>
                <a:srgbClr val="00B050"/>
              </a:solidFill>
              <a:latin typeface="Concourse C3" pitchFamily="2" charset="77"/>
            </a:endParaRPr>
          </a:p>
          <a:p>
            <a:r>
              <a:rPr lang="en-US" sz="4800" dirty="0">
                <a:solidFill>
                  <a:srgbClr val="00B050"/>
                </a:solidFill>
                <a:latin typeface="Concourse C2" pitchFamily="2" charset="77"/>
              </a:rPr>
              <a:t>(Words)</a:t>
            </a:r>
          </a:p>
        </p:txBody>
      </p:sp>
      <p:sp>
        <p:nvSpPr>
          <p:cNvPr id="7" name="TextBox 6">
            <a:extLst>
              <a:ext uri="{FF2B5EF4-FFF2-40B4-BE49-F238E27FC236}">
                <a16:creationId xmlns:a16="http://schemas.microsoft.com/office/drawing/2014/main" id="{B9185A7E-53F8-894F-960A-CC4B7B6D5CC4}"/>
              </a:ext>
            </a:extLst>
          </p:cNvPr>
          <p:cNvSpPr txBox="1"/>
          <p:nvPr/>
        </p:nvSpPr>
        <p:spPr>
          <a:xfrm>
            <a:off x="12479767" y="8079846"/>
            <a:ext cx="6989414" cy="2308324"/>
          </a:xfrm>
          <a:prstGeom prst="rect">
            <a:avLst/>
          </a:prstGeom>
          <a:noFill/>
        </p:spPr>
        <p:txBody>
          <a:bodyPr wrap="none" rtlCol="0">
            <a:spAutoFit/>
          </a:bodyPr>
          <a:lstStyle/>
          <a:p>
            <a:r>
              <a:rPr lang="en-US" sz="9600" dirty="0">
                <a:solidFill>
                  <a:srgbClr val="C00000"/>
                </a:solidFill>
                <a:latin typeface="Concourse C3" pitchFamily="2" charset="77"/>
              </a:rPr>
              <a:t>Categories</a:t>
            </a:r>
            <a:endParaRPr lang="en-US" sz="10000" dirty="0">
              <a:solidFill>
                <a:srgbClr val="C00000"/>
              </a:solidFill>
              <a:latin typeface="Concourse C3" pitchFamily="2" charset="77"/>
            </a:endParaRPr>
          </a:p>
          <a:p>
            <a:r>
              <a:rPr lang="en-US" sz="4800" dirty="0">
                <a:solidFill>
                  <a:srgbClr val="C00000"/>
                </a:solidFill>
                <a:latin typeface="Concourse C2" pitchFamily="2" charset="77"/>
              </a:rPr>
              <a:t>(Concepts)</a:t>
            </a:r>
          </a:p>
        </p:txBody>
      </p:sp>
      <p:sp>
        <p:nvSpPr>
          <p:cNvPr id="8" name="Rectangle 7">
            <a:extLst>
              <a:ext uri="{FF2B5EF4-FFF2-40B4-BE49-F238E27FC236}">
                <a16:creationId xmlns:a16="http://schemas.microsoft.com/office/drawing/2014/main" id="{2E89DA37-30F3-9444-9DA7-A512589D370F}"/>
              </a:ext>
            </a:extLst>
          </p:cNvPr>
          <p:cNvSpPr/>
          <p:nvPr/>
        </p:nvSpPr>
        <p:spPr>
          <a:xfrm>
            <a:off x="12916653" y="5376319"/>
            <a:ext cx="3207929" cy="2800767"/>
          </a:xfrm>
          <a:prstGeom prst="rect">
            <a:avLst/>
          </a:prstGeom>
        </p:spPr>
        <p:txBody>
          <a:bodyPr wrap="none">
            <a:spAutoFit/>
          </a:bodyPr>
          <a:lstStyle/>
          <a:p>
            <a:r>
              <a:rPr lang="en-US" sz="17600" dirty="0">
                <a:solidFill>
                  <a:srgbClr val="0070C0"/>
                </a:solidFill>
                <a:latin typeface="Concourse OT MGA 4" pitchFamily="50" charset="0"/>
              </a:rPr>
              <a:t>3.4</a:t>
            </a:r>
          </a:p>
        </p:txBody>
      </p:sp>
      <p:sp>
        <p:nvSpPr>
          <p:cNvPr id="9" name="TextBox 8">
            <a:extLst>
              <a:ext uri="{FF2B5EF4-FFF2-40B4-BE49-F238E27FC236}">
                <a16:creationId xmlns:a16="http://schemas.microsoft.com/office/drawing/2014/main" id="{0D07E38A-9F62-E747-A03A-6D8B00D75B31}"/>
              </a:ext>
            </a:extLst>
          </p:cNvPr>
          <p:cNvSpPr txBox="1"/>
          <p:nvPr/>
        </p:nvSpPr>
        <p:spPr>
          <a:xfrm>
            <a:off x="17231676" y="5622539"/>
            <a:ext cx="4913272" cy="2308324"/>
          </a:xfrm>
          <a:prstGeom prst="rect">
            <a:avLst/>
          </a:prstGeom>
          <a:noFill/>
        </p:spPr>
        <p:txBody>
          <a:bodyPr wrap="square" rtlCol="0">
            <a:spAutoFit/>
          </a:bodyPr>
          <a:lstStyle/>
          <a:p>
            <a:r>
              <a:rPr lang="en-US" sz="4800" dirty="0">
                <a:solidFill>
                  <a:srgbClr val="0070C0"/>
                </a:solidFill>
                <a:latin typeface="Concourse C3" pitchFamily="2" charset="77"/>
              </a:rPr>
              <a:t>Words for each concept (on average)</a:t>
            </a:r>
            <a:endParaRPr lang="en-US" sz="2200" dirty="0">
              <a:solidFill>
                <a:srgbClr val="0070C0"/>
              </a:solidFill>
              <a:latin typeface="Concourse C2" pitchFamily="2" charset="77"/>
            </a:endParaRPr>
          </a:p>
        </p:txBody>
      </p:sp>
    </p:spTree>
    <p:extLst>
      <p:ext uri="{BB962C8B-B14F-4D97-AF65-F5344CB8AC3E}">
        <p14:creationId xmlns:p14="http://schemas.microsoft.com/office/powerpoint/2010/main" val="21281530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par>
                          <p:cTn id="39" fill="hold">
                            <p:stCondLst>
                              <p:cond delay="500"/>
                            </p:stCondLst>
                            <p:childTnLst>
                              <p:par>
                                <p:cTn id="40" presetID="2" presetClass="entr" presetSubtype="2"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6" grpId="1"/>
      <p:bldP spid="7" grpId="0"/>
      <p:bldP spid="7" grpId="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Image" descr="Image"/>
          <p:cNvPicPr>
            <a:picLocks noChangeAspect="1"/>
          </p:cNvPicPr>
          <p:nvPr/>
        </p:nvPicPr>
        <p:blipFill>
          <a:blip r:embed="rId2"/>
          <a:stretch>
            <a:fillRect/>
          </a:stretch>
        </p:blipFill>
        <p:spPr>
          <a:xfrm>
            <a:off x="-48128" y="-112872"/>
            <a:ext cx="24480256" cy="17624787"/>
          </a:xfrm>
          <a:prstGeom prst="rect">
            <a:avLst/>
          </a:prstGeom>
          <a:ln w="12700">
            <a:miter lim="400000"/>
          </a:ln>
        </p:spPr>
      </p:pic>
      <p:pic>
        <p:nvPicPr>
          <p:cNvPr id="520" name="Rectangle Rectangle" descr="Rectangle Rectangle"/>
          <p:cNvPicPr>
            <a:picLocks/>
          </p:cNvPicPr>
          <p:nvPr/>
        </p:nvPicPr>
        <p:blipFill>
          <a:blip r:embed="rId3"/>
          <a:stretch>
            <a:fillRect/>
          </a:stretch>
        </p:blipFill>
        <p:spPr>
          <a:xfrm>
            <a:off x="-1624498" y="10181098"/>
            <a:ext cx="27387188" cy="4500354"/>
          </a:xfrm>
          <a:prstGeom prst="rect">
            <a:avLst/>
          </a:prstGeom>
        </p:spPr>
      </p:pic>
      <p:pic>
        <p:nvPicPr>
          <p:cNvPr id="521" name="HT Colour Logo 2017.png" descr="HT Colour Logo 2017.png"/>
          <p:cNvPicPr>
            <a:picLocks noChangeAspect="1"/>
          </p:cNvPicPr>
          <p:nvPr/>
        </p:nvPicPr>
        <p:blipFill>
          <a:blip r:embed="rId4"/>
          <a:stretch>
            <a:fillRect/>
          </a:stretch>
        </p:blipFill>
        <p:spPr>
          <a:xfrm>
            <a:off x="469900" y="10788270"/>
            <a:ext cx="2536032" cy="2515570"/>
          </a:xfrm>
          <a:prstGeom prst="rect">
            <a:avLst/>
          </a:prstGeom>
          <a:ln w="12700">
            <a:miter lim="400000"/>
          </a:ln>
          <a:effectLst>
            <a:outerShdw blurRad="63500" dist="50800" dir="5520000" rotWithShape="0">
              <a:srgbClr val="000000">
                <a:alpha val="50000"/>
              </a:srgbClr>
            </a:outerShdw>
          </a:effectLst>
        </p:spPr>
      </p:pic>
      <p:sp>
        <p:nvSpPr>
          <p:cNvPr id="522" name="www.glasgow.ac.uk/thesaurus"/>
          <p:cNvSpPr txBox="1"/>
          <p:nvPr/>
        </p:nvSpPr>
        <p:spPr>
          <a:xfrm>
            <a:off x="5384268" y="15478590"/>
            <a:ext cx="12336523" cy="1339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marL="767080" marR="81280" indent="-685800" defTabSz="910828">
              <a:spcBef>
                <a:spcPts val="2300"/>
              </a:spcBef>
              <a:buClr>
                <a:srgbClr val="FFFFFF"/>
              </a:buClr>
              <a:buFont typeface="Arial"/>
              <a:defRPr sz="7800" i="1">
                <a:solidFill>
                  <a:srgbClr val="BFBFBF"/>
                </a:solidFill>
                <a:uFill>
                  <a:solidFill>
                    <a:srgbClr val="AAAAAA"/>
                  </a:solidFill>
                </a:uFill>
                <a:latin typeface="Concourse T2"/>
                <a:ea typeface="Concourse T2"/>
                <a:cs typeface="Concourse T2"/>
                <a:sym typeface="Concourse T2"/>
                <a:hlinkClick r:id="rId5"/>
              </a:defRPr>
            </a:lvl1pPr>
          </a:lstStyle>
          <a:p>
            <a:r>
              <a:rPr>
                <a:hlinkClick r:id="rId5"/>
              </a:rPr>
              <a:t>www.glasgow.ac.uk/thesaurus</a:t>
            </a:r>
          </a:p>
        </p:txBody>
      </p:sp>
      <p:sp>
        <p:nvSpPr>
          <p:cNvPr id="523" name="historical thesaurus of english…"/>
          <p:cNvSpPr txBox="1"/>
          <p:nvPr/>
        </p:nvSpPr>
        <p:spPr>
          <a:xfrm>
            <a:off x="3385677" y="11111017"/>
            <a:ext cx="16742590" cy="187007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642937">
              <a:defRPr sz="6400">
                <a:latin typeface="Concourse C3"/>
                <a:ea typeface="Concourse C3"/>
                <a:cs typeface="Concourse C3"/>
                <a:sym typeface="Concourse C3"/>
              </a:defRPr>
            </a:pPr>
            <a:r>
              <a:t>historical thesaurus of english</a:t>
            </a:r>
          </a:p>
          <a:p>
            <a:pPr algn="l" defTabSz="642937">
              <a:defRPr sz="4800">
                <a:latin typeface="Concourse T2"/>
                <a:ea typeface="Concourse T2"/>
                <a:cs typeface="Concourse T2"/>
                <a:sym typeface="Concourse T2"/>
              </a:defRPr>
            </a:pPr>
            <a:r>
              <a:t>ht.ac.uk</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xmlns:m="http://schemas.openxmlformats.org/officeDocument/2006/math" xmlns:a14="http://schemas.microsoft.com/office/drawing/2010/main">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A377B83-CAF1-CC4E-B65A-442E31B54FAE}"/>
            </a:ext>
          </a:extLst>
        </p:cNvPr>
        <p:cNvGrpSpPr/>
        <p:nvPr/>
      </p:nvGrpSpPr>
      <p:grpSpPr>
        <a:xfrm>
          <a:off x="0" y="0"/>
          <a:ext cx="0" cy="0"/>
          <a:chOff x="0" y="0"/>
          <a:chExt cx="0" cy="0"/>
        </a:xfrm>
      </p:grpSpPr>
      <p:sp>
        <p:nvSpPr>
          <p:cNvPr id="485" name="1. The Resources…">
            <a:extLst>
              <a:ext uri="{FF2B5EF4-FFF2-40B4-BE49-F238E27FC236}">
                <a16:creationId xmlns:a16="http://schemas.microsoft.com/office/drawing/2014/main" id="{4AB0057F-EBDB-7516-7D4B-A8C32A845C2C}"/>
              </a:ext>
            </a:extLst>
          </p:cNvPr>
          <p:cNvSpPr txBox="1">
            <a:spLocks noGrp="1"/>
          </p:cNvSpPr>
          <p:nvPr>
            <p:ph type="body" idx="1"/>
          </p:nvPr>
        </p:nvSpPr>
        <p:spPr>
          <a:xfrm>
            <a:off x="1105786" y="402598"/>
            <a:ext cx="22514409" cy="12910804"/>
          </a:xfrm>
          <a:prstGeom prst="rect">
            <a:avLst/>
          </a:prstGeom>
          <a:effectLst>
            <a:outerShdw blurRad="63500" dist="50800" dir="5520000" rotWithShape="0">
              <a:srgbClr val="000000">
                <a:alpha val="50000"/>
              </a:srgbClr>
            </a:outerShdw>
          </a:effectLst>
        </p:spPr>
        <p:txBody>
          <a:bodyPr>
            <a:noAutofit/>
          </a:bodyPr>
          <a:lstStyle/>
          <a:p>
            <a:pPr marL="0" indent="0" algn="ctr">
              <a:buSzTx/>
              <a:buNone/>
              <a:defRPr sz="9200"/>
            </a:pPr>
            <a:r>
              <a:rPr lang="en-GB" dirty="0"/>
              <a:t>Patchworks</a:t>
            </a:r>
            <a:endParaRPr lang="en-GB" b="1" dirty="0"/>
          </a:p>
        </p:txBody>
      </p:sp>
    </p:spTree>
    <p:extLst>
      <p:ext uri="{BB962C8B-B14F-4D97-AF65-F5344CB8AC3E}">
        <p14:creationId xmlns:p14="http://schemas.microsoft.com/office/powerpoint/2010/main" val="2392570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1" name="ht.ac.uk"/>
          <p:cNvSpPr txBox="1"/>
          <p:nvPr/>
        </p:nvSpPr>
        <p:spPr>
          <a:xfrm>
            <a:off x="6694932" y="17144381"/>
            <a:ext cx="4675960" cy="1965026"/>
          </a:xfrm>
          <a:prstGeom prst="rect">
            <a:avLst/>
          </a:prstGeom>
          <a:ln w="12700">
            <a:miter lim="400000"/>
          </a:ln>
          <a:effectLst>
            <a:outerShdw blurRad="88900" dist="635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defTabSz="821531">
              <a:lnSpc>
                <a:spcPct val="110000"/>
              </a:lnSpc>
              <a:defRPr sz="11400" i="1" u="sng">
                <a:solidFill>
                  <a:srgbClr val="007B76"/>
                </a:solidFill>
                <a:latin typeface="Concourse T2"/>
                <a:ea typeface="Concourse T2"/>
                <a:cs typeface="Concourse T2"/>
                <a:sym typeface="Concourse T2"/>
                <a:hlinkClick r:id="" action="ppaction://noaction"/>
              </a:defRPr>
            </a:lvl1pPr>
          </a:lstStyle>
          <a:p>
            <a:r>
              <a:rPr dirty="0">
                <a:latin typeface="Concourse OT MGA 2" pitchFamily="50" charset="0"/>
              </a:rPr>
              <a:t>ht.ac.uk</a:t>
            </a:r>
          </a:p>
        </p:txBody>
      </p:sp>
      <p:pic>
        <p:nvPicPr>
          <p:cNvPr id="3" name="Picture 2">
            <a:extLst>
              <a:ext uri="{FF2B5EF4-FFF2-40B4-BE49-F238E27FC236}">
                <a16:creationId xmlns:a16="http://schemas.microsoft.com/office/drawing/2014/main" id="{79C4835D-6725-AB47-80F4-26901C131A65}"/>
              </a:ext>
            </a:extLst>
          </p:cNvPr>
          <p:cNvPicPr>
            <a:picLocks noChangeAspect="1"/>
          </p:cNvPicPr>
          <p:nvPr/>
        </p:nvPicPr>
        <p:blipFill>
          <a:blip r:embed="rId3"/>
          <a:stretch>
            <a:fillRect/>
          </a:stretch>
        </p:blipFill>
        <p:spPr>
          <a:xfrm>
            <a:off x="4257710" y="284966"/>
            <a:ext cx="95504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F09A460-9FA1-1040-AE69-A7089669CE22}"/>
              </a:ext>
            </a:extLst>
          </p:cNvPr>
          <p:cNvPicPr>
            <a:picLocks noChangeAspect="1"/>
          </p:cNvPicPr>
          <p:nvPr/>
        </p:nvPicPr>
        <p:blipFill>
          <a:blip r:embed="rId4"/>
          <a:stretch>
            <a:fillRect/>
          </a:stretch>
        </p:blipFill>
        <p:spPr>
          <a:xfrm>
            <a:off x="10575890" y="2305834"/>
            <a:ext cx="9550400" cy="1112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21315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87" name="Table"/>
          <p:cNvGraphicFramePr/>
          <p:nvPr/>
        </p:nvGraphicFramePr>
        <p:xfrm>
          <a:off x="4208858" y="3232546"/>
          <a:ext cx="15948420" cy="7233048"/>
        </p:xfrm>
        <a:graphic>
          <a:graphicData uri="http://schemas.openxmlformats.org/drawingml/2006/table">
            <a:tbl>
              <a:tblPr/>
              <a:tblGrid>
                <a:gridCol w="3189684">
                  <a:extLst>
                    <a:ext uri="{9D8B030D-6E8A-4147-A177-3AD203B41FA5}">
                      <a16:colId xmlns:a16="http://schemas.microsoft.com/office/drawing/2014/main" val="20000"/>
                    </a:ext>
                  </a:extLst>
                </a:gridCol>
                <a:gridCol w="3189684">
                  <a:extLst>
                    <a:ext uri="{9D8B030D-6E8A-4147-A177-3AD203B41FA5}">
                      <a16:colId xmlns:a16="http://schemas.microsoft.com/office/drawing/2014/main" val="20001"/>
                    </a:ext>
                  </a:extLst>
                </a:gridCol>
                <a:gridCol w="3189684">
                  <a:extLst>
                    <a:ext uri="{9D8B030D-6E8A-4147-A177-3AD203B41FA5}">
                      <a16:colId xmlns:a16="http://schemas.microsoft.com/office/drawing/2014/main" val="20002"/>
                    </a:ext>
                  </a:extLst>
                </a:gridCol>
                <a:gridCol w="3189684">
                  <a:extLst>
                    <a:ext uri="{9D8B030D-6E8A-4147-A177-3AD203B41FA5}">
                      <a16:colId xmlns:a16="http://schemas.microsoft.com/office/drawing/2014/main" val="20003"/>
                    </a:ext>
                  </a:extLst>
                </a:gridCol>
                <a:gridCol w="3189684">
                  <a:extLst>
                    <a:ext uri="{9D8B030D-6E8A-4147-A177-3AD203B41FA5}">
                      <a16:colId xmlns:a16="http://schemas.microsoft.com/office/drawing/2014/main" val="20004"/>
                    </a:ext>
                  </a:extLst>
                </a:gridCol>
              </a:tblGrid>
              <a:tr h="3616524">
                <a:tc>
                  <a:txBody>
                    <a:bodyPr/>
                    <a:lstStyle/>
                    <a:p>
                      <a:pPr algn="ctr" defTabSz="914400">
                        <a:tabLst>
                          <a:tab pos="1282700" algn="l"/>
                        </a:tabLst>
                        <a:defRPr sz="5200">
                          <a:latin typeface="Concourse T3"/>
                          <a:ea typeface="Concourse T3"/>
                          <a:cs typeface="Concourse T3"/>
                          <a:sym typeface="Concourse T3"/>
                        </a:defRPr>
                      </a:pPr>
                      <a:r>
                        <a:rPr sz="5200" dirty="0" err="1">
                          <a:solidFill>
                            <a:schemeClr val="tx1"/>
                          </a:solidFill>
                          <a:latin typeface="Concourse OT MGA 3" pitchFamily="50" charset="0"/>
                        </a:rPr>
                        <a:t>wordhord</a:t>
                      </a:r>
                      <a:br>
                        <a:rPr sz="5200" dirty="0">
                          <a:solidFill>
                            <a:schemeClr val="tx1"/>
                          </a:solidFill>
                          <a:latin typeface="Concourse OT MGA 3" pitchFamily="50" charset="0"/>
                        </a:rPr>
                      </a:br>
                      <a:r>
                        <a:rPr sz="5200" dirty="0" err="1">
                          <a:solidFill>
                            <a:schemeClr val="tx1"/>
                          </a:solidFill>
                          <a:latin typeface="Concourse C2"/>
                          <a:ea typeface="Concourse C2"/>
                          <a:cs typeface="Concourse C2"/>
                          <a:sym typeface="Concourse C2"/>
                        </a:rPr>
                        <a:t>oe</a:t>
                      </a:r>
                      <a:endParaRPr sz="5200" dirty="0">
                        <a:solidFill>
                          <a:schemeClr val="tx1"/>
                        </a:solidFill>
                        <a:latin typeface="Concourse C2"/>
                        <a:ea typeface="Concourse C2"/>
                        <a:cs typeface="Concourse C2"/>
                        <a:sym typeface="Concourse C2"/>
                      </a:endParaRPr>
                    </a:p>
                  </a:txBody>
                  <a:tcPr marL="50800" marR="50800" marT="50800" marB="50800" anchor="ctr" horzOverflow="overflow">
                    <a:lnL w="3175">
                      <a:miter lim="400000"/>
                    </a:lnL>
                    <a:lnR w="3175">
                      <a:miter lim="400000"/>
                    </a:lnR>
                    <a:lnT w="3175">
                      <a:miter lim="400000"/>
                    </a:lnT>
                    <a:lnB w="3175">
                      <a:miter lim="400000"/>
                    </a:lnB>
                    <a:noFill/>
                  </a:tcPr>
                </a:tc>
                <a:tc>
                  <a:txBody>
                    <a:bodyPr/>
                    <a:lstStyle/>
                    <a:p>
                      <a:pPr algn="ctr" defTabSz="914400">
                        <a:tabLst>
                          <a:tab pos="1282700" algn="l"/>
                        </a:tabLst>
                        <a:defRPr sz="5200">
                          <a:latin typeface="Concourse T3"/>
                          <a:ea typeface="Concourse T3"/>
                          <a:cs typeface="Concourse T3"/>
                          <a:sym typeface="Concourse T3"/>
                        </a:defRPr>
                      </a:pPr>
                      <a:r>
                        <a:rPr sz="5200" dirty="0" err="1">
                          <a:solidFill>
                            <a:schemeClr val="tx1"/>
                          </a:solidFill>
                          <a:latin typeface="Concourse OT MGA 3" pitchFamily="50" charset="0"/>
                        </a:rPr>
                        <a:t>wordloca</a:t>
                      </a:r>
                      <a:r>
                        <a:rPr sz="5200" dirty="0">
                          <a:solidFill>
                            <a:schemeClr val="tx1"/>
                          </a:solidFill>
                          <a:latin typeface="Concourse OT MGA 3" pitchFamily="50" charset="0"/>
                        </a:rPr>
                        <a:t> </a:t>
                      </a:r>
                      <a:br>
                        <a:rPr sz="5200" dirty="0">
                          <a:solidFill>
                            <a:schemeClr val="tx1"/>
                          </a:solidFill>
                          <a:latin typeface="Concourse OT MGA 3" pitchFamily="50" charset="0"/>
                        </a:rPr>
                      </a:br>
                      <a:r>
                        <a:rPr sz="5200" dirty="0" err="1">
                          <a:solidFill>
                            <a:schemeClr val="tx1"/>
                          </a:solidFill>
                          <a:latin typeface="Concourse C2"/>
                          <a:ea typeface="Concourse C2"/>
                          <a:cs typeface="Concourse C2"/>
                          <a:sym typeface="Concourse C2"/>
                        </a:rPr>
                        <a:t>oe</a:t>
                      </a:r>
                      <a:endParaRPr sz="5200" dirty="0">
                        <a:solidFill>
                          <a:schemeClr val="tx1"/>
                        </a:solidFill>
                        <a:latin typeface="Concourse C2"/>
                        <a:ea typeface="Concourse C2"/>
                        <a:cs typeface="Concourse C2"/>
                        <a:sym typeface="Concourse C2"/>
                      </a:endParaRPr>
                    </a:p>
                  </a:txBody>
                  <a:tcPr marL="50800" marR="50800" marT="50800" marB="50800" anchor="ctr" horzOverflow="overflow">
                    <a:lnL w="3175">
                      <a:miter lim="400000"/>
                    </a:lnL>
                    <a:lnR w="3175">
                      <a:noFill/>
                      <a:miter lim="400000"/>
                    </a:lnR>
                    <a:lnT w="3175">
                      <a:miter lim="400000"/>
                    </a:lnT>
                    <a:lnB w="3175">
                      <a:noFill/>
                      <a:miter lim="400000"/>
                    </a:lnB>
                    <a:noFill/>
                  </a:tcPr>
                </a:tc>
                <a:tc>
                  <a:txBody>
                    <a:bodyPr/>
                    <a:lstStyle/>
                    <a:p>
                      <a:pPr algn="ctr" defTabSz="914400">
                        <a:tabLst>
                          <a:tab pos="1282700" algn="l"/>
                        </a:tabLst>
                        <a:defRPr sz="5200">
                          <a:latin typeface="Concourse T3"/>
                          <a:ea typeface="Concourse T3"/>
                          <a:cs typeface="Concourse T3"/>
                          <a:sym typeface="Concourse T3"/>
                        </a:defRPr>
                      </a:pPr>
                      <a:r>
                        <a:rPr sz="5200" dirty="0">
                          <a:solidFill>
                            <a:schemeClr val="tx1"/>
                          </a:solidFill>
                          <a:latin typeface="Concourse OT MGA 3" pitchFamily="50" charset="0"/>
                        </a:rPr>
                        <a:t>vocabulary </a:t>
                      </a:r>
                      <a:br>
                        <a:rPr sz="5200" dirty="0">
                          <a:solidFill>
                            <a:schemeClr val="tx1"/>
                          </a:solidFill>
                          <a:latin typeface="Concourse OT MGA 3" pitchFamily="50" charset="0"/>
                        </a:rPr>
                      </a:br>
                      <a:r>
                        <a:rPr lang="en-GB" sz="5200" dirty="0">
                          <a:solidFill>
                            <a:schemeClr val="tx1"/>
                          </a:solidFill>
                          <a:latin typeface="Concourse OT MGA 2" pitchFamily="50" charset="0"/>
                          <a:ea typeface="Concourse C2"/>
                          <a:cs typeface="Concourse C2"/>
                          <a:sym typeface="Concourse C2"/>
                        </a:rPr>
                        <a:t>1701</a:t>
                      </a:r>
                      <a:r>
                        <a:rPr sz="5200" dirty="0">
                          <a:solidFill>
                            <a:schemeClr val="tx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miter lim="400000"/>
                    </a:lnT>
                    <a:lnB w="3175">
                      <a:noFill/>
                      <a:miter lim="400000"/>
                    </a:lnB>
                    <a:noFill/>
                  </a:tcPr>
                </a:tc>
                <a:tc>
                  <a:txBody>
                    <a:bodyPr/>
                    <a:lstStyle/>
                    <a:p>
                      <a:pPr algn="ctr" defTabSz="914400">
                        <a:tabLst>
                          <a:tab pos="1282700" algn="l"/>
                        </a:tabLst>
                        <a:defRPr sz="5200">
                          <a:latin typeface="Concourse T3"/>
                          <a:ea typeface="Concourse T3"/>
                          <a:cs typeface="Concourse T3"/>
                          <a:sym typeface="Concourse T3"/>
                        </a:defRPr>
                      </a:pPr>
                      <a:r>
                        <a:rPr sz="5200" dirty="0">
                          <a:solidFill>
                            <a:schemeClr val="tx1"/>
                          </a:solidFill>
                          <a:latin typeface="Concourse OT MGA 3" pitchFamily="50" charset="0"/>
                        </a:rPr>
                        <a:t>wordage </a:t>
                      </a:r>
                      <a:br>
                        <a:rPr sz="5200" dirty="0">
                          <a:solidFill>
                            <a:schemeClr val="tx1"/>
                          </a:solidFill>
                          <a:latin typeface="Concourse OT MGA 3" pitchFamily="50" charset="0"/>
                        </a:rPr>
                      </a:br>
                      <a:r>
                        <a:rPr sz="5200" dirty="0">
                          <a:solidFill>
                            <a:schemeClr val="tx1"/>
                          </a:solidFill>
                          <a:latin typeface="Concourse OT MGA 2" pitchFamily="50" charset="0"/>
                          <a:ea typeface="Concourse C2"/>
                          <a:cs typeface="Concourse C2"/>
                          <a:sym typeface="Concourse C2"/>
                        </a:rPr>
                        <a:t>1829</a:t>
                      </a:r>
                      <a:r>
                        <a:rPr sz="5200" dirty="0">
                          <a:solidFill>
                            <a:schemeClr val="tx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miter lim="400000"/>
                    </a:lnT>
                    <a:lnB w="3175">
                      <a:no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tx1"/>
                          </a:solidFill>
                          <a:latin typeface="Concourse OT MGA 3" pitchFamily="50" charset="0"/>
                        </a:rPr>
                        <a:t>vocab</a:t>
                      </a:r>
                      <a:br>
                        <a:rPr lang="en-GB" sz="5200" dirty="0">
                          <a:solidFill>
                            <a:schemeClr val="tx1"/>
                          </a:solidFill>
                          <a:latin typeface="Concourse OT MGA 3" pitchFamily="50" charset="0"/>
                        </a:rPr>
                      </a:br>
                      <a:r>
                        <a:rPr lang="en-GB" sz="5200" dirty="0">
                          <a:solidFill>
                            <a:schemeClr val="tx1"/>
                          </a:solidFill>
                          <a:latin typeface="Concourse OT MGA 2" pitchFamily="50" charset="0"/>
                          <a:ea typeface="Concourse C2"/>
                          <a:cs typeface="Concourse C2"/>
                          <a:sym typeface="Concourse C2"/>
                        </a:rPr>
                        <a:t>1836</a:t>
                      </a:r>
                      <a:r>
                        <a:rPr lang="en-GB" sz="5200" dirty="0">
                          <a:solidFill>
                            <a:schemeClr val="tx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miter lim="400000"/>
                    </a:lnT>
                    <a:lnB w="3175">
                      <a:noFill/>
                      <a:miter lim="400000"/>
                    </a:lnB>
                    <a:noFill/>
                  </a:tcPr>
                </a:tc>
                <a:extLst>
                  <a:ext uri="{0D108BD9-81ED-4DB2-BD59-A6C34878D82A}">
                    <a16:rowId xmlns:a16="http://schemas.microsoft.com/office/drawing/2014/main" val="10000"/>
                  </a:ext>
                </a:extLst>
              </a:tr>
              <a:tr h="3616524">
                <a:tc>
                  <a:txBody>
                    <a:bodyPr/>
                    <a:lstStyle/>
                    <a:p>
                      <a:pPr algn="ctr" defTabSz="914400">
                        <a:tabLst>
                          <a:tab pos="1282700" algn="l"/>
                        </a:tabLst>
                        <a:defRPr sz="5200">
                          <a:latin typeface="Concourse T3"/>
                          <a:ea typeface="Concourse T3"/>
                          <a:cs typeface="Concourse T3"/>
                          <a:sym typeface="Concourse T3"/>
                        </a:defRPr>
                      </a:pPr>
                      <a:r>
                        <a:rPr lang="en-GB" sz="5200" dirty="0">
                          <a:solidFill>
                            <a:schemeClr val="tx1"/>
                          </a:solidFill>
                          <a:latin typeface="Concourse OT MGA 3" pitchFamily="50" charset="0"/>
                        </a:rPr>
                        <a:t>word-stock </a:t>
                      </a:r>
                      <a:br>
                        <a:rPr lang="en-GB" sz="5200" dirty="0">
                          <a:solidFill>
                            <a:schemeClr val="tx1"/>
                          </a:solidFill>
                          <a:latin typeface="Concourse OT MGA 3" pitchFamily="50" charset="0"/>
                        </a:rPr>
                      </a:br>
                      <a:r>
                        <a:rPr lang="en-GB" sz="5200" dirty="0">
                          <a:solidFill>
                            <a:schemeClr val="tx1"/>
                          </a:solidFill>
                          <a:latin typeface="Concourse OT MGA 2" pitchFamily="50" charset="0"/>
                          <a:ea typeface="Concourse C2"/>
                          <a:cs typeface="Concourse C2"/>
                          <a:sym typeface="Concourse C2"/>
                        </a:rPr>
                        <a:t>1858</a:t>
                      </a:r>
                      <a:r>
                        <a:rPr lang="en-GB" sz="5200" dirty="0">
                          <a:solidFill>
                            <a:schemeClr val="tx1"/>
                          </a:solidFill>
                          <a:latin typeface="Concourse C2"/>
                          <a:ea typeface="Concourse C2"/>
                          <a:cs typeface="Concourse C2"/>
                          <a:sym typeface="Concourse C2"/>
                        </a:rPr>
                        <a:t>–</a:t>
                      </a:r>
                    </a:p>
                  </a:txBody>
                  <a:tcPr marL="50800" marR="50800" marT="50800" marB="50800" anchor="ctr" horzOverflow="overflow">
                    <a:lnL w="3175">
                      <a:miter lim="400000"/>
                    </a:lnL>
                    <a:lnR w="3175">
                      <a:noFill/>
                      <a:miter lim="400000"/>
                    </a:lnR>
                    <a:lnT w="3175">
                      <a:miter lim="400000"/>
                    </a:lnT>
                    <a:lnB w="3175">
                      <a:miter lim="400000"/>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tx1"/>
                          </a:solidFill>
                          <a:latin typeface="Concourse OT MGA 3" pitchFamily="50" charset="0"/>
                        </a:rPr>
                        <a:t>word-hoard </a:t>
                      </a:r>
                      <a:br>
                        <a:rPr lang="en-GB" sz="5200" dirty="0">
                          <a:solidFill>
                            <a:schemeClr val="tx1"/>
                          </a:solidFill>
                          <a:latin typeface="Concourse OT MGA 3" pitchFamily="50" charset="0"/>
                        </a:rPr>
                      </a:br>
                      <a:r>
                        <a:rPr lang="en-GB" sz="5200" dirty="0">
                          <a:solidFill>
                            <a:schemeClr val="tx1"/>
                          </a:solidFill>
                          <a:latin typeface="Concourse OT MGA 2" pitchFamily="50" charset="0"/>
                          <a:ea typeface="Concourse C2"/>
                          <a:cs typeface="Concourse C2"/>
                          <a:sym typeface="Concourse C2"/>
                        </a:rPr>
                        <a:t>1869</a:t>
                      </a:r>
                      <a:r>
                        <a:rPr lang="en-GB" sz="5200" dirty="0">
                          <a:solidFill>
                            <a:schemeClr val="tx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miter lim="400000"/>
                    </a:lnT>
                    <a:lnB w="3175">
                      <a:miter lim="400000"/>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tx1"/>
                          </a:solidFill>
                          <a:latin typeface="Concourse OT MGA 3" pitchFamily="50" charset="0"/>
                        </a:rPr>
                        <a:t>wordlore </a:t>
                      </a:r>
                      <a:br>
                        <a:rPr lang="en-GB" sz="5200" dirty="0">
                          <a:solidFill>
                            <a:schemeClr val="tx1"/>
                          </a:solidFill>
                          <a:latin typeface="Concourse OT MGA 3" pitchFamily="50" charset="0"/>
                        </a:rPr>
                      </a:br>
                      <a:r>
                        <a:rPr lang="en-GB" sz="5200" dirty="0">
                          <a:solidFill>
                            <a:schemeClr val="tx1"/>
                          </a:solidFill>
                          <a:latin typeface="Concourse OT MGA 2" pitchFamily="50" charset="0"/>
                          <a:ea typeface="Concourse C2"/>
                          <a:cs typeface="Concourse C2"/>
                          <a:sym typeface="Concourse C2"/>
                        </a:rPr>
                        <a:t>1904</a:t>
                      </a:r>
                    </a:p>
                  </a:txBody>
                  <a:tcPr marL="50800" marR="50800" marT="50800" marB="50800" anchor="ctr" horzOverflow="overflow">
                    <a:lnL w="3175">
                      <a:miter lim="400000"/>
                    </a:lnL>
                    <a:lnR w="3175">
                      <a:miter lim="400000"/>
                    </a:lnR>
                    <a:lnT w="3175">
                      <a:noFill/>
                      <a:miter lim="400000"/>
                    </a:lnT>
                    <a:lnB w="3175">
                      <a:miter lim="400000"/>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tx1"/>
                          </a:solidFill>
                          <a:latin typeface="Concourse OT MGA 3" pitchFamily="50" charset="0"/>
                        </a:rPr>
                        <a:t>lexicon </a:t>
                      </a:r>
                      <a:br>
                        <a:rPr lang="en-GB" sz="5200" dirty="0">
                          <a:solidFill>
                            <a:schemeClr val="tx1"/>
                          </a:solidFill>
                          <a:latin typeface="Concourse OT MGA 3" pitchFamily="50" charset="0"/>
                        </a:rPr>
                      </a:br>
                      <a:r>
                        <a:rPr lang="en-GB" sz="5200" dirty="0">
                          <a:solidFill>
                            <a:schemeClr val="tx1"/>
                          </a:solidFill>
                          <a:latin typeface="Concourse OT MGA 2" pitchFamily="50" charset="0"/>
                          <a:ea typeface="Concourse C2"/>
                          <a:cs typeface="Concourse C2"/>
                          <a:sym typeface="Concourse C2"/>
                        </a:rPr>
                        <a:t>1933</a:t>
                      </a:r>
                      <a:r>
                        <a:rPr lang="en-GB" sz="5200" dirty="0">
                          <a:solidFill>
                            <a:schemeClr val="tx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noFill/>
                      <a:miter lim="400000"/>
                    </a:lnT>
                    <a:lnB w="3175">
                      <a:miter lim="400000"/>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tx1"/>
                          </a:solidFill>
                          <a:latin typeface="Concourse OT MGA 3" pitchFamily="50" charset="0"/>
                        </a:rPr>
                        <a:t>lexis</a:t>
                      </a:r>
                      <a:br>
                        <a:rPr lang="en-GB" sz="5200" dirty="0">
                          <a:solidFill>
                            <a:schemeClr val="tx1"/>
                          </a:solidFill>
                          <a:latin typeface="Concourse OT MGA 3" pitchFamily="50" charset="0"/>
                        </a:rPr>
                      </a:br>
                      <a:r>
                        <a:rPr lang="en-GB" sz="5200" dirty="0">
                          <a:solidFill>
                            <a:schemeClr val="tx1"/>
                          </a:solidFill>
                          <a:latin typeface="Concourse OT MGA 2" pitchFamily="50" charset="0"/>
                          <a:ea typeface="Concourse C2"/>
                          <a:cs typeface="Concourse C2"/>
                          <a:sym typeface="Concourse C2"/>
                        </a:rPr>
                        <a:t>1960</a:t>
                      </a:r>
                      <a:r>
                        <a:rPr lang="en-GB" sz="5200" dirty="0">
                          <a:solidFill>
                            <a:schemeClr val="tx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noFill/>
                      <a:miter lim="400000"/>
                    </a:lnT>
                    <a:lnB w="3175">
                      <a:miter lim="400000"/>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79008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87" name="Table"/>
          <p:cNvGraphicFramePr/>
          <p:nvPr>
            <p:extLst>
              <p:ext uri="{D42A27DB-BD31-4B8C-83A1-F6EECF244321}">
                <p14:modId xmlns:p14="http://schemas.microsoft.com/office/powerpoint/2010/main" val="3328447337"/>
              </p:ext>
            </p:extLst>
          </p:nvPr>
        </p:nvGraphicFramePr>
        <p:xfrm>
          <a:off x="4208858" y="3232546"/>
          <a:ext cx="15948420" cy="7233048"/>
        </p:xfrm>
        <a:graphic>
          <a:graphicData uri="http://schemas.openxmlformats.org/drawingml/2006/table">
            <a:tbl>
              <a:tblPr/>
              <a:tblGrid>
                <a:gridCol w="3189684">
                  <a:extLst>
                    <a:ext uri="{9D8B030D-6E8A-4147-A177-3AD203B41FA5}">
                      <a16:colId xmlns:a16="http://schemas.microsoft.com/office/drawing/2014/main" val="20000"/>
                    </a:ext>
                  </a:extLst>
                </a:gridCol>
                <a:gridCol w="3189684">
                  <a:extLst>
                    <a:ext uri="{9D8B030D-6E8A-4147-A177-3AD203B41FA5}">
                      <a16:colId xmlns:a16="http://schemas.microsoft.com/office/drawing/2014/main" val="20001"/>
                    </a:ext>
                  </a:extLst>
                </a:gridCol>
                <a:gridCol w="3189684">
                  <a:extLst>
                    <a:ext uri="{9D8B030D-6E8A-4147-A177-3AD203B41FA5}">
                      <a16:colId xmlns:a16="http://schemas.microsoft.com/office/drawing/2014/main" val="20002"/>
                    </a:ext>
                  </a:extLst>
                </a:gridCol>
                <a:gridCol w="3189684">
                  <a:extLst>
                    <a:ext uri="{9D8B030D-6E8A-4147-A177-3AD203B41FA5}">
                      <a16:colId xmlns:a16="http://schemas.microsoft.com/office/drawing/2014/main" val="20003"/>
                    </a:ext>
                  </a:extLst>
                </a:gridCol>
                <a:gridCol w="3189684">
                  <a:extLst>
                    <a:ext uri="{9D8B030D-6E8A-4147-A177-3AD203B41FA5}">
                      <a16:colId xmlns:a16="http://schemas.microsoft.com/office/drawing/2014/main" val="20004"/>
                    </a:ext>
                  </a:extLst>
                </a:gridCol>
              </a:tblGrid>
              <a:tr h="3616524">
                <a:tc>
                  <a:txBody>
                    <a:bodyPr/>
                    <a:lstStyle/>
                    <a:p>
                      <a:pPr algn="ctr" defTabSz="914400">
                        <a:tabLst>
                          <a:tab pos="1282700" algn="l"/>
                        </a:tabLst>
                        <a:defRPr sz="5200">
                          <a:latin typeface="Concourse T3"/>
                          <a:ea typeface="Concourse T3"/>
                          <a:cs typeface="Concourse T3"/>
                          <a:sym typeface="Concourse T3"/>
                        </a:defRPr>
                      </a:pPr>
                      <a:r>
                        <a:rPr sz="5200" dirty="0" err="1">
                          <a:solidFill>
                            <a:schemeClr val="tx1"/>
                          </a:solidFill>
                          <a:latin typeface="Concourse OT MGA 3" pitchFamily="50" charset="0"/>
                        </a:rPr>
                        <a:t>wordhord</a:t>
                      </a:r>
                      <a:br>
                        <a:rPr sz="5200" dirty="0">
                          <a:solidFill>
                            <a:schemeClr val="tx1"/>
                          </a:solidFill>
                          <a:latin typeface="Concourse OT MGA 3" pitchFamily="50" charset="0"/>
                        </a:rPr>
                      </a:br>
                      <a:r>
                        <a:rPr sz="5200" dirty="0" err="1">
                          <a:solidFill>
                            <a:schemeClr val="tx1"/>
                          </a:solidFill>
                          <a:latin typeface="Concourse C2"/>
                          <a:ea typeface="Concourse C2"/>
                          <a:cs typeface="Concourse C2"/>
                          <a:sym typeface="Concourse C2"/>
                        </a:rPr>
                        <a:t>oe</a:t>
                      </a:r>
                      <a:endParaRPr sz="5200" dirty="0">
                        <a:solidFill>
                          <a:schemeClr val="tx1"/>
                        </a:solidFill>
                        <a:latin typeface="Concourse C2"/>
                        <a:ea typeface="Concourse C2"/>
                        <a:cs typeface="Concourse C2"/>
                        <a:sym typeface="Concourse C2"/>
                      </a:endParaRPr>
                    </a:p>
                  </a:txBody>
                  <a:tcPr marL="50800" marR="50800" marT="50800" marB="50800" anchor="ctr" horzOverflow="overflow">
                    <a:lnL w="3175">
                      <a:miter lim="400000"/>
                    </a:lnL>
                    <a:lnR w="3175">
                      <a:miter lim="400000"/>
                    </a:lnR>
                    <a:lnT w="3175">
                      <a:miter lim="400000"/>
                    </a:lnT>
                    <a:lnB w="3175">
                      <a:miter lim="400000"/>
                    </a:lnB>
                    <a:solidFill>
                      <a:srgbClr val="000000"/>
                    </a:solidFill>
                  </a:tcPr>
                </a:tc>
                <a:tc>
                  <a:txBody>
                    <a:bodyPr/>
                    <a:lstStyle/>
                    <a:p>
                      <a:pPr algn="ctr" defTabSz="914400">
                        <a:tabLst>
                          <a:tab pos="1282700" algn="l"/>
                        </a:tabLst>
                        <a:defRPr sz="5200">
                          <a:latin typeface="Concourse T3"/>
                          <a:ea typeface="Concourse T3"/>
                          <a:cs typeface="Concourse T3"/>
                          <a:sym typeface="Concourse T3"/>
                        </a:defRPr>
                      </a:pPr>
                      <a:r>
                        <a:rPr sz="5200" dirty="0" err="1">
                          <a:solidFill>
                            <a:schemeClr val="tx1"/>
                          </a:solidFill>
                          <a:latin typeface="Concourse OT MGA 3" pitchFamily="50" charset="0"/>
                        </a:rPr>
                        <a:t>wordloca</a:t>
                      </a:r>
                      <a:r>
                        <a:rPr sz="5200" dirty="0">
                          <a:solidFill>
                            <a:schemeClr val="tx1"/>
                          </a:solidFill>
                          <a:latin typeface="Concourse OT MGA 3" pitchFamily="50" charset="0"/>
                        </a:rPr>
                        <a:t> </a:t>
                      </a:r>
                      <a:br>
                        <a:rPr sz="5200" dirty="0">
                          <a:solidFill>
                            <a:schemeClr val="tx1"/>
                          </a:solidFill>
                          <a:latin typeface="Concourse OT MGA 3" pitchFamily="50" charset="0"/>
                        </a:rPr>
                      </a:br>
                      <a:r>
                        <a:rPr sz="5200" dirty="0" err="1">
                          <a:solidFill>
                            <a:schemeClr val="tx1"/>
                          </a:solidFill>
                          <a:latin typeface="Concourse C2"/>
                          <a:ea typeface="Concourse C2"/>
                          <a:cs typeface="Concourse C2"/>
                          <a:sym typeface="Concourse C2"/>
                        </a:rPr>
                        <a:t>oe</a:t>
                      </a:r>
                      <a:endParaRPr sz="5200" dirty="0">
                        <a:solidFill>
                          <a:schemeClr val="tx1"/>
                        </a:solidFill>
                        <a:latin typeface="Concourse C2"/>
                        <a:ea typeface="Concourse C2"/>
                        <a:cs typeface="Concourse C2"/>
                        <a:sym typeface="Concourse C2"/>
                      </a:endParaRPr>
                    </a:p>
                  </a:txBody>
                  <a:tcPr marL="50800" marR="50800" marT="50800" marB="50800" anchor="ctr" horzOverflow="overflow">
                    <a:lnL w="3175">
                      <a:miter lim="400000"/>
                    </a:lnL>
                    <a:lnR w="3175">
                      <a:noFill/>
                      <a:miter lim="400000"/>
                    </a:lnR>
                    <a:lnT w="3175">
                      <a:miter lim="400000"/>
                    </a:lnT>
                    <a:lnB w="3175">
                      <a:noFill/>
                      <a:miter lim="400000"/>
                    </a:lnB>
                    <a:solidFill>
                      <a:srgbClr val="000000"/>
                    </a:solidFill>
                  </a:tcPr>
                </a:tc>
                <a:tc>
                  <a:txBody>
                    <a:bodyPr/>
                    <a:lstStyle/>
                    <a:p>
                      <a:pPr algn="ctr" defTabSz="914400">
                        <a:tabLst>
                          <a:tab pos="1282700" algn="l"/>
                        </a:tabLst>
                        <a:defRPr sz="5200">
                          <a:latin typeface="Concourse T3"/>
                          <a:ea typeface="Concourse T3"/>
                          <a:cs typeface="Concourse T3"/>
                          <a:sym typeface="Concourse T3"/>
                        </a:defRPr>
                      </a:pPr>
                      <a:r>
                        <a:rPr sz="5200" dirty="0">
                          <a:solidFill>
                            <a:schemeClr val="bg1"/>
                          </a:solidFill>
                          <a:latin typeface="Concourse OT MGA 3" pitchFamily="50" charset="0"/>
                        </a:rPr>
                        <a:t>vocabulary </a:t>
                      </a:r>
                      <a:br>
                        <a:rPr sz="5200" dirty="0">
                          <a:solidFill>
                            <a:schemeClr val="bg1"/>
                          </a:solidFill>
                          <a:latin typeface="Concourse OT MGA 3" pitchFamily="50" charset="0"/>
                        </a:rPr>
                      </a:br>
                      <a:r>
                        <a:rPr lang="en-GB" sz="5200" dirty="0">
                          <a:solidFill>
                            <a:schemeClr val="bg1"/>
                          </a:solidFill>
                          <a:latin typeface="Concourse OT MGA 2" pitchFamily="50" charset="0"/>
                          <a:ea typeface="Concourse C2"/>
                          <a:cs typeface="Concourse C2"/>
                          <a:sym typeface="Concourse C2"/>
                        </a:rPr>
                        <a:t>1701</a:t>
                      </a:r>
                      <a:r>
                        <a:rPr sz="5200" dirty="0">
                          <a:solidFill>
                            <a:schemeClr val="bg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miter lim="400000"/>
                    </a:lnT>
                    <a:lnB w="3175">
                      <a:noFill/>
                      <a:miter lim="400000"/>
                    </a:lnB>
                    <a:solidFill>
                      <a:srgbClr val="A19F00"/>
                    </a:solidFill>
                  </a:tcPr>
                </a:tc>
                <a:tc>
                  <a:txBody>
                    <a:bodyPr/>
                    <a:lstStyle/>
                    <a:p>
                      <a:pPr algn="ctr" defTabSz="914400">
                        <a:tabLst>
                          <a:tab pos="1282700" algn="l"/>
                        </a:tabLst>
                        <a:defRPr sz="5200">
                          <a:latin typeface="Concourse T3"/>
                          <a:ea typeface="Concourse T3"/>
                          <a:cs typeface="Concourse T3"/>
                          <a:sym typeface="Concourse T3"/>
                        </a:defRPr>
                      </a:pPr>
                      <a:r>
                        <a:rPr sz="5200" dirty="0">
                          <a:solidFill>
                            <a:schemeClr val="bg1"/>
                          </a:solidFill>
                          <a:latin typeface="Concourse OT MGA 3" pitchFamily="50" charset="0"/>
                        </a:rPr>
                        <a:t>wordage </a:t>
                      </a:r>
                      <a:br>
                        <a:rPr sz="5200" dirty="0">
                          <a:solidFill>
                            <a:schemeClr val="bg1"/>
                          </a:solidFill>
                          <a:latin typeface="Concourse OT MGA 3" pitchFamily="50" charset="0"/>
                        </a:rPr>
                      </a:br>
                      <a:r>
                        <a:rPr sz="5200" dirty="0">
                          <a:solidFill>
                            <a:schemeClr val="bg1"/>
                          </a:solidFill>
                          <a:latin typeface="Concourse OT MGA 2" pitchFamily="50" charset="0"/>
                          <a:ea typeface="Concourse C2"/>
                          <a:cs typeface="Concourse C2"/>
                          <a:sym typeface="Concourse C2"/>
                        </a:rPr>
                        <a:t>1829</a:t>
                      </a:r>
                      <a:r>
                        <a:rPr sz="5200" dirty="0">
                          <a:solidFill>
                            <a:schemeClr val="bg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miter lim="400000"/>
                    </a:lnT>
                    <a:lnB w="3175">
                      <a:noFill/>
                      <a:miter lim="400000"/>
                    </a:lnB>
                    <a:solidFill>
                      <a:srgbClr val="B4B1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bg1"/>
                          </a:solidFill>
                          <a:latin typeface="Concourse OT MGA 3" pitchFamily="50" charset="0"/>
                        </a:rPr>
                        <a:t>vocab</a:t>
                      </a:r>
                      <a:br>
                        <a:rPr lang="en-GB" sz="5200" dirty="0">
                          <a:solidFill>
                            <a:schemeClr val="bg1"/>
                          </a:solidFill>
                          <a:latin typeface="Concourse OT MGA 3" pitchFamily="50" charset="0"/>
                        </a:rPr>
                      </a:br>
                      <a:r>
                        <a:rPr lang="en-GB" sz="5200" dirty="0">
                          <a:solidFill>
                            <a:schemeClr val="bg1"/>
                          </a:solidFill>
                          <a:latin typeface="Concourse OT MGA 2" pitchFamily="50" charset="0"/>
                          <a:ea typeface="Concourse C2"/>
                          <a:cs typeface="Concourse C2"/>
                          <a:sym typeface="Concourse C2"/>
                        </a:rPr>
                        <a:t>1836</a:t>
                      </a:r>
                      <a:r>
                        <a:rPr lang="en-GB" sz="5200" dirty="0">
                          <a:solidFill>
                            <a:schemeClr val="bg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miter lim="400000"/>
                    </a:lnT>
                    <a:lnB w="3175">
                      <a:noFill/>
                      <a:miter lim="400000"/>
                    </a:lnB>
                    <a:solidFill>
                      <a:srgbClr val="BAB700"/>
                    </a:solidFill>
                  </a:tcPr>
                </a:tc>
                <a:extLst>
                  <a:ext uri="{0D108BD9-81ED-4DB2-BD59-A6C34878D82A}">
                    <a16:rowId xmlns:a16="http://schemas.microsoft.com/office/drawing/2014/main" val="10000"/>
                  </a:ext>
                </a:extLst>
              </a:tr>
              <a:tr h="3616524">
                <a:tc>
                  <a:txBody>
                    <a:bodyPr/>
                    <a:lstStyle/>
                    <a:p>
                      <a:pPr algn="ctr" defTabSz="914400">
                        <a:tabLst>
                          <a:tab pos="1282700" algn="l"/>
                        </a:tabLst>
                        <a:defRPr sz="5200">
                          <a:latin typeface="Concourse T3"/>
                          <a:ea typeface="Concourse T3"/>
                          <a:cs typeface="Concourse T3"/>
                          <a:sym typeface="Concourse T3"/>
                        </a:defRPr>
                      </a:pPr>
                      <a:r>
                        <a:rPr lang="en-GB" sz="5200" dirty="0">
                          <a:solidFill>
                            <a:schemeClr val="bg1"/>
                          </a:solidFill>
                          <a:latin typeface="Concourse OT MGA 3" pitchFamily="50" charset="0"/>
                        </a:rPr>
                        <a:t>word-stock </a:t>
                      </a:r>
                      <a:br>
                        <a:rPr lang="en-GB" sz="5200" dirty="0">
                          <a:solidFill>
                            <a:schemeClr val="bg1"/>
                          </a:solidFill>
                          <a:latin typeface="Concourse OT MGA 3" pitchFamily="50" charset="0"/>
                        </a:rPr>
                      </a:br>
                      <a:r>
                        <a:rPr lang="en-GB" sz="5200" dirty="0">
                          <a:solidFill>
                            <a:schemeClr val="bg1"/>
                          </a:solidFill>
                          <a:latin typeface="Concourse OT MGA 2" pitchFamily="50" charset="0"/>
                          <a:ea typeface="Concourse C2"/>
                          <a:cs typeface="Concourse C2"/>
                          <a:sym typeface="Concourse C2"/>
                        </a:rPr>
                        <a:t>1858</a:t>
                      </a:r>
                      <a:r>
                        <a:rPr lang="en-GB" sz="5200" dirty="0">
                          <a:solidFill>
                            <a:schemeClr val="bg1"/>
                          </a:solidFill>
                          <a:latin typeface="Concourse C2"/>
                          <a:ea typeface="Concourse C2"/>
                          <a:cs typeface="Concourse C2"/>
                          <a:sym typeface="Concourse C2"/>
                        </a:rPr>
                        <a:t>–</a:t>
                      </a:r>
                    </a:p>
                  </a:txBody>
                  <a:tcPr marL="50800" marR="50800" marT="50800" marB="50800" anchor="ctr" horzOverflow="overflow">
                    <a:lnL w="3175">
                      <a:miter lim="400000"/>
                    </a:lnL>
                    <a:lnR w="3175">
                      <a:noFill/>
                      <a:miter lim="400000"/>
                    </a:lnR>
                    <a:lnT w="3175">
                      <a:miter lim="400000"/>
                    </a:lnT>
                    <a:lnB w="3175">
                      <a:miter lim="400000"/>
                    </a:lnB>
                    <a:solidFill>
                      <a:srgbClr val="D0CD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bg1"/>
                          </a:solidFill>
                          <a:latin typeface="Concourse OT MGA 3" pitchFamily="50" charset="0"/>
                        </a:rPr>
                        <a:t>word-hoard </a:t>
                      </a:r>
                      <a:br>
                        <a:rPr lang="en-GB" sz="5200" dirty="0">
                          <a:solidFill>
                            <a:schemeClr val="bg1"/>
                          </a:solidFill>
                          <a:latin typeface="Concourse OT MGA 3" pitchFamily="50" charset="0"/>
                        </a:rPr>
                      </a:br>
                      <a:r>
                        <a:rPr lang="en-GB" sz="5200" dirty="0">
                          <a:solidFill>
                            <a:schemeClr val="bg1"/>
                          </a:solidFill>
                          <a:latin typeface="Concourse OT MGA 2" pitchFamily="50" charset="0"/>
                          <a:ea typeface="Concourse C2"/>
                          <a:cs typeface="Concourse C2"/>
                          <a:sym typeface="Concourse C2"/>
                        </a:rPr>
                        <a:t>1869</a:t>
                      </a:r>
                      <a:r>
                        <a:rPr lang="en-GB" sz="5200" dirty="0">
                          <a:solidFill>
                            <a:schemeClr val="bg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miter lim="400000"/>
                    </a:lnT>
                    <a:lnB w="3175">
                      <a:miter lim="400000"/>
                    </a:lnB>
                    <a:solidFill>
                      <a:srgbClr val="D2CF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bg1"/>
                          </a:solidFill>
                          <a:latin typeface="Concourse OT MGA 3" pitchFamily="50" charset="0"/>
                        </a:rPr>
                        <a:t>wordlore </a:t>
                      </a:r>
                      <a:br>
                        <a:rPr lang="en-GB" sz="5200" dirty="0">
                          <a:solidFill>
                            <a:schemeClr val="bg1"/>
                          </a:solidFill>
                          <a:latin typeface="Concourse OT MGA 3" pitchFamily="50" charset="0"/>
                        </a:rPr>
                      </a:br>
                      <a:r>
                        <a:rPr lang="en-GB" sz="5200" dirty="0">
                          <a:solidFill>
                            <a:schemeClr val="bg1"/>
                          </a:solidFill>
                          <a:latin typeface="Concourse OT MGA 2" pitchFamily="50" charset="0"/>
                          <a:ea typeface="Concourse C2"/>
                          <a:cs typeface="Concourse C2"/>
                          <a:sym typeface="Concourse C2"/>
                        </a:rPr>
                        <a:t>1904</a:t>
                      </a:r>
                    </a:p>
                  </a:txBody>
                  <a:tcPr marL="50800" marR="50800" marT="50800" marB="50800" anchor="ctr" horzOverflow="overflow">
                    <a:lnL w="3175">
                      <a:miter lim="400000"/>
                    </a:lnL>
                    <a:lnR w="3175">
                      <a:miter lim="400000"/>
                    </a:lnR>
                    <a:lnT w="3175">
                      <a:noFill/>
                      <a:miter lim="400000"/>
                    </a:lnT>
                    <a:lnB w="3175">
                      <a:miter lim="400000"/>
                    </a:lnB>
                    <a:solidFill>
                      <a:srgbClr val="D6D3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bg1"/>
                          </a:solidFill>
                          <a:latin typeface="Concourse OT MGA 3" pitchFamily="50" charset="0"/>
                        </a:rPr>
                        <a:t>lexicon </a:t>
                      </a:r>
                      <a:br>
                        <a:rPr lang="en-GB" sz="5200" dirty="0">
                          <a:solidFill>
                            <a:schemeClr val="bg1"/>
                          </a:solidFill>
                          <a:latin typeface="Concourse OT MGA 3" pitchFamily="50" charset="0"/>
                        </a:rPr>
                      </a:br>
                      <a:r>
                        <a:rPr lang="en-GB" sz="5200" dirty="0">
                          <a:solidFill>
                            <a:schemeClr val="bg1"/>
                          </a:solidFill>
                          <a:latin typeface="Concourse OT MGA 2" pitchFamily="50" charset="0"/>
                          <a:ea typeface="Concourse C2"/>
                          <a:cs typeface="Concourse C2"/>
                          <a:sym typeface="Concourse C2"/>
                        </a:rPr>
                        <a:t>1933</a:t>
                      </a:r>
                      <a:r>
                        <a:rPr lang="en-GB" sz="5200" dirty="0">
                          <a:solidFill>
                            <a:schemeClr val="bg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noFill/>
                      <a:miter lim="400000"/>
                    </a:lnT>
                    <a:lnB w="3175">
                      <a:miter lim="400000"/>
                    </a:lnB>
                    <a:solidFill>
                      <a:srgbClr val="E9E6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1282700" algn="l"/>
                        </a:tabLst>
                        <a:defRPr sz="5200">
                          <a:latin typeface="Concourse T3"/>
                          <a:ea typeface="Concourse T3"/>
                          <a:cs typeface="Concourse T3"/>
                          <a:sym typeface="Concourse T3"/>
                        </a:defRPr>
                      </a:pPr>
                      <a:r>
                        <a:rPr lang="en-GB" sz="5200" dirty="0">
                          <a:solidFill>
                            <a:schemeClr val="bg1"/>
                          </a:solidFill>
                          <a:latin typeface="Concourse OT MGA 3" pitchFamily="50" charset="0"/>
                        </a:rPr>
                        <a:t>lexis</a:t>
                      </a:r>
                      <a:br>
                        <a:rPr lang="en-GB" sz="5200" dirty="0">
                          <a:solidFill>
                            <a:schemeClr val="bg1"/>
                          </a:solidFill>
                          <a:latin typeface="Concourse OT MGA 3" pitchFamily="50" charset="0"/>
                        </a:rPr>
                      </a:br>
                      <a:r>
                        <a:rPr lang="en-GB" sz="5200" dirty="0">
                          <a:solidFill>
                            <a:schemeClr val="bg1"/>
                          </a:solidFill>
                          <a:latin typeface="Concourse OT MGA 2" pitchFamily="50" charset="0"/>
                          <a:ea typeface="Concourse C2"/>
                          <a:cs typeface="Concourse C2"/>
                          <a:sym typeface="Concourse C2"/>
                        </a:rPr>
                        <a:t>1960</a:t>
                      </a:r>
                      <a:r>
                        <a:rPr lang="en-GB" sz="5200" dirty="0">
                          <a:solidFill>
                            <a:schemeClr val="bg1"/>
                          </a:solidFill>
                          <a:latin typeface="Concourse C2"/>
                          <a:ea typeface="Concourse C2"/>
                          <a:cs typeface="Concourse C2"/>
                          <a:sym typeface="Concourse C2"/>
                        </a:rPr>
                        <a:t>–</a:t>
                      </a:r>
                    </a:p>
                  </a:txBody>
                  <a:tcPr marL="50800" marR="50800" marT="50800" marB="50800" anchor="ctr" horzOverflow="overflow">
                    <a:lnL w="3175">
                      <a:miter lim="400000"/>
                    </a:lnL>
                    <a:lnR w="3175">
                      <a:miter lim="400000"/>
                    </a:lnR>
                    <a:lnT w="3175">
                      <a:noFill/>
                      <a:miter lim="400000"/>
                    </a:lnT>
                    <a:lnB w="3175">
                      <a:miter lim="400000"/>
                    </a:lnB>
                    <a:solidFill>
                      <a:srgbClr val="EBE8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55599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9" name="droppedImage.png" descr="droppedImage.png"/>
          <p:cNvPicPr>
            <a:picLocks noChangeAspect="1"/>
          </p:cNvPicPr>
          <p:nvPr/>
        </p:nvPicPr>
        <p:blipFill>
          <a:blip r:embed="rId3"/>
          <a:stretch>
            <a:fillRect/>
          </a:stretch>
        </p:blipFill>
        <p:spPr>
          <a:xfrm>
            <a:off x="3346774" y="250033"/>
            <a:ext cx="17662924" cy="12197954"/>
          </a:xfrm>
          <a:prstGeom prst="rect">
            <a:avLst/>
          </a:prstGeom>
          <a:ln w="12700">
            <a:miter lim="400000"/>
          </a:ln>
        </p:spPr>
      </p:pic>
      <p:sp>
        <p:nvSpPr>
          <p:cNvPr id="1290" name="02.08.04.05 Words and Phrases"/>
          <p:cNvSpPr txBox="1"/>
          <p:nvPr/>
        </p:nvSpPr>
        <p:spPr>
          <a:xfrm>
            <a:off x="3298032" y="12607222"/>
            <a:ext cx="9030256" cy="878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C2"/>
                <a:ea typeface="Concourse C2"/>
                <a:cs typeface="Concourse C2"/>
                <a:sym typeface="Concourse C2"/>
              </a:defRPr>
            </a:pPr>
            <a:r>
              <a:rPr sz="3200" dirty="0">
                <a:latin typeface="Concourse OT MGA 2" pitchFamily="50" charset="0"/>
              </a:rPr>
              <a:t>02.08.04.05</a:t>
            </a:r>
            <a:r>
              <a:rPr sz="3200" dirty="0"/>
              <a:t> </a:t>
            </a:r>
            <a:r>
              <a:rPr sz="3200" dirty="0">
                <a:latin typeface="Concourse C3"/>
                <a:ea typeface="Concourse C3"/>
                <a:cs typeface="Concourse C3"/>
                <a:sym typeface="Concourse C3"/>
              </a:rPr>
              <a:t>Words</a:t>
            </a:r>
            <a:r>
              <a:rPr sz="3200" dirty="0"/>
              <a:t> and </a:t>
            </a:r>
            <a:r>
              <a:rPr sz="3200" dirty="0">
                <a:latin typeface="Concourse C3"/>
                <a:ea typeface="Concourse C3"/>
                <a:cs typeface="Concourse C3"/>
                <a:sym typeface="Concourse C3"/>
              </a:rPr>
              <a:t>Phrases</a:t>
            </a:r>
          </a:p>
        </p:txBody>
      </p:sp>
      <p:sp>
        <p:nvSpPr>
          <p:cNvPr id="1291" name="430 words"/>
          <p:cNvSpPr txBox="1"/>
          <p:nvPr/>
        </p:nvSpPr>
        <p:spPr>
          <a:xfrm>
            <a:off x="14003978" y="12733734"/>
            <a:ext cx="7000876"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r" defTabSz="821531">
              <a:buClr>
                <a:srgbClr val="430942"/>
              </a:buClr>
              <a:buFont typeface="Times New Roman"/>
              <a:defRPr sz="3000" i="1">
                <a:solidFill>
                  <a:srgbClr val="BFBFBF"/>
                </a:solidFill>
                <a:latin typeface="Concourse T3"/>
                <a:ea typeface="Concourse T3"/>
                <a:cs typeface="Concourse T3"/>
                <a:sym typeface="Concourse T3"/>
              </a:defRPr>
            </a:lvl1pPr>
          </a:lstStyle>
          <a:p>
            <a:r>
              <a:rPr dirty="0">
                <a:latin typeface="Concourse OT MGA 3" pitchFamily="50" charset="0"/>
              </a:rPr>
              <a:t>430 words</a:t>
            </a:r>
          </a:p>
        </p:txBody>
      </p:sp>
    </p:spTree>
    <p:extLst>
      <p:ext uri="{BB962C8B-B14F-4D97-AF65-F5344CB8AC3E}">
        <p14:creationId xmlns:p14="http://schemas.microsoft.com/office/powerpoint/2010/main" val="1038835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3" name="droppedImage.png" descr="droppedImage.png"/>
          <p:cNvPicPr>
            <a:picLocks noChangeAspect="1"/>
          </p:cNvPicPr>
          <p:nvPr/>
        </p:nvPicPr>
        <p:blipFill>
          <a:blip r:embed="rId3"/>
          <a:stretch>
            <a:fillRect/>
          </a:stretch>
        </p:blipFill>
        <p:spPr>
          <a:xfrm>
            <a:off x="3346774" y="250033"/>
            <a:ext cx="17662924" cy="12197954"/>
          </a:xfrm>
          <a:prstGeom prst="rect">
            <a:avLst/>
          </a:prstGeom>
          <a:ln w="12700">
            <a:miter lim="400000"/>
          </a:ln>
        </p:spPr>
      </p:pic>
      <p:pic>
        <p:nvPicPr>
          <p:cNvPr id="1294" name="Rectangle Rectangle" descr="Rectangle Rectangle"/>
          <p:cNvPicPr>
            <a:picLocks/>
          </p:cNvPicPr>
          <p:nvPr/>
        </p:nvPicPr>
        <p:blipFill>
          <a:blip r:embed="rId4"/>
          <a:stretch>
            <a:fillRect/>
          </a:stretch>
        </p:blipFill>
        <p:spPr>
          <a:xfrm>
            <a:off x="6085683" y="126604"/>
            <a:ext cx="2532858" cy="2443560"/>
          </a:xfrm>
          <a:prstGeom prst="rect">
            <a:avLst/>
          </a:prstGeom>
        </p:spPr>
      </p:pic>
      <p:sp>
        <p:nvSpPr>
          <p:cNvPr id="1296" name="02.08.04.05 Words and Phrases"/>
          <p:cNvSpPr txBox="1"/>
          <p:nvPr/>
        </p:nvSpPr>
        <p:spPr>
          <a:xfrm>
            <a:off x="3298032" y="12607222"/>
            <a:ext cx="9030256" cy="878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C2"/>
                <a:ea typeface="Concourse C2"/>
                <a:cs typeface="Concourse C2"/>
                <a:sym typeface="Concourse C2"/>
              </a:defRPr>
            </a:pPr>
            <a:r>
              <a:rPr sz="3200" dirty="0">
                <a:latin typeface="Concourse OT MGA 2" pitchFamily="50" charset="0"/>
              </a:rPr>
              <a:t>02.08.04.05</a:t>
            </a:r>
            <a:r>
              <a:rPr sz="3200" dirty="0"/>
              <a:t> </a:t>
            </a:r>
            <a:r>
              <a:rPr sz="3200" dirty="0">
                <a:latin typeface="Concourse C3"/>
                <a:ea typeface="Concourse C3"/>
                <a:cs typeface="Concourse C3"/>
                <a:sym typeface="Concourse C3"/>
              </a:rPr>
              <a:t>Words</a:t>
            </a:r>
            <a:r>
              <a:rPr sz="3200" dirty="0"/>
              <a:t> and </a:t>
            </a:r>
            <a:r>
              <a:rPr sz="3200" dirty="0">
                <a:latin typeface="Concourse C3"/>
                <a:ea typeface="Concourse C3"/>
                <a:cs typeface="Concourse C3"/>
                <a:sym typeface="Concourse C3"/>
              </a:rPr>
              <a:t>Phrases</a:t>
            </a:r>
          </a:p>
        </p:txBody>
      </p:sp>
      <p:sp>
        <p:nvSpPr>
          <p:cNvPr id="1297" name="430 words"/>
          <p:cNvSpPr txBox="1"/>
          <p:nvPr/>
        </p:nvSpPr>
        <p:spPr>
          <a:xfrm>
            <a:off x="14003978" y="12733734"/>
            <a:ext cx="7000876"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r" defTabSz="821531">
              <a:buClr>
                <a:srgbClr val="430942"/>
              </a:buClr>
              <a:buFont typeface="Times New Roman"/>
              <a:defRPr sz="3000" i="1">
                <a:solidFill>
                  <a:srgbClr val="BFBFBF"/>
                </a:solidFill>
                <a:latin typeface="Concourse T3"/>
                <a:ea typeface="Concourse T3"/>
                <a:cs typeface="Concourse T3"/>
                <a:sym typeface="Concourse T3"/>
              </a:defRPr>
            </a:lvl1pPr>
          </a:lstStyle>
          <a:p>
            <a:r>
              <a:rPr dirty="0">
                <a:latin typeface="Concourse OT MGA 3" pitchFamily="50" charset="0"/>
              </a:rPr>
              <a:t>430 words</a:t>
            </a:r>
          </a:p>
        </p:txBody>
      </p:sp>
    </p:spTree>
    <p:extLst>
      <p:ext uri="{BB962C8B-B14F-4D97-AF65-F5344CB8AC3E}">
        <p14:creationId xmlns:p14="http://schemas.microsoft.com/office/powerpoint/2010/main" val="1505207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9" name="droppedImage.png" descr="droppedImage.png"/>
          <p:cNvPicPr>
            <a:picLocks noChangeAspect="1"/>
          </p:cNvPicPr>
          <p:nvPr/>
        </p:nvPicPr>
        <p:blipFill>
          <a:blip r:embed="rId3"/>
          <a:stretch>
            <a:fillRect/>
          </a:stretch>
        </p:blipFill>
        <p:spPr>
          <a:xfrm>
            <a:off x="3289612" y="285751"/>
            <a:ext cx="17770080" cy="12215814"/>
          </a:xfrm>
          <a:prstGeom prst="rect">
            <a:avLst/>
          </a:prstGeom>
          <a:ln w="12700">
            <a:miter lim="400000"/>
          </a:ln>
        </p:spPr>
      </p:pic>
      <p:sp>
        <p:nvSpPr>
          <p:cNvPr id="1300" name="02.08.04 Study of Language"/>
          <p:cNvSpPr txBox="1"/>
          <p:nvPr/>
        </p:nvSpPr>
        <p:spPr>
          <a:xfrm>
            <a:off x="3298032" y="12607222"/>
            <a:ext cx="9030256" cy="878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C2"/>
                <a:ea typeface="Concourse C2"/>
                <a:cs typeface="Concourse C2"/>
                <a:sym typeface="Concourse C2"/>
              </a:defRPr>
            </a:pPr>
            <a:r>
              <a:rPr sz="3200" dirty="0">
                <a:latin typeface="Concourse OT MGA 2" pitchFamily="50" charset="0"/>
              </a:rPr>
              <a:t>02.08.04</a:t>
            </a:r>
            <a:r>
              <a:rPr sz="3200" dirty="0"/>
              <a:t> </a:t>
            </a:r>
            <a:r>
              <a:rPr sz="3200" dirty="0">
                <a:latin typeface="Concourse C3"/>
                <a:ea typeface="Concourse C3"/>
                <a:cs typeface="Concourse C3"/>
                <a:sym typeface="Concourse C3"/>
              </a:rPr>
              <a:t>Study of Language</a:t>
            </a:r>
          </a:p>
        </p:txBody>
      </p:sp>
      <p:sp>
        <p:nvSpPr>
          <p:cNvPr id="1301" name="4,652 words"/>
          <p:cNvSpPr txBox="1"/>
          <p:nvPr/>
        </p:nvSpPr>
        <p:spPr>
          <a:xfrm>
            <a:off x="14003978" y="12733734"/>
            <a:ext cx="7000876"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r" defTabSz="821531">
              <a:buClr>
                <a:srgbClr val="430942"/>
              </a:buClr>
              <a:buFont typeface="Times New Roman"/>
              <a:defRPr sz="3000" i="1">
                <a:solidFill>
                  <a:srgbClr val="BFBFBF"/>
                </a:solidFill>
                <a:latin typeface="Concourse T3"/>
                <a:ea typeface="Concourse T3"/>
                <a:cs typeface="Concourse T3"/>
                <a:sym typeface="Concourse T3"/>
              </a:defRPr>
            </a:lvl1pPr>
          </a:lstStyle>
          <a:p>
            <a:r>
              <a:rPr dirty="0">
                <a:latin typeface="Concourse OT MGA 3" pitchFamily="50" charset="0"/>
              </a:rPr>
              <a:t>4,652 words</a:t>
            </a:r>
          </a:p>
        </p:txBody>
      </p:sp>
    </p:spTree>
    <p:extLst>
      <p:ext uri="{BB962C8B-B14F-4D97-AF65-F5344CB8AC3E}">
        <p14:creationId xmlns:p14="http://schemas.microsoft.com/office/powerpoint/2010/main" val="4068634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06" name="Group"/>
          <p:cNvGrpSpPr/>
          <p:nvPr/>
        </p:nvGrpSpPr>
        <p:grpSpPr>
          <a:xfrm>
            <a:off x="3289612" y="285751"/>
            <a:ext cx="17770080" cy="12215814"/>
            <a:chOff x="0" y="0"/>
            <a:chExt cx="17770079" cy="12215812"/>
          </a:xfrm>
        </p:grpSpPr>
        <p:pic>
          <p:nvPicPr>
            <p:cNvPr id="1303" name="droppedImage.png" descr="droppedImage.png"/>
            <p:cNvPicPr>
              <a:picLocks noChangeAspect="1"/>
            </p:cNvPicPr>
            <p:nvPr/>
          </p:nvPicPr>
          <p:blipFill>
            <a:blip r:embed="rId3"/>
            <a:stretch>
              <a:fillRect/>
            </a:stretch>
          </p:blipFill>
          <p:spPr>
            <a:xfrm>
              <a:off x="0" y="0"/>
              <a:ext cx="17770081" cy="12215813"/>
            </a:xfrm>
            <a:prstGeom prst="rect">
              <a:avLst/>
            </a:prstGeom>
            <a:ln w="12700" cap="flat">
              <a:noFill/>
              <a:miter lim="400000"/>
            </a:ln>
            <a:effectLst/>
          </p:spPr>
        </p:pic>
        <p:pic>
          <p:nvPicPr>
            <p:cNvPr id="1304" name="Rectangle Rectangle" descr="Rectangle Rectangle"/>
            <p:cNvPicPr>
              <a:picLocks/>
            </p:cNvPicPr>
            <p:nvPr/>
          </p:nvPicPr>
          <p:blipFill>
            <a:blip r:embed="rId4"/>
            <a:stretch>
              <a:fillRect/>
            </a:stretch>
          </p:blipFill>
          <p:spPr>
            <a:xfrm>
              <a:off x="7635960" y="7520384"/>
              <a:ext cx="746919" cy="979091"/>
            </a:xfrm>
            <a:prstGeom prst="rect">
              <a:avLst/>
            </a:prstGeom>
            <a:effectLst/>
          </p:spPr>
        </p:pic>
      </p:grpSp>
      <p:sp>
        <p:nvSpPr>
          <p:cNvPr id="1307" name="02.08.04 Study of Language"/>
          <p:cNvSpPr txBox="1"/>
          <p:nvPr/>
        </p:nvSpPr>
        <p:spPr>
          <a:xfrm>
            <a:off x="3298032" y="12607222"/>
            <a:ext cx="9030256" cy="878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C2"/>
                <a:ea typeface="Concourse C2"/>
                <a:cs typeface="Concourse C2"/>
                <a:sym typeface="Concourse C2"/>
              </a:defRPr>
            </a:pPr>
            <a:r>
              <a:rPr sz="3200" dirty="0">
                <a:latin typeface="Concourse OT MGA 2" pitchFamily="50" charset="0"/>
              </a:rPr>
              <a:t>02.08.04</a:t>
            </a:r>
            <a:r>
              <a:rPr sz="3200" dirty="0"/>
              <a:t> </a:t>
            </a:r>
            <a:r>
              <a:rPr sz="3200" dirty="0">
                <a:latin typeface="Concourse C3"/>
                <a:ea typeface="Concourse C3"/>
                <a:cs typeface="Concourse C3"/>
                <a:sym typeface="Concourse C3"/>
              </a:rPr>
              <a:t>Study of Language</a:t>
            </a:r>
          </a:p>
        </p:txBody>
      </p:sp>
      <p:sp>
        <p:nvSpPr>
          <p:cNvPr id="1308" name="4,652 words"/>
          <p:cNvSpPr txBox="1"/>
          <p:nvPr/>
        </p:nvSpPr>
        <p:spPr>
          <a:xfrm>
            <a:off x="14003978" y="12733734"/>
            <a:ext cx="7000876"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r" defTabSz="821531">
              <a:buClr>
                <a:srgbClr val="430942"/>
              </a:buClr>
              <a:buFont typeface="Times New Roman"/>
              <a:defRPr sz="3000" i="1">
                <a:solidFill>
                  <a:srgbClr val="BFBFBF"/>
                </a:solidFill>
                <a:latin typeface="Concourse T3"/>
                <a:ea typeface="Concourse T3"/>
                <a:cs typeface="Concourse T3"/>
                <a:sym typeface="Concourse T3"/>
              </a:defRPr>
            </a:lvl1pPr>
          </a:lstStyle>
          <a:p>
            <a:r>
              <a:rPr dirty="0">
                <a:latin typeface="Concourse OT MGA 3" pitchFamily="50" charset="0"/>
              </a:rPr>
              <a:t>4,652 words</a:t>
            </a:r>
          </a:p>
        </p:txBody>
      </p:sp>
    </p:spTree>
    <p:extLst>
      <p:ext uri="{BB962C8B-B14F-4D97-AF65-F5344CB8AC3E}">
        <p14:creationId xmlns:p14="http://schemas.microsoft.com/office/powerpoint/2010/main" val="3308203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 name="droppedImage.png" descr="droppedImage.png"/>
          <p:cNvPicPr>
            <a:picLocks noChangeAspect="1"/>
          </p:cNvPicPr>
          <p:nvPr/>
        </p:nvPicPr>
        <p:blipFill>
          <a:blip r:embed="rId3"/>
          <a:stretch>
            <a:fillRect/>
          </a:stretch>
        </p:blipFill>
        <p:spPr>
          <a:xfrm>
            <a:off x="3298032" y="250033"/>
            <a:ext cx="17770080" cy="12233674"/>
          </a:xfrm>
          <a:prstGeom prst="rect">
            <a:avLst/>
          </a:prstGeom>
          <a:ln w="12700">
            <a:miter lim="400000"/>
          </a:ln>
        </p:spPr>
      </p:pic>
      <p:sp>
        <p:nvSpPr>
          <p:cNvPr id="1311" name="02.08.04 Study of Language"/>
          <p:cNvSpPr txBox="1"/>
          <p:nvPr/>
        </p:nvSpPr>
        <p:spPr>
          <a:xfrm>
            <a:off x="3298032" y="12607222"/>
            <a:ext cx="9030256" cy="878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C2"/>
                <a:ea typeface="Concourse C2"/>
                <a:cs typeface="Concourse C2"/>
                <a:sym typeface="Concourse C2"/>
              </a:defRPr>
            </a:pPr>
            <a:r>
              <a:rPr sz="3200" dirty="0">
                <a:latin typeface="Concourse OT MGA 2" pitchFamily="50" charset="0"/>
              </a:rPr>
              <a:t>02.08.04</a:t>
            </a:r>
            <a:r>
              <a:rPr sz="3200" dirty="0"/>
              <a:t> </a:t>
            </a:r>
            <a:r>
              <a:rPr sz="3200" dirty="0">
                <a:latin typeface="Concourse C3"/>
                <a:ea typeface="Concourse C3"/>
                <a:cs typeface="Concourse C3"/>
                <a:sym typeface="Concourse C3"/>
              </a:rPr>
              <a:t>Study of Language</a:t>
            </a:r>
          </a:p>
        </p:txBody>
      </p:sp>
      <p:sp>
        <p:nvSpPr>
          <p:cNvPr id="1312" name="4,652 words"/>
          <p:cNvSpPr txBox="1"/>
          <p:nvPr/>
        </p:nvSpPr>
        <p:spPr>
          <a:xfrm>
            <a:off x="14003978" y="12733734"/>
            <a:ext cx="7000876"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r" defTabSz="821531">
              <a:buClr>
                <a:srgbClr val="430942"/>
              </a:buClr>
              <a:buFont typeface="Times New Roman"/>
              <a:defRPr sz="3000" i="1">
                <a:solidFill>
                  <a:srgbClr val="BFBFBF"/>
                </a:solidFill>
                <a:latin typeface="Concourse T3"/>
                <a:ea typeface="Concourse T3"/>
                <a:cs typeface="Concourse T3"/>
                <a:sym typeface="Concourse T3"/>
              </a:defRPr>
            </a:lvl1pPr>
          </a:lstStyle>
          <a:p>
            <a:r>
              <a:rPr dirty="0">
                <a:latin typeface="Concourse OT MGA 3" pitchFamily="50" charset="0"/>
              </a:rPr>
              <a:t>4,652 words</a:t>
            </a:r>
          </a:p>
        </p:txBody>
      </p:sp>
    </p:spTree>
    <p:extLst>
      <p:ext uri="{BB962C8B-B14F-4D97-AF65-F5344CB8AC3E}">
        <p14:creationId xmlns:p14="http://schemas.microsoft.com/office/powerpoint/2010/main" val="4075767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4" name="droppedImage.png" descr="droppedImage.png"/>
          <p:cNvPicPr>
            <a:picLocks/>
          </p:cNvPicPr>
          <p:nvPr/>
        </p:nvPicPr>
        <p:blipFill>
          <a:blip r:embed="rId3"/>
          <a:stretch>
            <a:fillRect/>
          </a:stretch>
        </p:blipFill>
        <p:spPr>
          <a:xfrm>
            <a:off x="3298032" y="250033"/>
            <a:ext cx="17770080" cy="12233674"/>
          </a:xfrm>
          <a:prstGeom prst="rect">
            <a:avLst/>
          </a:prstGeom>
          <a:ln w="12700">
            <a:miter lim="400000"/>
          </a:ln>
        </p:spPr>
      </p:pic>
      <p:sp>
        <p:nvSpPr>
          <p:cNvPr id="1315" name="02.08 Language"/>
          <p:cNvSpPr txBox="1"/>
          <p:nvPr/>
        </p:nvSpPr>
        <p:spPr>
          <a:xfrm>
            <a:off x="3298032" y="12607222"/>
            <a:ext cx="9030256" cy="878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C2"/>
                <a:ea typeface="Concourse C2"/>
                <a:cs typeface="Concourse C2"/>
                <a:sym typeface="Concourse C2"/>
              </a:defRPr>
            </a:pPr>
            <a:r>
              <a:rPr sz="3200" dirty="0"/>
              <a:t>02.08 </a:t>
            </a:r>
            <a:r>
              <a:rPr sz="3200" dirty="0">
                <a:latin typeface="Concourse C3"/>
                <a:ea typeface="Concourse C3"/>
                <a:cs typeface="Concourse C3"/>
                <a:sym typeface="Concourse C3"/>
              </a:rPr>
              <a:t>Language</a:t>
            </a:r>
          </a:p>
        </p:txBody>
      </p:sp>
      <p:sp>
        <p:nvSpPr>
          <p:cNvPr id="1316" name="18,582 words"/>
          <p:cNvSpPr txBox="1"/>
          <p:nvPr/>
        </p:nvSpPr>
        <p:spPr>
          <a:xfrm>
            <a:off x="14003978" y="12733734"/>
            <a:ext cx="7000876"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r" defTabSz="821531">
              <a:buClr>
                <a:srgbClr val="430942"/>
              </a:buClr>
              <a:buFont typeface="Times New Roman"/>
              <a:defRPr sz="3000" i="1">
                <a:solidFill>
                  <a:srgbClr val="BFBFBF"/>
                </a:solidFill>
                <a:latin typeface="Concourse T3"/>
                <a:ea typeface="Concourse T3"/>
                <a:cs typeface="Concourse T3"/>
                <a:sym typeface="Concourse T3"/>
              </a:defRPr>
            </a:lvl1pPr>
          </a:lstStyle>
          <a:p>
            <a:r>
              <a:rPr dirty="0">
                <a:latin typeface="Concourse OT MGA 3" pitchFamily="50" charset="0"/>
              </a:rPr>
              <a:t>18,582 words</a:t>
            </a:r>
          </a:p>
        </p:txBody>
      </p:sp>
    </p:spTree>
    <p:extLst>
      <p:ext uri="{BB962C8B-B14F-4D97-AF65-F5344CB8AC3E}">
        <p14:creationId xmlns:p14="http://schemas.microsoft.com/office/powerpoint/2010/main" val="262935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 the primacy of meaning, and the analysis of meaning, as the essential tool and criterion for the study of any language [and] nothing less than classification, by meaning, of the whole if one is to begin to understand the parts.…"/>
          <p:cNvSpPr txBox="1"/>
          <p:nvPr/>
        </p:nvSpPr>
        <p:spPr>
          <a:xfrm>
            <a:off x="1022493" y="1452004"/>
            <a:ext cx="22339016" cy="10812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p>
            <a:pPr algn="l" defTabSz="821532">
              <a:lnSpc>
                <a:spcPct val="110000"/>
              </a:lnSpc>
              <a:defRPr sz="9000">
                <a:latin typeface="Concourse T3"/>
                <a:ea typeface="Concourse T3"/>
                <a:cs typeface="Concourse T3"/>
                <a:sym typeface="Concourse T3"/>
              </a:defRPr>
            </a:pPr>
            <a:r>
              <a:rPr dirty="0"/>
              <a:t>[…] the primacy of meaning, and the analysis of meaning, as the essential tool and criterion for the study of any language [and] nothing less than classification, by meaning, of the whole if one is to begin to understand the parts.</a:t>
            </a:r>
            <a:endParaRPr sz="18000" dirty="0">
              <a:latin typeface="Concourse C2"/>
              <a:ea typeface="Concourse C2"/>
              <a:cs typeface="Concourse C2"/>
              <a:sym typeface="Concourse C2"/>
            </a:endParaRPr>
          </a:p>
          <a:p>
            <a:pPr algn="r" defTabSz="821532">
              <a:lnSpc>
                <a:spcPct val="110000"/>
              </a:lnSpc>
              <a:defRPr>
                <a:solidFill>
                  <a:srgbClr val="D9D9D9"/>
                </a:solidFill>
                <a:latin typeface="Concourse T2"/>
                <a:ea typeface="Concourse T2"/>
                <a:cs typeface="Concourse T2"/>
                <a:sym typeface="Concourse T2"/>
              </a:defRPr>
            </a:pPr>
            <a:endParaRPr lang="en-GB" dirty="0"/>
          </a:p>
          <a:p>
            <a:pPr algn="r" defTabSz="821532">
              <a:lnSpc>
                <a:spcPct val="110000"/>
              </a:lnSpc>
              <a:defRPr>
                <a:solidFill>
                  <a:srgbClr val="D9D9D9"/>
                </a:solidFill>
                <a:latin typeface="Concourse T2"/>
                <a:ea typeface="Concourse T2"/>
                <a:cs typeface="Concourse T2"/>
                <a:sym typeface="Concourse T2"/>
              </a:defRPr>
            </a:pPr>
            <a:r>
              <a:rPr dirty="0"/>
              <a:t>Alexander and Kay (202</a:t>
            </a:r>
            <a:r>
              <a:rPr lang="en-GB" dirty="0"/>
              <a:t>3</a:t>
            </a:r>
            <a:r>
              <a:rPr dirty="0"/>
              <a:t>)</a:t>
            </a:r>
            <a:endParaRPr sz="10000" dirty="0">
              <a:solidFill>
                <a:srgbClr val="FFFFFF">
                  <a:alpha val="50155"/>
                </a:srgbClr>
              </a:solidFill>
            </a:endParaRPr>
          </a:p>
          <a:p>
            <a:pPr algn="r" defTabSz="821532">
              <a:lnSpc>
                <a:spcPct val="110000"/>
              </a:lnSpc>
              <a:defRPr>
                <a:solidFill>
                  <a:srgbClr val="D9D9D9"/>
                </a:solidFill>
                <a:latin typeface="Concourse T2"/>
                <a:ea typeface="Concourse T2"/>
                <a:cs typeface="Concourse T2"/>
                <a:sym typeface="Concourse T2"/>
              </a:defRPr>
            </a:pPr>
            <a:r>
              <a:rPr dirty="0"/>
              <a:t>‘Why a Historical Thesaurus’</a:t>
            </a:r>
            <a:endParaRPr sz="10000" dirty="0">
              <a:solidFill>
                <a:srgbClr val="FFFFFF">
                  <a:alpha val="50155"/>
                </a:srgbClr>
              </a:solidFill>
            </a:endParaRPr>
          </a:p>
          <a:p>
            <a:pPr algn="r" defTabSz="821532">
              <a:lnSpc>
                <a:spcPct val="110000"/>
              </a:lnSpc>
              <a:defRPr sz="3200" u="sng">
                <a:solidFill>
                  <a:srgbClr val="D9D9D9"/>
                </a:solidFill>
                <a:latin typeface="Concourse T2"/>
                <a:ea typeface="Concourse T2"/>
                <a:cs typeface="Concourse T2"/>
                <a:sym typeface="Concourse T2"/>
              </a:defRPr>
            </a:pPr>
            <a:r>
              <a:rPr dirty="0"/>
              <a:t>https://</a:t>
            </a:r>
            <a:r>
              <a:rPr dirty="0" err="1"/>
              <a:t>ht.ac.uk</a:t>
            </a:r>
            <a:r>
              <a:rPr dirty="0"/>
              <a:t>/why/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8" name="droppedImage.png" descr="droppedImage.png"/>
          <p:cNvPicPr>
            <a:picLocks/>
          </p:cNvPicPr>
          <p:nvPr/>
        </p:nvPicPr>
        <p:blipFill>
          <a:blip r:embed="rId3"/>
          <a:stretch>
            <a:fillRect/>
          </a:stretch>
        </p:blipFill>
        <p:spPr>
          <a:xfrm>
            <a:off x="3298032" y="250033"/>
            <a:ext cx="17770080" cy="12233674"/>
          </a:xfrm>
          <a:prstGeom prst="rect">
            <a:avLst/>
          </a:prstGeom>
          <a:ln w="12700">
            <a:miter lim="400000"/>
          </a:ln>
        </p:spPr>
      </p:pic>
      <p:pic>
        <p:nvPicPr>
          <p:cNvPr id="1319" name="Rectangle Rectangle" descr="Rectangle Rectangle"/>
          <p:cNvPicPr>
            <a:picLocks/>
          </p:cNvPicPr>
          <p:nvPr/>
        </p:nvPicPr>
        <p:blipFill>
          <a:blip r:embed="rId4"/>
          <a:stretch>
            <a:fillRect/>
          </a:stretch>
        </p:blipFill>
        <p:spPr>
          <a:xfrm>
            <a:off x="12443619" y="4591446"/>
            <a:ext cx="568326" cy="407592"/>
          </a:xfrm>
          <a:prstGeom prst="rect">
            <a:avLst/>
          </a:prstGeom>
        </p:spPr>
      </p:pic>
      <p:sp>
        <p:nvSpPr>
          <p:cNvPr id="1321" name="02.08 Language"/>
          <p:cNvSpPr txBox="1"/>
          <p:nvPr/>
        </p:nvSpPr>
        <p:spPr>
          <a:xfrm>
            <a:off x="3298032" y="12607222"/>
            <a:ext cx="9030256" cy="878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C2"/>
                <a:ea typeface="Concourse C2"/>
                <a:cs typeface="Concourse C2"/>
                <a:sym typeface="Concourse C2"/>
              </a:defRPr>
            </a:pPr>
            <a:r>
              <a:rPr sz="3200" dirty="0">
                <a:latin typeface="Concourse OT MGA 2" pitchFamily="50" charset="0"/>
              </a:rPr>
              <a:t>02.08</a:t>
            </a:r>
            <a:r>
              <a:rPr sz="3200" dirty="0"/>
              <a:t> </a:t>
            </a:r>
            <a:r>
              <a:rPr sz="3200" dirty="0">
                <a:latin typeface="Concourse C3"/>
                <a:ea typeface="Concourse C3"/>
                <a:cs typeface="Concourse C3"/>
                <a:sym typeface="Concourse C3"/>
              </a:rPr>
              <a:t>Language</a:t>
            </a:r>
          </a:p>
        </p:txBody>
      </p:sp>
      <p:sp>
        <p:nvSpPr>
          <p:cNvPr id="1322" name="18,582 words"/>
          <p:cNvSpPr txBox="1"/>
          <p:nvPr/>
        </p:nvSpPr>
        <p:spPr>
          <a:xfrm>
            <a:off x="14003978" y="12733734"/>
            <a:ext cx="7000876"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r" defTabSz="821531">
              <a:buClr>
                <a:srgbClr val="430942"/>
              </a:buClr>
              <a:buFont typeface="Times New Roman"/>
              <a:defRPr sz="3000" i="1">
                <a:solidFill>
                  <a:srgbClr val="BFBFBF"/>
                </a:solidFill>
                <a:latin typeface="Concourse T3"/>
                <a:ea typeface="Concourse T3"/>
                <a:cs typeface="Concourse T3"/>
                <a:sym typeface="Concourse T3"/>
              </a:defRPr>
            </a:lvl1pPr>
          </a:lstStyle>
          <a:p>
            <a:r>
              <a:rPr dirty="0">
                <a:latin typeface="Concourse OT MGA 3" pitchFamily="50" charset="0"/>
              </a:rPr>
              <a:t>18,582 words</a:t>
            </a:r>
          </a:p>
        </p:txBody>
      </p:sp>
    </p:spTree>
    <p:extLst>
      <p:ext uri="{BB962C8B-B14F-4D97-AF65-F5344CB8AC3E}">
        <p14:creationId xmlns:p14="http://schemas.microsoft.com/office/powerpoint/2010/main" val="1902547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4" name="PDE.pdf" descr="PDE.pdf"/>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342681" y="719691"/>
            <a:ext cx="17698642" cy="10590610"/>
          </a:xfrm>
          <a:prstGeom prst="rect">
            <a:avLst/>
          </a:prstGeom>
          <a:ln w="12700">
            <a:miter lim="400000"/>
          </a:ln>
        </p:spPr>
      </p:pic>
      <p:sp>
        <p:nvSpPr>
          <p:cNvPr id="1325" name="469,470 words;…"/>
          <p:cNvSpPr txBox="1"/>
          <p:nvPr/>
        </p:nvSpPr>
        <p:spPr>
          <a:xfrm>
            <a:off x="13958058" y="11678010"/>
            <a:ext cx="700087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b"/>
          <a:lstStyle/>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469,470 words;</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those cited after 1860</a:t>
            </a:r>
            <a:r>
              <a:rPr sz="3200" dirty="0">
                <a:latin typeface="Concourse C3"/>
                <a:ea typeface="Concourse C3"/>
                <a:cs typeface="Concourse C3"/>
                <a:sym typeface="Concourse C3"/>
              </a:rPr>
              <a:t>ce</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or marked as ‘current’</a:t>
            </a:r>
          </a:p>
        </p:txBody>
      </p:sp>
      <p:sp>
        <p:nvSpPr>
          <p:cNvPr id="1326" name="Modern English"/>
          <p:cNvSpPr txBox="1"/>
          <p:nvPr/>
        </p:nvSpPr>
        <p:spPr>
          <a:xfrm>
            <a:off x="3333750" y="11678010"/>
            <a:ext cx="1727001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l" defTabSz="821531">
              <a:defRPr sz="6600">
                <a:latin typeface="Concourse C3"/>
                <a:ea typeface="Concourse C3"/>
                <a:cs typeface="Concourse C3"/>
                <a:sym typeface="Concourse C3"/>
              </a:defRPr>
            </a:lvl1pPr>
          </a:lstStyle>
          <a:p>
            <a:r>
              <a:t>Modern English</a:t>
            </a:r>
          </a:p>
        </p:txBody>
      </p:sp>
    </p:spTree>
    <p:extLst>
      <p:ext uri="{BB962C8B-B14F-4D97-AF65-F5344CB8AC3E}">
        <p14:creationId xmlns:p14="http://schemas.microsoft.com/office/powerpoint/2010/main" val="3374283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8" name="PDE.pdf" descr="PDE.pdf"/>
          <p:cNvPicPr>
            <a:picLocks noChangeAspect="1"/>
          </p:cNvPicPr>
          <p:nvPr/>
        </p:nvPicPr>
        <p:blipFill>
          <a:blip r:embed="rId3" cstate="hqprint">
            <a:alphaModFix amt="60000"/>
            <a:extLst>
              <a:ext uri="{28A0092B-C50C-407E-A947-70E740481C1C}">
                <a14:useLocalDpi xmlns:a14="http://schemas.microsoft.com/office/drawing/2010/main"/>
              </a:ext>
            </a:extLst>
          </a:blip>
          <a:srcRect/>
          <a:stretch>
            <a:fillRect/>
          </a:stretch>
        </p:blipFill>
        <p:spPr>
          <a:xfrm>
            <a:off x="3356247" y="749925"/>
            <a:ext cx="17698642" cy="10590610"/>
          </a:xfrm>
          <a:prstGeom prst="rect">
            <a:avLst/>
          </a:prstGeom>
          <a:ln w="12700">
            <a:miter lim="400000"/>
          </a:ln>
          <a:effectLst>
            <a:outerShdw blurRad="50800" dist="38100" dir="2700000" algn="tl" rotWithShape="0">
              <a:prstClr val="black">
                <a:alpha val="40000"/>
              </a:prstClr>
            </a:outerShdw>
          </a:effectLst>
        </p:spPr>
      </p:pic>
      <p:sp>
        <p:nvSpPr>
          <p:cNvPr id="1329" name="Leisure"/>
          <p:cNvSpPr/>
          <p:nvPr/>
        </p:nvSpPr>
        <p:spPr>
          <a:xfrm>
            <a:off x="12646765" y="715414"/>
            <a:ext cx="4454358" cy="291680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Leisure</a:t>
            </a:r>
          </a:p>
        </p:txBody>
      </p:sp>
      <p:sp>
        <p:nvSpPr>
          <p:cNvPr id="1330" name="Food and Drink"/>
          <p:cNvSpPr/>
          <p:nvPr/>
        </p:nvSpPr>
        <p:spPr>
          <a:xfrm>
            <a:off x="3343653" y="715412"/>
            <a:ext cx="3572766" cy="236868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Food and Drink</a:t>
            </a:r>
          </a:p>
        </p:txBody>
      </p:sp>
      <p:sp>
        <p:nvSpPr>
          <p:cNvPr id="1331" name="Health and Disease"/>
          <p:cNvSpPr/>
          <p:nvPr/>
        </p:nvSpPr>
        <p:spPr>
          <a:xfrm>
            <a:off x="6916419" y="715414"/>
            <a:ext cx="2575178" cy="236868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Health and Disease</a:t>
            </a:r>
          </a:p>
        </p:txBody>
      </p:sp>
      <p:sp>
        <p:nvSpPr>
          <p:cNvPr id="1332" name="The Body"/>
          <p:cNvSpPr/>
          <p:nvPr/>
        </p:nvSpPr>
        <p:spPr>
          <a:xfrm>
            <a:off x="9491593" y="715415"/>
            <a:ext cx="1647186" cy="201631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The Body</a:t>
            </a:r>
          </a:p>
        </p:txBody>
      </p:sp>
      <p:sp>
        <p:nvSpPr>
          <p:cNvPr id="1333" name="Biology"/>
          <p:cNvSpPr/>
          <p:nvPr/>
        </p:nvSpPr>
        <p:spPr>
          <a:xfrm>
            <a:off x="11138777" y="715415"/>
            <a:ext cx="1507986" cy="201631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Biology</a:t>
            </a:r>
          </a:p>
        </p:txBody>
      </p:sp>
      <p:sp>
        <p:nvSpPr>
          <p:cNvPr id="1334" name="People"/>
          <p:cNvSpPr/>
          <p:nvPr/>
        </p:nvSpPr>
        <p:spPr>
          <a:xfrm>
            <a:off x="9491593" y="2731729"/>
            <a:ext cx="1647186" cy="138989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People</a:t>
            </a:r>
          </a:p>
        </p:txBody>
      </p:sp>
      <p:sp>
        <p:nvSpPr>
          <p:cNvPr id="1335" name="Clothing"/>
          <p:cNvSpPr/>
          <p:nvPr/>
        </p:nvSpPr>
        <p:spPr>
          <a:xfrm>
            <a:off x="11138777" y="2731729"/>
            <a:ext cx="1507986" cy="138989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Clothing</a:t>
            </a:r>
          </a:p>
        </p:txBody>
      </p:sp>
      <p:sp>
        <p:nvSpPr>
          <p:cNvPr id="1336" name="Death"/>
          <p:cNvSpPr/>
          <p:nvPr/>
        </p:nvSpPr>
        <p:spPr>
          <a:xfrm>
            <a:off x="11602772" y="4121617"/>
            <a:ext cx="1043992" cy="567702"/>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000" b="1">
                <a:latin typeface="Concourse T3"/>
                <a:ea typeface="Concourse T3"/>
                <a:cs typeface="Concourse T3"/>
                <a:sym typeface="Concourse T3"/>
              </a:defRPr>
            </a:lvl1pPr>
          </a:lstStyle>
          <a:p>
            <a:pPr algn="ctr"/>
            <a:r>
              <a:rPr dirty="0">
                <a:latin typeface="Concourse OT MGA 3" pitchFamily="50" charset="0"/>
              </a:rPr>
              <a:t>Death</a:t>
            </a:r>
          </a:p>
        </p:txBody>
      </p:sp>
      <p:sp>
        <p:nvSpPr>
          <p:cNvPr id="1337" name="Cleanliness"/>
          <p:cNvSpPr/>
          <p:nvPr/>
        </p:nvSpPr>
        <p:spPr>
          <a:xfrm rot="16199995">
            <a:off x="10461599" y="4311602"/>
            <a:ext cx="1331162" cy="951192"/>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2200" b="1">
                <a:latin typeface="Concourse T3"/>
                <a:ea typeface="Concourse T3"/>
                <a:cs typeface="Concourse T3"/>
                <a:sym typeface="Concourse T3"/>
              </a:defRPr>
            </a:lvl1pPr>
          </a:lstStyle>
          <a:p>
            <a:pPr algn="ctr"/>
            <a:r>
              <a:rPr sz="2000" dirty="0">
                <a:latin typeface="Concourse OT MGA 3" pitchFamily="50" charset="0"/>
              </a:rPr>
              <a:t>Cleanliness</a:t>
            </a:r>
          </a:p>
        </p:txBody>
      </p:sp>
      <p:sp>
        <p:nvSpPr>
          <p:cNvPr id="1338" name="Textiles"/>
          <p:cNvSpPr/>
          <p:nvPr/>
        </p:nvSpPr>
        <p:spPr>
          <a:xfrm rot="16199995">
            <a:off x="9406007" y="4207203"/>
            <a:ext cx="1331162" cy="115999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sz="2800" dirty="0">
                <a:latin typeface="Concourse OT MGA 3" pitchFamily="50" charset="0"/>
              </a:rPr>
              <a:t>Textiles</a:t>
            </a:r>
          </a:p>
        </p:txBody>
      </p:sp>
      <p:sp>
        <p:nvSpPr>
          <p:cNvPr id="1339" name="(Other)"/>
          <p:cNvSpPr/>
          <p:nvPr/>
        </p:nvSpPr>
        <p:spPr>
          <a:xfrm>
            <a:off x="11602772" y="4689317"/>
            <a:ext cx="1043992" cy="763462"/>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a:latin typeface="Concourse T3"/>
                <a:ea typeface="Concourse T3"/>
                <a:cs typeface="Concourse T3"/>
                <a:sym typeface="Concourse T3"/>
              </a:defRPr>
            </a:lvl1pPr>
          </a:lstStyle>
          <a:p>
            <a:pPr algn="ctr"/>
            <a:r>
              <a:rPr sz="1800" dirty="0">
                <a:latin typeface="Concourse OT MGA 3" pitchFamily="50" charset="0"/>
              </a:rPr>
              <a:t>(Other)</a:t>
            </a:r>
          </a:p>
        </p:txBody>
      </p:sp>
      <p:sp>
        <p:nvSpPr>
          <p:cNvPr id="1340" name="Plants"/>
          <p:cNvSpPr/>
          <p:nvPr/>
        </p:nvSpPr>
        <p:spPr>
          <a:xfrm>
            <a:off x="6916419" y="3084096"/>
            <a:ext cx="2575178" cy="236868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Plants</a:t>
            </a:r>
          </a:p>
        </p:txBody>
      </p:sp>
      <p:sp>
        <p:nvSpPr>
          <p:cNvPr id="1341" name="Action"/>
          <p:cNvSpPr/>
          <p:nvPr/>
        </p:nvSpPr>
        <p:spPr>
          <a:xfrm>
            <a:off x="3341106" y="5453554"/>
            <a:ext cx="4132108" cy="209306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Action</a:t>
            </a:r>
          </a:p>
        </p:txBody>
      </p:sp>
      <p:sp>
        <p:nvSpPr>
          <p:cNvPr id="1342" name="Space"/>
          <p:cNvSpPr/>
          <p:nvPr/>
        </p:nvSpPr>
        <p:spPr>
          <a:xfrm>
            <a:off x="3343653" y="7547399"/>
            <a:ext cx="2528778" cy="258401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Space</a:t>
            </a:r>
          </a:p>
        </p:txBody>
      </p:sp>
      <p:sp>
        <p:nvSpPr>
          <p:cNvPr id="1343" name="Physics"/>
          <p:cNvSpPr/>
          <p:nvPr/>
        </p:nvSpPr>
        <p:spPr>
          <a:xfrm rot="16199995">
            <a:off x="7272341" y="5653651"/>
            <a:ext cx="1840134" cy="1438386"/>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Physics</a:t>
            </a:r>
          </a:p>
        </p:txBody>
      </p:sp>
      <p:sp>
        <p:nvSpPr>
          <p:cNvPr id="1344" name="Chemistry"/>
          <p:cNvSpPr/>
          <p:nvPr/>
        </p:nvSpPr>
        <p:spPr>
          <a:xfrm rot="16199995">
            <a:off x="8733927" y="5630451"/>
            <a:ext cx="1840134" cy="1484786"/>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Chemistry</a:t>
            </a:r>
          </a:p>
        </p:txBody>
      </p:sp>
      <p:sp>
        <p:nvSpPr>
          <p:cNvPr id="1345" name="Movement"/>
          <p:cNvSpPr/>
          <p:nvPr/>
        </p:nvSpPr>
        <p:spPr>
          <a:xfrm>
            <a:off x="5872429" y="7547399"/>
            <a:ext cx="1600786" cy="258401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2600" b="1">
                <a:latin typeface="Concourse T3"/>
                <a:ea typeface="Concourse T3"/>
                <a:cs typeface="Concourse T3"/>
                <a:sym typeface="Concourse T3"/>
              </a:defRPr>
            </a:lvl1pPr>
          </a:lstStyle>
          <a:p>
            <a:pPr algn="ctr"/>
            <a:r>
              <a:rPr dirty="0">
                <a:latin typeface="Concourse OT MGA 3" pitchFamily="50" charset="0"/>
              </a:rPr>
              <a:t>Movement</a:t>
            </a:r>
          </a:p>
        </p:txBody>
      </p:sp>
      <p:sp>
        <p:nvSpPr>
          <p:cNvPr id="1346" name="Time"/>
          <p:cNvSpPr/>
          <p:nvPr/>
        </p:nvSpPr>
        <p:spPr>
          <a:xfrm rot="21599822">
            <a:off x="3343652" y="10131412"/>
            <a:ext cx="2203980" cy="1174556"/>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Time</a:t>
            </a:r>
          </a:p>
        </p:txBody>
      </p:sp>
      <p:sp>
        <p:nvSpPr>
          <p:cNvPr id="1347" name="The Earth"/>
          <p:cNvSpPr/>
          <p:nvPr/>
        </p:nvSpPr>
        <p:spPr>
          <a:xfrm>
            <a:off x="7479346" y="8898135"/>
            <a:ext cx="2678908" cy="241101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The Earth</a:t>
            </a:r>
          </a:p>
        </p:txBody>
      </p:sp>
      <p:sp>
        <p:nvSpPr>
          <p:cNvPr id="1348" name="Colour"/>
          <p:cNvSpPr/>
          <p:nvPr/>
        </p:nvSpPr>
        <p:spPr>
          <a:xfrm rot="16199995">
            <a:off x="7600422" y="7165701"/>
            <a:ext cx="998372" cy="125279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2800" b="1">
                <a:latin typeface="Concourse T3"/>
                <a:ea typeface="Concourse T3"/>
                <a:cs typeface="Concourse T3"/>
                <a:sym typeface="Concourse T3"/>
              </a:defRPr>
            </a:lvl1pPr>
          </a:lstStyle>
          <a:p>
            <a:pPr algn="ctr"/>
            <a:r>
              <a:rPr sz="2600" dirty="0" err="1">
                <a:latin typeface="Concourse OT MGA 3" pitchFamily="50" charset="0"/>
              </a:rPr>
              <a:t>Colour</a:t>
            </a:r>
            <a:endParaRPr sz="2600" dirty="0">
              <a:latin typeface="Concourse OT MGA 3" pitchFamily="50" charset="0"/>
            </a:endParaRPr>
          </a:p>
        </p:txBody>
      </p:sp>
      <p:sp>
        <p:nvSpPr>
          <p:cNvPr id="1349" name="Properties of Materials"/>
          <p:cNvSpPr/>
          <p:nvPr/>
        </p:nvSpPr>
        <p:spPr>
          <a:xfrm>
            <a:off x="7473213" y="8291281"/>
            <a:ext cx="1252790" cy="60685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lnSpc>
                <a:spcPct val="90000"/>
              </a:lnSpc>
              <a:defRPr sz="1400" b="1">
                <a:latin typeface="Concourse T3"/>
                <a:ea typeface="Concourse T3"/>
                <a:cs typeface="Concourse T3"/>
                <a:sym typeface="Concourse T3"/>
              </a:defRPr>
            </a:lvl1pPr>
          </a:lstStyle>
          <a:p>
            <a:pPr algn="ctr"/>
            <a:r>
              <a:rPr dirty="0">
                <a:latin typeface="Concourse OT MGA 3" pitchFamily="50" charset="0"/>
              </a:rPr>
              <a:t>Properties of Materials</a:t>
            </a:r>
          </a:p>
        </p:txBody>
      </p:sp>
      <p:sp>
        <p:nvSpPr>
          <p:cNvPr id="1350" name="The Supernatural"/>
          <p:cNvSpPr/>
          <p:nvPr/>
        </p:nvSpPr>
        <p:spPr>
          <a:xfrm>
            <a:off x="10155369" y="10777643"/>
            <a:ext cx="2482378" cy="528550"/>
          </a:xfrm>
          <a:prstGeom prst="rect">
            <a:avLst/>
          </a:prstGeom>
          <a:ln w="12700">
            <a:solidFill>
              <a:srgbClr val="7A7A7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2600" b="1">
                <a:latin typeface="Concourse T3"/>
                <a:ea typeface="Concourse T3"/>
                <a:cs typeface="Concourse T3"/>
                <a:sym typeface="Concourse T3"/>
              </a:defRPr>
            </a:lvl1pPr>
          </a:lstStyle>
          <a:p>
            <a:pPr algn="ctr"/>
            <a:r>
              <a:rPr dirty="0">
                <a:latin typeface="Concourse OT MGA 3" pitchFamily="50" charset="0"/>
              </a:rPr>
              <a:t>The Supernatural</a:t>
            </a:r>
          </a:p>
        </p:txBody>
      </p:sp>
      <p:sp>
        <p:nvSpPr>
          <p:cNvPr id="1351" name="Physical…"/>
          <p:cNvSpPr/>
          <p:nvPr/>
        </p:nvSpPr>
        <p:spPr>
          <a:xfrm>
            <a:off x="10164387" y="8898135"/>
            <a:ext cx="2482378" cy="1879286"/>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defTabSz="642938">
              <a:defRPr sz="3200" b="1">
                <a:latin typeface="Concourse T3"/>
                <a:ea typeface="Concourse T3"/>
                <a:cs typeface="Concourse T3"/>
                <a:sym typeface="Concourse T3"/>
              </a:defRPr>
            </a:pPr>
            <a:r>
              <a:rPr sz="3200" dirty="0">
                <a:latin typeface="Concourse OT MGA 3" pitchFamily="50" charset="0"/>
              </a:rPr>
              <a:t>   Physical</a:t>
            </a:r>
          </a:p>
          <a:p>
            <a:pPr defTabSz="642938">
              <a:defRPr sz="3200" b="1">
                <a:latin typeface="Concourse T3"/>
                <a:ea typeface="Concourse T3"/>
                <a:cs typeface="Concourse T3"/>
                <a:sym typeface="Concourse T3"/>
              </a:defRPr>
            </a:pPr>
            <a:r>
              <a:rPr sz="3200" dirty="0">
                <a:latin typeface="Concourse OT MGA 3" pitchFamily="50" charset="0"/>
              </a:rPr>
              <a:t>  Sensibility</a:t>
            </a:r>
          </a:p>
        </p:txBody>
      </p:sp>
      <p:sp>
        <p:nvSpPr>
          <p:cNvPr id="1352" name="Relative Properties"/>
          <p:cNvSpPr/>
          <p:nvPr/>
        </p:nvSpPr>
        <p:spPr>
          <a:xfrm>
            <a:off x="10396382" y="7547399"/>
            <a:ext cx="2250380" cy="135073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Relative Properties</a:t>
            </a:r>
          </a:p>
        </p:txBody>
      </p:sp>
      <p:sp>
        <p:nvSpPr>
          <p:cNvPr id="1353" name="Number"/>
          <p:cNvSpPr/>
          <p:nvPr/>
        </p:nvSpPr>
        <p:spPr>
          <a:xfrm>
            <a:off x="10396382" y="5452778"/>
            <a:ext cx="2250380" cy="101794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Number</a:t>
            </a:r>
          </a:p>
        </p:txBody>
      </p:sp>
      <p:sp>
        <p:nvSpPr>
          <p:cNvPr id="1354" name="Wholeness"/>
          <p:cNvSpPr/>
          <p:nvPr/>
        </p:nvSpPr>
        <p:spPr>
          <a:xfrm rot="16199995">
            <a:off x="10426440" y="6440671"/>
            <a:ext cx="1076676" cy="113679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1800" b="1" spc="-18">
                <a:latin typeface="Concourse T3"/>
                <a:ea typeface="Concourse T3"/>
                <a:cs typeface="Concourse T3"/>
                <a:sym typeface="Concourse T3"/>
              </a:defRPr>
            </a:lvl1pPr>
          </a:lstStyle>
          <a:p>
            <a:pPr algn="ctr"/>
            <a:r>
              <a:rPr dirty="0">
                <a:latin typeface="Concourse OT MGA 3" pitchFamily="50" charset="0"/>
              </a:rPr>
              <a:t>Wholeness</a:t>
            </a:r>
          </a:p>
        </p:txBody>
      </p:sp>
      <p:sp>
        <p:nvSpPr>
          <p:cNvPr id="1355" name="Quantity"/>
          <p:cNvSpPr/>
          <p:nvPr/>
        </p:nvSpPr>
        <p:spPr>
          <a:xfrm rot="16199995">
            <a:off x="11551633" y="6452271"/>
            <a:ext cx="1076674" cy="111359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2200" b="1">
                <a:latin typeface="Concourse T3"/>
                <a:ea typeface="Concourse T3"/>
                <a:cs typeface="Concourse T3"/>
                <a:sym typeface="Concourse T3"/>
              </a:defRPr>
            </a:lvl1pPr>
          </a:lstStyle>
          <a:p>
            <a:pPr algn="ctr"/>
            <a:r>
              <a:rPr dirty="0">
                <a:latin typeface="Concourse OT MGA 3" pitchFamily="50" charset="0"/>
              </a:rPr>
              <a:t>Quantity</a:t>
            </a:r>
          </a:p>
        </p:txBody>
      </p:sp>
      <p:sp>
        <p:nvSpPr>
          <p:cNvPr id="1356" name="Mental…"/>
          <p:cNvSpPr/>
          <p:nvPr/>
        </p:nvSpPr>
        <p:spPr>
          <a:xfrm>
            <a:off x="12657914" y="7860612"/>
            <a:ext cx="3549568" cy="3445356"/>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defTabSz="642938">
              <a:defRPr sz="3200" b="1">
                <a:latin typeface="Concourse T3"/>
                <a:ea typeface="Concourse T3"/>
                <a:cs typeface="Concourse T3"/>
                <a:sym typeface="Concourse T3"/>
              </a:defRPr>
            </a:pPr>
            <a:r>
              <a:rPr sz="3200" dirty="0">
                <a:latin typeface="Concourse OT MGA 3" pitchFamily="50" charset="0"/>
              </a:rPr>
              <a:t>Mental</a:t>
            </a:r>
          </a:p>
          <a:p>
            <a:pPr defTabSz="642938">
              <a:defRPr sz="3200" b="1">
                <a:latin typeface="Concourse T3"/>
                <a:ea typeface="Concourse T3"/>
                <a:cs typeface="Concourse T3"/>
                <a:sym typeface="Concourse T3"/>
              </a:defRPr>
            </a:pPr>
            <a:r>
              <a:rPr sz="3200" dirty="0">
                <a:latin typeface="Concourse OT MGA 3" pitchFamily="50" charset="0"/>
              </a:rPr>
              <a:t>Capacity</a:t>
            </a:r>
          </a:p>
        </p:txBody>
      </p:sp>
      <p:sp>
        <p:nvSpPr>
          <p:cNvPr id="1357" name="Travel"/>
          <p:cNvSpPr/>
          <p:nvPr/>
        </p:nvSpPr>
        <p:spPr>
          <a:xfrm>
            <a:off x="12646764" y="5824719"/>
            <a:ext cx="3340768" cy="203589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Travel</a:t>
            </a:r>
          </a:p>
        </p:txBody>
      </p:sp>
      <p:sp>
        <p:nvSpPr>
          <p:cNvPr id="1358" name="Work"/>
          <p:cNvSpPr/>
          <p:nvPr/>
        </p:nvSpPr>
        <p:spPr>
          <a:xfrm>
            <a:off x="17101118" y="715414"/>
            <a:ext cx="3920764" cy="291680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Work</a:t>
            </a:r>
          </a:p>
        </p:txBody>
      </p:sp>
      <p:sp>
        <p:nvSpPr>
          <p:cNvPr id="1359" name="Authority"/>
          <p:cNvSpPr/>
          <p:nvPr/>
        </p:nvSpPr>
        <p:spPr>
          <a:xfrm>
            <a:off x="12646764" y="3632220"/>
            <a:ext cx="3340768" cy="219250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Authority</a:t>
            </a:r>
          </a:p>
        </p:txBody>
      </p:sp>
      <p:sp>
        <p:nvSpPr>
          <p:cNvPr id="1360" name="Communication"/>
          <p:cNvSpPr/>
          <p:nvPr/>
        </p:nvSpPr>
        <p:spPr>
          <a:xfrm>
            <a:off x="15987530" y="3632221"/>
            <a:ext cx="2227180" cy="2466562"/>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2600" b="1">
                <a:latin typeface="Concourse T3"/>
                <a:ea typeface="Concourse T3"/>
                <a:cs typeface="Concourse T3"/>
                <a:sym typeface="Concourse T3"/>
              </a:defRPr>
            </a:lvl1pPr>
          </a:lstStyle>
          <a:p>
            <a:pPr algn="ctr"/>
            <a:r>
              <a:rPr sz="2400" dirty="0">
                <a:latin typeface="Concourse OT MGA 3" pitchFamily="50" charset="0"/>
              </a:rPr>
              <a:t>Communication</a:t>
            </a:r>
          </a:p>
        </p:txBody>
      </p:sp>
      <p:sp>
        <p:nvSpPr>
          <p:cNvPr id="1361" name="Armed Hostility"/>
          <p:cNvSpPr/>
          <p:nvPr/>
        </p:nvSpPr>
        <p:spPr>
          <a:xfrm>
            <a:off x="18214705" y="3632221"/>
            <a:ext cx="2807174" cy="1213706"/>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Armed Hostility</a:t>
            </a:r>
          </a:p>
        </p:txBody>
      </p:sp>
      <p:sp>
        <p:nvSpPr>
          <p:cNvPr id="1362" name="Faith"/>
          <p:cNvSpPr/>
          <p:nvPr/>
        </p:nvSpPr>
        <p:spPr>
          <a:xfrm>
            <a:off x="15987530" y="6098782"/>
            <a:ext cx="2227180" cy="1761832"/>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Faith</a:t>
            </a:r>
          </a:p>
        </p:txBody>
      </p:sp>
      <p:sp>
        <p:nvSpPr>
          <p:cNvPr id="1363" name="Society"/>
          <p:cNvSpPr/>
          <p:nvPr/>
        </p:nvSpPr>
        <p:spPr>
          <a:xfrm>
            <a:off x="18214705" y="4845925"/>
            <a:ext cx="1647186" cy="193801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Society</a:t>
            </a:r>
          </a:p>
        </p:txBody>
      </p:sp>
      <p:sp>
        <p:nvSpPr>
          <p:cNvPr id="1364" name="Dwelling"/>
          <p:cNvSpPr/>
          <p:nvPr/>
        </p:nvSpPr>
        <p:spPr>
          <a:xfrm>
            <a:off x="19861895" y="4845925"/>
            <a:ext cx="1159990" cy="193801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b="1">
                <a:latin typeface="Concourse T3"/>
                <a:ea typeface="Concourse T3"/>
                <a:cs typeface="Concourse T3"/>
                <a:sym typeface="Concourse T3"/>
              </a:defRPr>
            </a:lvl1pPr>
          </a:lstStyle>
          <a:p>
            <a:pPr algn="ctr"/>
            <a:r>
              <a:rPr sz="1800" dirty="0">
                <a:latin typeface="Concourse OT MGA 3" pitchFamily="50" charset="0"/>
              </a:rPr>
              <a:t>Dwelling</a:t>
            </a:r>
          </a:p>
        </p:txBody>
      </p:sp>
      <p:sp>
        <p:nvSpPr>
          <p:cNvPr id="1365" name="Morality"/>
          <p:cNvSpPr/>
          <p:nvPr/>
        </p:nvSpPr>
        <p:spPr>
          <a:xfrm>
            <a:off x="18214705" y="6783937"/>
            <a:ext cx="1531186" cy="107667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Morality</a:t>
            </a:r>
          </a:p>
        </p:txBody>
      </p:sp>
      <p:sp>
        <p:nvSpPr>
          <p:cNvPr id="1366" name="Education"/>
          <p:cNvSpPr/>
          <p:nvPr/>
        </p:nvSpPr>
        <p:spPr>
          <a:xfrm>
            <a:off x="19745895" y="6783937"/>
            <a:ext cx="1275990" cy="107667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b="1">
                <a:latin typeface="Concourse T3"/>
                <a:ea typeface="Concourse T3"/>
                <a:cs typeface="Concourse T3"/>
                <a:sym typeface="Concourse T3"/>
              </a:defRPr>
            </a:lvl1pPr>
          </a:lstStyle>
          <a:p>
            <a:pPr algn="ctr"/>
            <a:r>
              <a:rPr sz="1800" dirty="0">
                <a:latin typeface="Concourse OT MGA 3" pitchFamily="50" charset="0"/>
              </a:rPr>
              <a:t>Education</a:t>
            </a:r>
          </a:p>
        </p:txBody>
      </p:sp>
      <p:sp>
        <p:nvSpPr>
          <p:cNvPr id="1367" name="Emotion"/>
          <p:cNvSpPr/>
          <p:nvPr/>
        </p:nvSpPr>
        <p:spPr>
          <a:xfrm>
            <a:off x="16196330" y="7860613"/>
            <a:ext cx="2969572" cy="191843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Emotion</a:t>
            </a:r>
          </a:p>
        </p:txBody>
      </p:sp>
      <p:sp>
        <p:nvSpPr>
          <p:cNvPr id="1368" name="Language"/>
          <p:cNvSpPr/>
          <p:nvPr/>
        </p:nvSpPr>
        <p:spPr>
          <a:xfrm>
            <a:off x="16196330" y="9779046"/>
            <a:ext cx="2969572" cy="152692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Language</a:t>
            </a:r>
          </a:p>
        </p:txBody>
      </p:sp>
      <p:sp>
        <p:nvSpPr>
          <p:cNvPr id="1369" name="Possession"/>
          <p:cNvSpPr/>
          <p:nvPr/>
        </p:nvSpPr>
        <p:spPr>
          <a:xfrm>
            <a:off x="19165898" y="7860613"/>
            <a:ext cx="1855984" cy="1135402"/>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sz="2800" dirty="0">
                <a:latin typeface="Concourse OT MGA 3" pitchFamily="50" charset="0"/>
              </a:rPr>
              <a:t>Possession</a:t>
            </a:r>
          </a:p>
        </p:txBody>
      </p:sp>
      <p:sp>
        <p:nvSpPr>
          <p:cNvPr id="1370" name="Faculty of Will"/>
          <p:cNvSpPr/>
          <p:nvPr/>
        </p:nvSpPr>
        <p:spPr>
          <a:xfrm>
            <a:off x="19165898" y="8996014"/>
            <a:ext cx="1855984" cy="920068"/>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b="1">
                <a:latin typeface="Concourse T3"/>
                <a:ea typeface="Concourse T3"/>
                <a:cs typeface="Concourse T3"/>
                <a:sym typeface="Concourse T3"/>
              </a:defRPr>
            </a:lvl1pPr>
          </a:lstStyle>
          <a:p>
            <a:pPr algn="ctr"/>
            <a:r>
              <a:rPr sz="1800" dirty="0">
                <a:latin typeface="Concourse OT MGA 3" pitchFamily="50" charset="0"/>
              </a:rPr>
              <a:t>Faculty of Will</a:t>
            </a:r>
          </a:p>
        </p:txBody>
      </p:sp>
      <p:sp>
        <p:nvSpPr>
          <p:cNvPr id="1371" name="Philosophy"/>
          <p:cNvSpPr/>
          <p:nvPr/>
        </p:nvSpPr>
        <p:spPr>
          <a:xfrm rot="16199995">
            <a:off x="19793345" y="10286224"/>
            <a:ext cx="1389890" cy="649596"/>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2200" b="1">
                <a:latin typeface="Concourse T3"/>
                <a:ea typeface="Concourse T3"/>
                <a:cs typeface="Concourse T3"/>
                <a:sym typeface="Concourse T3"/>
              </a:defRPr>
            </a:lvl1pPr>
          </a:lstStyle>
          <a:p>
            <a:pPr algn="ctr"/>
            <a:r>
              <a:rPr dirty="0">
                <a:latin typeface="Concourse OT MGA 3" pitchFamily="50" charset="0"/>
              </a:rPr>
              <a:t>Philosophy</a:t>
            </a:r>
          </a:p>
        </p:txBody>
      </p:sp>
      <p:sp>
        <p:nvSpPr>
          <p:cNvPr id="1372" name="Refusal and Denial"/>
          <p:cNvSpPr/>
          <p:nvPr/>
        </p:nvSpPr>
        <p:spPr>
          <a:xfrm rot="16199995">
            <a:off x="20222535" y="10506622"/>
            <a:ext cx="1389890" cy="208800"/>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1100" b="1">
                <a:latin typeface="Concourse T3"/>
                <a:ea typeface="Concourse T3"/>
                <a:cs typeface="Concourse T3"/>
                <a:sym typeface="Concourse T3"/>
              </a:defRPr>
            </a:lvl1pPr>
          </a:lstStyle>
          <a:p>
            <a:pPr algn="ctr"/>
            <a:r>
              <a:rPr dirty="0">
                <a:latin typeface="Concourse OT MGA 3" pitchFamily="50" charset="0"/>
              </a:rPr>
              <a:t>Refusal and Denial</a:t>
            </a:r>
          </a:p>
        </p:txBody>
      </p:sp>
      <p:sp>
        <p:nvSpPr>
          <p:cNvPr id="1373" name="Aesthetics"/>
          <p:cNvSpPr/>
          <p:nvPr/>
        </p:nvSpPr>
        <p:spPr>
          <a:xfrm rot="16199995">
            <a:off x="18969751" y="10112226"/>
            <a:ext cx="1389890" cy="997592"/>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b="1">
                <a:latin typeface="Concourse T3"/>
                <a:ea typeface="Concourse T3"/>
                <a:cs typeface="Concourse T3"/>
                <a:sym typeface="Concourse T3"/>
              </a:defRPr>
            </a:lvl1pPr>
          </a:lstStyle>
          <a:p>
            <a:pPr algn="ctr"/>
            <a:r>
              <a:rPr sz="1800" dirty="0">
                <a:latin typeface="Concourse OT MGA 3" pitchFamily="50" charset="0"/>
              </a:rPr>
              <a:t>Aesthetics</a:t>
            </a:r>
          </a:p>
        </p:txBody>
      </p:sp>
      <p:sp>
        <p:nvSpPr>
          <p:cNvPr id="1374" name="Existence, Creation, Causation"/>
          <p:cNvSpPr/>
          <p:nvPr/>
        </p:nvSpPr>
        <p:spPr>
          <a:xfrm>
            <a:off x="5547633" y="10131412"/>
            <a:ext cx="1925582" cy="1174556"/>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lnSpc>
                <a:spcPct val="90000"/>
              </a:lnSpc>
              <a:defRPr sz="2200" b="1">
                <a:latin typeface="Concourse T3"/>
                <a:ea typeface="Concourse T3"/>
                <a:cs typeface="Concourse T3"/>
                <a:sym typeface="Concourse T3"/>
              </a:defRPr>
            </a:lvl1pPr>
          </a:lstStyle>
          <a:p>
            <a:pPr algn="ctr"/>
            <a:r>
              <a:rPr dirty="0">
                <a:latin typeface="Concourse OT MGA 3" pitchFamily="50" charset="0"/>
              </a:rPr>
              <a:t>Existence, Creation, Causation</a:t>
            </a:r>
          </a:p>
        </p:txBody>
      </p:sp>
      <p:sp>
        <p:nvSpPr>
          <p:cNvPr id="1375" name="Constitution of Matter"/>
          <p:cNvSpPr/>
          <p:nvPr/>
        </p:nvSpPr>
        <p:spPr>
          <a:xfrm>
            <a:off x="8726001" y="7292910"/>
            <a:ext cx="1670386" cy="160522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2200" b="1" spc="-22">
                <a:latin typeface="Concourse T3"/>
                <a:ea typeface="Concourse T3"/>
                <a:cs typeface="Concourse T3"/>
                <a:sym typeface="Concourse T3"/>
              </a:defRPr>
            </a:lvl1pPr>
          </a:lstStyle>
          <a:p>
            <a:pPr algn="ctr"/>
            <a:r>
              <a:rPr dirty="0">
                <a:latin typeface="Concourse OT MGA 3" pitchFamily="50" charset="0"/>
              </a:rPr>
              <a:t>Constitution of Matter</a:t>
            </a:r>
          </a:p>
        </p:txBody>
      </p:sp>
      <p:sp>
        <p:nvSpPr>
          <p:cNvPr id="1376" name="Line"/>
          <p:cNvSpPr/>
          <p:nvPr/>
        </p:nvSpPr>
        <p:spPr>
          <a:xfrm flipH="1">
            <a:off x="12657915" y="585829"/>
            <a:ext cx="2" cy="10918806"/>
          </a:xfrm>
          <a:prstGeom prst="line">
            <a:avLst/>
          </a:prstGeom>
          <a:ln w="114300">
            <a:solidFill>
              <a:srgbClr val="AAAAAA"/>
            </a:solidFill>
            <a:miter lim="400000"/>
          </a:ln>
          <a:effectLst>
            <a:outerShdw blurRad="50800" dist="38100" dir="2700000" algn="tl" rotWithShape="0">
              <a:prstClr val="black">
                <a:alpha val="40000"/>
              </a:prstClr>
            </a:outerShdw>
          </a:effectLst>
        </p:spPr>
        <p:txBody>
          <a:bodyPr lIns="71438" tIns="71438" rIns="71438" bIns="71438" anchor="ctr"/>
          <a:lstStyle/>
          <a:p>
            <a:pPr defTabSz="642938">
              <a:defRPr sz="1600">
                <a:solidFill>
                  <a:srgbClr val="000000"/>
                </a:solidFill>
                <a:latin typeface="Helvetica"/>
                <a:ea typeface="Helvetica"/>
                <a:cs typeface="Helvetica"/>
                <a:sym typeface="Helvetica"/>
              </a:defRPr>
            </a:pPr>
            <a:endParaRPr sz="1600" dirty="0">
              <a:latin typeface="Concourse OT MGA 3" pitchFamily="50" charset="0"/>
            </a:endParaRPr>
          </a:p>
        </p:txBody>
      </p:sp>
      <p:sp>
        <p:nvSpPr>
          <p:cNvPr id="1377" name="Line"/>
          <p:cNvSpPr/>
          <p:nvPr/>
        </p:nvSpPr>
        <p:spPr>
          <a:xfrm flipH="1">
            <a:off x="12675775" y="7903765"/>
            <a:ext cx="8518926" cy="6"/>
          </a:xfrm>
          <a:prstGeom prst="line">
            <a:avLst/>
          </a:prstGeom>
          <a:ln w="114300">
            <a:solidFill>
              <a:srgbClr val="AAAAAA"/>
            </a:solidFill>
            <a:miter lim="400000"/>
          </a:ln>
          <a:effectLst>
            <a:outerShdw blurRad="50800" dist="38100" dir="2700000" algn="tl" rotWithShape="0">
              <a:prstClr val="black">
                <a:alpha val="40000"/>
              </a:prstClr>
            </a:outerShdw>
          </a:effectLst>
        </p:spPr>
        <p:txBody>
          <a:bodyPr lIns="71438" tIns="71438" rIns="71438" bIns="71438" anchor="ctr"/>
          <a:lstStyle/>
          <a:p>
            <a:pPr defTabSz="642938">
              <a:defRPr sz="1600">
                <a:solidFill>
                  <a:srgbClr val="000000"/>
                </a:solidFill>
                <a:latin typeface="Helvetica"/>
                <a:ea typeface="Helvetica"/>
                <a:cs typeface="Helvetica"/>
                <a:sym typeface="Helvetica"/>
              </a:defRPr>
            </a:pPr>
            <a:endParaRPr sz="1600" dirty="0">
              <a:latin typeface="Concourse OT MGA 3" pitchFamily="50" charset="0"/>
            </a:endParaRPr>
          </a:p>
        </p:txBody>
      </p:sp>
      <p:sp>
        <p:nvSpPr>
          <p:cNvPr id="1378" name="Animals"/>
          <p:cNvSpPr/>
          <p:nvPr/>
        </p:nvSpPr>
        <p:spPr>
          <a:xfrm>
            <a:off x="3343653" y="3084096"/>
            <a:ext cx="3572766" cy="2368684"/>
          </a:xfrm>
          <a:prstGeom prst="rect">
            <a:avLst/>
          </a:prstGeom>
          <a:ln w="12700">
            <a:solidFill>
              <a:srgbClr val="AAAAAA"/>
            </a:solidFill>
            <a:miter lim="400000"/>
          </a:ln>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defTabSz="642937">
              <a:defRPr sz="3200" b="1">
                <a:latin typeface="Concourse T3"/>
                <a:ea typeface="Concourse T3"/>
                <a:cs typeface="Concourse T3"/>
                <a:sym typeface="Concourse T3"/>
              </a:defRPr>
            </a:lvl1pPr>
          </a:lstStyle>
          <a:p>
            <a:pPr algn="ctr"/>
            <a:r>
              <a:rPr dirty="0">
                <a:latin typeface="Concourse OT MGA 3" pitchFamily="50" charset="0"/>
              </a:rPr>
              <a:t>Animals</a:t>
            </a:r>
          </a:p>
        </p:txBody>
      </p:sp>
      <p:sp>
        <p:nvSpPr>
          <p:cNvPr id="1379" name="469,470 words;…"/>
          <p:cNvSpPr txBox="1"/>
          <p:nvPr/>
        </p:nvSpPr>
        <p:spPr>
          <a:xfrm>
            <a:off x="13958058" y="11678010"/>
            <a:ext cx="7000876" cy="1732360"/>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b"/>
          <a:lstStyle/>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469,470 words;</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those cited after 1860</a:t>
            </a:r>
            <a:r>
              <a:rPr sz="3200" dirty="0">
                <a:latin typeface="Concourse C3"/>
                <a:ea typeface="Concourse C3"/>
                <a:cs typeface="Concourse C3"/>
                <a:sym typeface="Concourse C3"/>
              </a:rPr>
              <a:t>ce</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or marked as ‘current’</a:t>
            </a:r>
          </a:p>
        </p:txBody>
      </p:sp>
      <p:sp>
        <p:nvSpPr>
          <p:cNvPr id="1380" name="Modern English"/>
          <p:cNvSpPr txBox="1"/>
          <p:nvPr/>
        </p:nvSpPr>
        <p:spPr>
          <a:xfrm>
            <a:off x="3333750" y="11678010"/>
            <a:ext cx="17270016" cy="1732360"/>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l" defTabSz="821531">
              <a:defRPr sz="6600">
                <a:latin typeface="Concourse C3"/>
                <a:ea typeface="Concourse C3"/>
                <a:cs typeface="Concourse C3"/>
                <a:sym typeface="Concourse C3"/>
              </a:defRPr>
            </a:lvl1pPr>
          </a:lstStyle>
          <a:p>
            <a:r>
              <a:t>Modern English</a:t>
            </a:r>
          </a:p>
        </p:txBody>
      </p:sp>
    </p:spTree>
    <p:extLst>
      <p:ext uri="{BB962C8B-B14F-4D97-AF65-F5344CB8AC3E}">
        <p14:creationId xmlns:p14="http://schemas.microsoft.com/office/powerpoint/2010/main" val="1973435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 name="PDE.pdf" descr="PDE.pdf"/>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342681" y="719691"/>
            <a:ext cx="17698642" cy="10590610"/>
          </a:xfrm>
          <a:prstGeom prst="rect">
            <a:avLst/>
          </a:prstGeom>
          <a:ln w="12700">
            <a:miter lim="400000"/>
          </a:ln>
        </p:spPr>
      </p:pic>
      <p:sp>
        <p:nvSpPr>
          <p:cNvPr id="1383" name="469,470 words;…"/>
          <p:cNvSpPr txBox="1"/>
          <p:nvPr/>
        </p:nvSpPr>
        <p:spPr>
          <a:xfrm>
            <a:off x="13958058" y="11678010"/>
            <a:ext cx="700087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b"/>
          <a:lstStyle/>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469,470 words;</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those cited after 1860</a:t>
            </a:r>
            <a:r>
              <a:rPr sz="3200" dirty="0">
                <a:latin typeface="Concourse C3"/>
                <a:ea typeface="Concourse C3"/>
                <a:cs typeface="Concourse C3"/>
                <a:sym typeface="Concourse C3"/>
              </a:rPr>
              <a:t>ce</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or marked as ‘current’</a:t>
            </a:r>
          </a:p>
        </p:txBody>
      </p:sp>
      <p:sp>
        <p:nvSpPr>
          <p:cNvPr id="1384" name="Modern English"/>
          <p:cNvSpPr txBox="1"/>
          <p:nvPr/>
        </p:nvSpPr>
        <p:spPr>
          <a:xfrm>
            <a:off x="3333750" y="11678010"/>
            <a:ext cx="1727001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l" defTabSz="821531">
              <a:defRPr sz="6600">
                <a:latin typeface="Concourse C3"/>
                <a:ea typeface="Concourse C3"/>
                <a:cs typeface="Concourse C3"/>
                <a:sym typeface="Concourse C3"/>
              </a:defRPr>
            </a:lvl1pPr>
          </a:lstStyle>
          <a:p>
            <a:r>
              <a:t>Modern English</a:t>
            </a:r>
          </a:p>
        </p:txBody>
      </p:sp>
    </p:spTree>
    <p:extLst>
      <p:ext uri="{BB962C8B-B14F-4D97-AF65-F5344CB8AC3E}">
        <p14:creationId xmlns:p14="http://schemas.microsoft.com/office/powerpoint/2010/main" val="2048924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6" name="Johnson.pdf" descr="Johnson.pdf"/>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351611" y="714377"/>
            <a:ext cx="17698642" cy="10590610"/>
          </a:xfrm>
          <a:prstGeom prst="rect">
            <a:avLst/>
          </a:prstGeom>
          <a:ln w="12700">
            <a:miter lim="400000"/>
          </a:ln>
        </p:spPr>
      </p:pic>
      <p:sp>
        <p:nvSpPr>
          <p:cNvPr id="1387" name="247,933 words;…"/>
          <p:cNvSpPr txBox="1"/>
          <p:nvPr/>
        </p:nvSpPr>
        <p:spPr>
          <a:xfrm>
            <a:off x="13958058" y="11678010"/>
            <a:ext cx="700087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b"/>
          <a:lstStyle/>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247,933 words;</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those first cited before 1784</a:t>
            </a:r>
            <a:r>
              <a:rPr sz="3200" dirty="0">
                <a:latin typeface="Concourse C3"/>
                <a:ea typeface="Concourse C3"/>
                <a:cs typeface="Concourse C3"/>
                <a:sym typeface="Concourse C3"/>
              </a:rPr>
              <a:t>ce</a:t>
            </a:r>
            <a:r>
              <a:rPr sz="3200" dirty="0">
                <a:latin typeface="Concourse OT MGA 3" pitchFamily="50" charset="0"/>
              </a:rPr>
              <a:t>,</a:t>
            </a:r>
            <a:br>
              <a:rPr sz="3200" dirty="0">
                <a:latin typeface="Concourse OT MGA 3" pitchFamily="50" charset="0"/>
              </a:rPr>
            </a:br>
            <a:r>
              <a:rPr sz="3200" dirty="0">
                <a:latin typeface="Concourse OT MGA 3" pitchFamily="50" charset="0"/>
              </a:rPr>
              <a:t>and last cited after 1709</a:t>
            </a:r>
            <a:r>
              <a:rPr sz="3200" dirty="0">
                <a:latin typeface="Concourse C3"/>
                <a:ea typeface="Concourse C3"/>
                <a:cs typeface="Concourse C3"/>
                <a:sym typeface="Concourse C3"/>
              </a:rPr>
              <a:t>ce</a:t>
            </a:r>
          </a:p>
        </p:txBody>
      </p:sp>
      <p:sp>
        <p:nvSpPr>
          <p:cNvPr id="1388" name="The Age of Johnson"/>
          <p:cNvSpPr txBox="1"/>
          <p:nvPr/>
        </p:nvSpPr>
        <p:spPr>
          <a:xfrm>
            <a:off x="3333750" y="11678010"/>
            <a:ext cx="1727001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l" defTabSz="821531">
              <a:defRPr sz="6600">
                <a:latin typeface="Concourse C3"/>
                <a:ea typeface="Concourse C3"/>
                <a:cs typeface="Concourse C3"/>
                <a:sym typeface="Concourse C3"/>
              </a:defRPr>
            </a:lvl1pPr>
          </a:lstStyle>
          <a:p>
            <a:r>
              <a:t>The Age of Johnson</a:t>
            </a:r>
          </a:p>
        </p:txBody>
      </p:sp>
    </p:spTree>
    <p:extLst>
      <p:ext uri="{BB962C8B-B14F-4D97-AF65-F5344CB8AC3E}">
        <p14:creationId xmlns:p14="http://schemas.microsoft.com/office/powerpoint/2010/main" val="3354153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0" name="Shakespeare.pdf" descr="Shakespeare.pdf"/>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351610" y="714376"/>
            <a:ext cx="17734360" cy="10586328"/>
          </a:xfrm>
          <a:prstGeom prst="rect">
            <a:avLst/>
          </a:prstGeom>
          <a:ln w="12700">
            <a:miter lim="400000"/>
          </a:ln>
        </p:spPr>
      </p:pic>
      <p:sp>
        <p:nvSpPr>
          <p:cNvPr id="1391" name="207,930 words;…"/>
          <p:cNvSpPr txBox="1"/>
          <p:nvPr/>
        </p:nvSpPr>
        <p:spPr>
          <a:xfrm>
            <a:off x="13958058" y="11678010"/>
            <a:ext cx="700087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b"/>
          <a:lstStyle/>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207,930 words;</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those first cited before 1616</a:t>
            </a:r>
            <a:r>
              <a:rPr sz="3200" dirty="0">
                <a:latin typeface="Concourse C3"/>
                <a:ea typeface="Concourse C3"/>
                <a:cs typeface="Concourse C3"/>
                <a:sym typeface="Concourse C3"/>
              </a:rPr>
              <a:t>ce</a:t>
            </a:r>
            <a:r>
              <a:rPr sz="3200" dirty="0">
                <a:latin typeface="Concourse OT MGA 3" pitchFamily="50" charset="0"/>
              </a:rPr>
              <a:t>,</a:t>
            </a:r>
            <a:br>
              <a:rPr sz="3200" dirty="0">
                <a:latin typeface="Concourse OT MGA 3" pitchFamily="50" charset="0"/>
              </a:rPr>
            </a:br>
            <a:r>
              <a:rPr sz="3200" dirty="0">
                <a:latin typeface="Concourse OT MGA 3" pitchFamily="50" charset="0"/>
              </a:rPr>
              <a:t>and last cited after 1564</a:t>
            </a:r>
            <a:r>
              <a:rPr sz="3200" dirty="0">
                <a:latin typeface="Concourse C3"/>
                <a:ea typeface="Concourse C3"/>
                <a:cs typeface="Concourse C3"/>
                <a:sym typeface="Concourse C3"/>
              </a:rPr>
              <a:t>ce</a:t>
            </a:r>
          </a:p>
        </p:txBody>
      </p:sp>
      <p:sp>
        <p:nvSpPr>
          <p:cNvPr id="1392" name="The Age of Shakespeare"/>
          <p:cNvSpPr txBox="1"/>
          <p:nvPr/>
        </p:nvSpPr>
        <p:spPr>
          <a:xfrm>
            <a:off x="3333750" y="11678010"/>
            <a:ext cx="1727001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l" defTabSz="821531">
              <a:defRPr sz="6600">
                <a:latin typeface="Concourse C3"/>
                <a:ea typeface="Concourse C3"/>
                <a:cs typeface="Concourse C3"/>
                <a:sym typeface="Concourse C3"/>
              </a:defRPr>
            </a:lvl1pPr>
          </a:lstStyle>
          <a:p>
            <a:r>
              <a:t>The Age of Shakespeare</a:t>
            </a:r>
          </a:p>
        </p:txBody>
      </p:sp>
    </p:spTree>
    <p:extLst>
      <p:ext uri="{BB962C8B-B14F-4D97-AF65-F5344CB8AC3E}">
        <p14:creationId xmlns:p14="http://schemas.microsoft.com/office/powerpoint/2010/main" val="2901229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4" name="Chaucer.pdf" descr="Chaucer.pdf"/>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351610" y="714377"/>
            <a:ext cx="17632360" cy="10590610"/>
          </a:xfrm>
          <a:prstGeom prst="rect">
            <a:avLst/>
          </a:prstGeom>
          <a:ln w="12700">
            <a:miter lim="400000"/>
          </a:ln>
        </p:spPr>
      </p:pic>
      <p:sp>
        <p:nvSpPr>
          <p:cNvPr id="1395" name="73,432 words;…"/>
          <p:cNvSpPr txBox="1"/>
          <p:nvPr/>
        </p:nvSpPr>
        <p:spPr>
          <a:xfrm>
            <a:off x="13958058" y="11678010"/>
            <a:ext cx="700087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b"/>
          <a:lstStyle/>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73,432 words;</a:t>
            </a:r>
          </a:p>
          <a:p>
            <a:pPr algn="r" defTabSz="821532">
              <a:buClr>
                <a:srgbClr val="430942"/>
              </a:buClr>
              <a:buFont typeface="Times New Roman"/>
              <a:defRPr sz="3200">
                <a:solidFill>
                  <a:srgbClr val="BFBFBF"/>
                </a:solidFill>
                <a:latin typeface="Concourse T3"/>
                <a:ea typeface="Concourse T3"/>
                <a:cs typeface="Concourse T3"/>
                <a:sym typeface="Concourse T3"/>
              </a:defRPr>
            </a:pPr>
            <a:r>
              <a:rPr sz="3200" dirty="0">
                <a:latin typeface="Concourse OT MGA 3" pitchFamily="50" charset="0"/>
              </a:rPr>
              <a:t>those first cited before </a:t>
            </a:r>
            <a:r>
              <a:rPr lang="en-GB" sz="3200" dirty="0">
                <a:latin typeface="Concourse OT MGA 3" pitchFamily="50" charset="0"/>
              </a:rPr>
              <a:t>1400</a:t>
            </a:r>
            <a:r>
              <a:rPr sz="3200" dirty="0" err="1">
                <a:latin typeface="Concourse C3"/>
                <a:ea typeface="Concourse C3"/>
                <a:cs typeface="Concourse C3"/>
                <a:sym typeface="Concourse C3"/>
              </a:rPr>
              <a:t>ce</a:t>
            </a:r>
            <a:r>
              <a:rPr sz="3200" dirty="0">
                <a:latin typeface="Concourse OT MGA 3" pitchFamily="50" charset="0"/>
              </a:rPr>
              <a:t>,</a:t>
            </a:r>
            <a:br>
              <a:rPr sz="3200" dirty="0">
                <a:latin typeface="Concourse OT MGA 3" pitchFamily="50" charset="0"/>
              </a:rPr>
            </a:br>
            <a:r>
              <a:rPr sz="3200" dirty="0">
                <a:latin typeface="Concourse OT MGA 3" pitchFamily="50" charset="0"/>
              </a:rPr>
              <a:t>and last cited after </a:t>
            </a:r>
            <a:r>
              <a:rPr lang="en-GB" sz="3200" dirty="0">
                <a:latin typeface="Concourse OT MGA 3" pitchFamily="50" charset="0"/>
              </a:rPr>
              <a:t>1340</a:t>
            </a:r>
            <a:r>
              <a:rPr sz="3200" dirty="0" err="1">
                <a:latin typeface="Concourse C3"/>
                <a:ea typeface="Concourse C3"/>
                <a:cs typeface="Concourse C3"/>
                <a:sym typeface="Concourse C3"/>
              </a:rPr>
              <a:t>ce</a:t>
            </a:r>
            <a:endParaRPr sz="3200" dirty="0">
              <a:latin typeface="Concourse C3"/>
              <a:ea typeface="Concourse C3"/>
              <a:cs typeface="Concourse C3"/>
              <a:sym typeface="Concourse C3"/>
            </a:endParaRPr>
          </a:p>
        </p:txBody>
      </p:sp>
      <p:sp>
        <p:nvSpPr>
          <p:cNvPr id="1396" name="The Age of Chaucer"/>
          <p:cNvSpPr txBox="1"/>
          <p:nvPr/>
        </p:nvSpPr>
        <p:spPr>
          <a:xfrm>
            <a:off x="3333750" y="11678010"/>
            <a:ext cx="17270016" cy="173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l" defTabSz="821531">
              <a:defRPr sz="6600">
                <a:latin typeface="Concourse C3"/>
                <a:ea typeface="Concourse C3"/>
                <a:cs typeface="Concourse C3"/>
                <a:sym typeface="Concourse C3"/>
              </a:defRPr>
            </a:lvl1pPr>
          </a:lstStyle>
          <a:p>
            <a:r>
              <a:t>The Age of Chaucer</a:t>
            </a:r>
          </a:p>
        </p:txBody>
      </p:sp>
    </p:spTree>
    <p:extLst>
      <p:ext uri="{BB962C8B-B14F-4D97-AF65-F5344CB8AC3E}">
        <p14:creationId xmlns:p14="http://schemas.microsoft.com/office/powerpoint/2010/main" val="3053884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8" name="Chaucer.pdf" descr="Chaucer.pdf"/>
          <p:cNvPicPr>
            <a:picLocks/>
          </p:cNvPicPr>
          <p:nvPr/>
        </p:nvPicPr>
        <p:blipFill>
          <a:blip r:embed="rId3"/>
          <a:stretch>
            <a:fillRect/>
          </a:stretch>
        </p:blipFill>
        <p:spPr>
          <a:xfrm>
            <a:off x="12201991" y="7028659"/>
            <a:ext cx="8396686" cy="5023054"/>
          </a:xfrm>
          <a:prstGeom prst="rect">
            <a:avLst/>
          </a:prstGeom>
        </p:spPr>
      </p:pic>
      <p:pic>
        <p:nvPicPr>
          <p:cNvPr id="1399" name="Shakespeare.pdf" descr="Shakespeare.pdf"/>
          <p:cNvPicPr>
            <a:picLocks/>
          </p:cNvPicPr>
          <p:nvPr/>
        </p:nvPicPr>
        <p:blipFill>
          <a:blip r:embed="rId4"/>
          <a:stretch>
            <a:fillRect/>
          </a:stretch>
        </p:blipFill>
        <p:spPr>
          <a:xfrm>
            <a:off x="3462721" y="7027663"/>
            <a:ext cx="8396686" cy="5021950"/>
          </a:xfrm>
          <a:prstGeom prst="rect">
            <a:avLst/>
          </a:prstGeom>
        </p:spPr>
      </p:pic>
      <p:pic>
        <p:nvPicPr>
          <p:cNvPr id="1400" name="Johnson.pdf" descr="Johnson.pdf"/>
          <p:cNvPicPr>
            <a:picLocks/>
          </p:cNvPicPr>
          <p:nvPr/>
        </p:nvPicPr>
        <p:blipFill>
          <a:blip r:embed="rId5"/>
          <a:stretch>
            <a:fillRect/>
          </a:stretch>
        </p:blipFill>
        <p:spPr>
          <a:xfrm>
            <a:off x="3492609" y="1651068"/>
            <a:ext cx="8349134" cy="5021264"/>
          </a:xfrm>
          <a:prstGeom prst="rect">
            <a:avLst/>
          </a:prstGeom>
        </p:spPr>
      </p:pic>
      <p:pic>
        <p:nvPicPr>
          <p:cNvPr id="1401" name="PDE.pdf" descr="PDE.pdf"/>
          <p:cNvPicPr>
            <a:picLocks/>
          </p:cNvPicPr>
          <p:nvPr/>
        </p:nvPicPr>
        <p:blipFill>
          <a:blip r:embed="rId6"/>
          <a:stretch>
            <a:fillRect/>
          </a:stretch>
        </p:blipFill>
        <p:spPr>
          <a:xfrm>
            <a:off x="12192557" y="1663148"/>
            <a:ext cx="8347038" cy="5029572"/>
          </a:xfrm>
          <a:prstGeom prst="rect">
            <a:avLst/>
          </a:prstGeom>
        </p:spPr>
      </p:pic>
    </p:spTree>
    <p:extLst>
      <p:ext uri="{BB962C8B-B14F-4D97-AF65-F5344CB8AC3E}">
        <p14:creationId xmlns:p14="http://schemas.microsoft.com/office/powerpoint/2010/main" val="4232220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8" name="Chaucer.pdf" descr="Chaucer.pdf"/>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201991" y="7028658"/>
            <a:ext cx="3345934" cy="2001600"/>
          </a:xfrm>
          <a:prstGeom prst="rect">
            <a:avLst/>
          </a:prstGeom>
        </p:spPr>
      </p:pic>
      <p:pic>
        <p:nvPicPr>
          <p:cNvPr id="1399" name="Shakespeare.pdf" descr="Shakespeare.pdf"/>
          <p:cNvPicPr>
            <a:picLocks noChangeAspect="1"/>
          </p:cNvPicPr>
          <p:nvPr/>
        </p:nvPicPr>
        <p:blipFill>
          <a:blip r:embed="rId4"/>
          <a:stretch>
            <a:fillRect/>
          </a:stretch>
        </p:blipFill>
        <p:spPr>
          <a:xfrm>
            <a:off x="6297674" y="7027662"/>
            <a:ext cx="5561732" cy="3326400"/>
          </a:xfrm>
          <a:prstGeom prst="rect">
            <a:avLst/>
          </a:prstGeom>
        </p:spPr>
      </p:pic>
      <p:pic>
        <p:nvPicPr>
          <p:cNvPr id="1400" name="Johnson.pdf" descr="Johnson.pdf"/>
          <p:cNvPicPr>
            <a:picLocks noChangeAspect="1"/>
          </p:cNvPicPr>
          <p:nvPr/>
        </p:nvPicPr>
        <p:blipFill>
          <a:blip r:embed="rId5"/>
          <a:stretch>
            <a:fillRect/>
          </a:stretch>
        </p:blipFill>
        <p:spPr>
          <a:xfrm>
            <a:off x="5705881" y="2987538"/>
            <a:ext cx="6153526" cy="3700800"/>
          </a:xfrm>
          <a:prstGeom prst="rect">
            <a:avLst/>
          </a:prstGeom>
        </p:spPr>
      </p:pic>
      <p:pic>
        <p:nvPicPr>
          <p:cNvPr id="1401" name="PDE.pdf" descr="PDE.pdf"/>
          <p:cNvPicPr>
            <a:picLocks/>
          </p:cNvPicPr>
          <p:nvPr/>
        </p:nvPicPr>
        <p:blipFill>
          <a:blip r:embed="rId6"/>
          <a:stretch>
            <a:fillRect/>
          </a:stretch>
        </p:blipFill>
        <p:spPr>
          <a:xfrm>
            <a:off x="12192557" y="1663148"/>
            <a:ext cx="8347038" cy="5029572"/>
          </a:xfrm>
          <a:prstGeom prst="rect">
            <a:avLst/>
          </a:prstGeom>
        </p:spPr>
      </p:pic>
    </p:spTree>
    <p:extLst>
      <p:ext uri="{BB962C8B-B14F-4D97-AF65-F5344CB8AC3E}">
        <p14:creationId xmlns:p14="http://schemas.microsoft.com/office/powerpoint/2010/main" val="1370828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8" name="1320 words"/>
          <p:cNvSpPr txBox="1"/>
          <p:nvPr/>
        </p:nvSpPr>
        <p:spPr>
          <a:xfrm>
            <a:off x="14067234" y="12733734"/>
            <a:ext cx="7000876"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lvl1pPr algn="r" defTabSz="821531">
              <a:buClr>
                <a:srgbClr val="430942"/>
              </a:buClr>
              <a:buFont typeface="Times New Roman"/>
              <a:defRPr sz="3000" i="1">
                <a:latin typeface="Concourse T3"/>
                <a:ea typeface="Concourse T3"/>
                <a:cs typeface="Concourse T3"/>
                <a:sym typeface="Concourse T3"/>
              </a:defRPr>
            </a:lvl1pPr>
          </a:lstStyle>
          <a:p>
            <a:r>
              <a:rPr dirty="0">
                <a:latin typeface="Concourse OT MGA 3" pitchFamily="50" charset="0"/>
              </a:rPr>
              <a:t>1320 words</a:t>
            </a:r>
          </a:p>
        </p:txBody>
      </p:sp>
      <p:pic>
        <p:nvPicPr>
          <p:cNvPr id="1409" name="droppedImage.png" descr="droppedImage.png"/>
          <p:cNvPicPr>
            <a:picLocks noChangeAspect="1"/>
          </p:cNvPicPr>
          <p:nvPr/>
        </p:nvPicPr>
        <p:blipFill>
          <a:blip r:embed="rId3"/>
          <a:stretch>
            <a:fillRect/>
          </a:stretch>
        </p:blipFill>
        <p:spPr>
          <a:xfrm>
            <a:off x="3306960" y="300807"/>
            <a:ext cx="17770080" cy="12197954"/>
          </a:xfrm>
          <a:prstGeom prst="rect">
            <a:avLst/>
          </a:prstGeom>
          <a:ln w="12700">
            <a:miter lim="400000"/>
          </a:ln>
        </p:spPr>
      </p:pic>
      <p:sp>
        <p:nvSpPr>
          <p:cNvPr id="1410" name="01.06.04.15 Computing, n."/>
          <p:cNvSpPr txBox="1"/>
          <p:nvPr/>
        </p:nvSpPr>
        <p:spPr>
          <a:xfrm>
            <a:off x="3298032" y="12733734"/>
            <a:ext cx="9999944"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T3"/>
                <a:ea typeface="Concourse T3"/>
                <a:cs typeface="Concourse T3"/>
                <a:sym typeface="Concourse T3"/>
              </a:defRPr>
            </a:pPr>
            <a:r>
              <a:rPr sz="3200" dirty="0">
                <a:latin typeface="Concourse OT MGA 2" pitchFamily="50" charset="0"/>
                <a:ea typeface="Concourse C2"/>
                <a:cs typeface="Concourse C2"/>
                <a:sym typeface="Concourse C2"/>
              </a:rPr>
              <a:t>01.06.04.15</a:t>
            </a:r>
            <a:r>
              <a:rPr sz="3200" dirty="0">
                <a:latin typeface="Concourse OT MGA 3" pitchFamily="50" charset="0"/>
              </a:rPr>
              <a:t> </a:t>
            </a:r>
            <a:r>
              <a:rPr sz="3200" dirty="0">
                <a:latin typeface="Concourse C3"/>
                <a:ea typeface="Concourse C3"/>
                <a:cs typeface="Concourse C3"/>
                <a:sym typeface="Concourse C3"/>
              </a:rPr>
              <a:t>Computing</a:t>
            </a:r>
            <a:r>
              <a:rPr sz="3200" i="1" dirty="0">
                <a:latin typeface="Concourse OT MGA 3" pitchFamily="50" charset="0"/>
              </a:rPr>
              <a:t>, n.</a:t>
            </a:r>
          </a:p>
        </p:txBody>
      </p:sp>
    </p:spTree>
    <p:extLst>
      <p:ext uri="{BB962C8B-B14F-4D97-AF65-F5344CB8AC3E}">
        <p14:creationId xmlns:p14="http://schemas.microsoft.com/office/powerpoint/2010/main" val="303644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 the primacy of meaning, and the analysis of meaning, as the essential tool and criterion for the study of any language [and] nothing less than classification, by meaning, of the whole if one is to begin to understand the parts.…"/>
          <p:cNvSpPr txBox="1"/>
          <p:nvPr/>
        </p:nvSpPr>
        <p:spPr>
          <a:xfrm>
            <a:off x="1022493" y="1198088"/>
            <a:ext cx="22339016" cy="11319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p>
            <a:pPr algn="l" defTabSz="821532">
              <a:lnSpc>
                <a:spcPct val="110000"/>
              </a:lnSpc>
              <a:defRPr sz="8000">
                <a:latin typeface="Concourse T3"/>
                <a:ea typeface="Concourse T3"/>
                <a:cs typeface="Concourse T3"/>
                <a:sym typeface="Concourse T3"/>
              </a:defRPr>
            </a:pPr>
            <a:r>
              <a:rPr dirty="0"/>
              <a:t>Put at its simplest, its purpose is to provide a detailed record of the English vocabulary from the earliest times to the present, with sufficient accompanying information that, for any given period in the past, the user should be able to ascertain the exact state of the vocabulary (i.e. the ‘lexical system’) which existed at that time</a:t>
            </a:r>
            <a:r>
              <a:rPr lang="en-GB" dirty="0"/>
              <a:t>.</a:t>
            </a:r>
            <a:endParaRPr sz="16000" dirty="0">
              <a:latin typeface="Concourse T2"/>
              <a:ea typeface="Concourse T2"/>
              <a:cs typeface="Concourse T2"/>
              <a:sym typeface="Concourse T2"/>
            </a:endParaRPr>
          </a:p>
          <a:p>
            <a:pPr algn="r" defTabSz="821532">
              <a:lnSpc>
                <a:spcPct val="110000"/>
              </a:lnSpc>
              <a:defRPr>
                <a:solidFill>
                  <a:srgbClr val="D9D9D9"/>
                </a:solidFill>
                <a:latin typeface="Concourse T2"/>
                <a:ea typeface="Concourse T2"/>
                <a:cs typeface="Concourse T2"/>
                <a:sym typeface="Concourse T2"/>
              </a:defRPr>
            </a:pPr>
            <a:endParaRPr lang="en-GB" dirty="0"/>
          </a:p>
          <a:p>
            <a:pPr algn="r" defTabSz="821532">
              <a:lnSpc>
                <a:spcPct val="110000"/>
              </a:lnSpc>
              <a:defRPr>
                <a:solidFill>
                  <a:srgbClr val="D9D9D9"/>
                </a:solidFill>
                <a:latin typeface="Concourse T2"/>
                <a:ea typeface="Concourse T2"/>
                <a:cs typeface="Concourse T2"/>
                <a:sym typeface="Concourse T2"/>
              </a:defRPr>
            </a:pPr>
            <a:r>
              <a:rPr dirty="0"/>
              <a:t>Alexander and Kay (202</a:t>
            </a:r>
            <a:r>
              <a:rPr lang="en-GB" dirty="0"/>
              <a:t>3</a:t>
            </a:r>
            <a:r>
              <a:rPr dirty="0"/>
              <a:t>)</a:t>
            </a:r>
            <a:endParaRPr sz="10000" dirty="0">
              <a:solidFill>
                <a:srgbClr val="FFFFFF">
                  <a:alpha val="50155"/>
                </a:srgbClr>
              </a:solidFill>
            </a:endParaRPr>
          </a:p>
          <a:p>
            <a:pPr algn="r" defTabSz="821532">
              <a:lnSpc>
                <a:spcPct val="110000"/>
              </a:lnSpc>
              <a:defRPr>
                <a:solidFill>
                  <a:srgbClr val="D9D9D9"/>
                </a:solidFill>
                <a:latin typeface="Concourse T2"/>
                <a:ea typeface="Concourse T2"/>
                <a:cs typeface="Concourse T2"/>
                <a:sym typeface="Concourse T2"/>
              </a:defRPr>
            </a:pPr>
            <a:r>
              <a:rPr dirty="0"/>
              <a:t>‘Why a Historical Thesaurus’</a:t>
            </a:r>
            <a:endParaRPr sz="10000" dirty="0">
              <a:solidFill>
                <a:srgbClr val="FFFFFF">
                  <a:alpha val="50155"/>
                </a:srgbClr>
              </a:solidFill>
            </a:endParaRPr>
          </a:p>
          <a:p>
            <a:pPr algn="r" defTabSz="821532">
              <a:lnSpc>
                <a:spcPct val="110000"/>
              </a:lnSpc>
              <a:defRPr sz="3200" u="sng">
                <a:solidFill>
                  <a:srgbClr val="D9D9D9"/>
                </a:solidFill>
                <a:latin typeface="Concourse T2"/>
                <a:ea typeface="Concourse T2"/>
                <a:cs typeface="Concourse T2"/>
                <a:sym typeface="Concourse T2"/>
              </a:defRPr>
            </a:pPr>
            <a:r>
              <a:rPr dirty="0"/>
              <a:t>https://</a:t>
            </a:r>
            <a:r>
              <a:rPr dirty="0" err="1"/>
              <a:t>ht.ac.uk</a:t>
            </a:r>
            <a:r>
              <a:rPr dirty="0"/>
              <a:t>/why/ </a:t>
            </a: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2" name="02.02.22|04 Terms of endearment, n."/>
          <p:cNvSpPr txBox="1"/>
          <p:nvPr/>
        </p:nvSpPr>
        <p:spPr>
          <a:xfrm>
            <a:off x="3298032" y="12733734"/>
            <a:ext cx="9999944" cy="625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pPr algn="l" defTabSz="821532">
              <a:buClr>
                <a:srgbClr val="430942"/>
              </a:buClr>
              <a:buFont typeface="Times New Roman"/>
              <a:defRPr sz="3200">
                <a:latin typeface="Concourse T3"/>
                <a:ea typeface="Concourse T3"/>
                <a:cs typeface="Concourse T3"/>
                <a:sym typeface="Concourse T3"/>
              </a:defRPr>
            </a:pPr>
            <a:r>
              <a:rPr sz="3200" dirty="0">
                <a:latin typeface="Concourse OT MGA 2" pitchFamily="50" charset="0"/>
                <a:ea typeface="Concourse C2"/>
                <a:cs typeface="Concourse C2"/>
                <a:sym typeface="Concourse C2"/>
              </a:rPr>
              <a:t>02.0</a:t>
            </a:r>
            <a:r>
              <a:rPr lang="en-GB" sz="3200" dirty="0">
                <a:latin typeface="Concourse OT MGA 2" pitchFamily="50" charset="0"/>
                <a:ea typeface="Concourse C2"/>
                <a:cs typeface="Concourse C2"/>
                <a:sym typeface="Concourse C2"/>
              </a:rPr>
              <a:t>4</a:t>
            </a:r>
            <a:r>
              <a:rPr sz="3200" dirty="0">
                <a:latin typeface="Concourse OT MGA 2" pitchFamily="50" charset="0"/>
                <a:ea typeface="Concourse C2"/>
                <a:cs typeface="Concourse C2"/>
                <a:sym typeface="Concourse C2"/>
              </a:rPr>
              <a:t>.</a:t>
            </a:r>
            <a:r>
              <a:rPr lang="en-GB" sz="3200" dirty="0">
                <a:latin typeface="Concourse OT MGA 2" pitchFamily="50" charset="0"/>
                <a:ea typeface="Concourse C2"/>
                <a:cs typeface="Concourse C2"/>
                <a:sym typeface="Concourse C2"/>
              </a:rPr>
              <a:t>13</a:t>
            </a:r>
            <a:r>
              <a:rPr sz="3200" dirty="0">
                <a:latin typeface="Concourse OT MGA 2" pitchFamily="50" charset="0"/>
                <a:ea typeface="Concourse C2"/>
                <a:cs typeface="Concourse C2"/>
                <a:sym typeface="Concourse C2"/>
              </a:rPr>
              <a:t>|04</a:t>
            </a:r>
            <a:r>
              <a:rPr sz="3200" dirty="0">
                <a:latin typeface="Concourse OT MGA 2" pitchFamily="50" charset="0"/>
              </a:rPr>
              <a:t> </a:t>
            </a:r>
            <a:r>
              <a:rPr sz="3200" dirty="0">
                <a:latin typeface="Concourse C3"/>
                <a:ea typeface="Concourse C3"/>
                <a:cs typeface="Concourse C3"/>
                <a:sym typeface="Concourse C3"/>
              </a:rPr>
              <a:t>Terms of endearment</a:t>
            </a:r>
            <a:r>
              <a:rPr sz="3200" i="1" dirty="0">
                <a:latin typeface="Concourse OT MGA 3" pitchFamily="50" charset="0"/>
              </a:rPr>
              <a:t>, n.</a:t>
            </a:r>
          </a:p>
        </p:txBody>
      </p:sp>
      <p:pic>
        <p:nvPicPr>
          <p:cNvPr id="1413" name="TermsofEndearment020222-04.png" descr="TermsofEndearment020222-04.png"/>
          <p:cNvPicPr>
            <a:picLocks noChangeAspect="1"/>
          </p:cNvPicPr>
          <p:nvPr/>
        </p:nvPicPr>
        <p:blipFill>
          <a:blip r:embed="rId3"/>
          <a:stretch>
            <a:fillRect/>
          </a:stretch>
        </p:blipFill>
        <p:spPr>
          <a:xfrm>
            <a:off x="3306960" y="453127"/>
            <a:ext cx="17770080" cy="11965782"/>
          </a:xfrm>
          <a:prstGeom prst="rect">
            <a:avLst/>
          </a:prstGeom>
          <a:ln w="12700">
            <a:miter lim="400000"/>
          </a:ln>
        </p:spPr>
      </p:pic>
    </p:spTree>
    <p:extLst>
      <p:ext uri="{BB962C8B-B14F-4D97-AF65-F5344CB8AC3E}">
        <p14:creationId xmlns:p14="http://schemas.microsoft.com/office/powerpoint/2010/main" val="152820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DF407-1609-9143-BDBA-8BB4A9723535}"/>
              </a:ext>
            </a:extLst>
          </p:cNvPr>
          <p:cNvPicPr>
            <a:picLocks noChangeAspect="1"/>
          </p:cNvPicPr>
          <p:nvPr/>
        </p:nvPicPr>
        <p:blipFill>
          <a:blip r:embed="rId3"/>
          <a:stretch>
            <a:fillRect/>
          </a:stretch>
        </p:blipFill>
        <p:spPr>
          <a:xfrm>
            <a:off x="340244" y="0"/>
            <a:ext cx="4419456" cy="69791656"/>
          </a:xfrm>
          <a:prstGeom prst="rect">
            <a:avLst/>
          </a:prstGeom>
        </p:spPr>
      </p:pic>
      <p:pic>
        <p:nvPicPr>
          <p:cNvPr id="3" name="Picture 2">
            <a:extLst>
              <a:ext uri="{FF2B5EF4-FFF2-40B4-BE49-F238E27FC236}">
                <a16:creationId xmlns:a16="http://schemas.microsoft.com/office/drawing/2014/main" id="{1A1CFA9B-136E-BD43-84D7-06C1E8BBC349}"/>
              </a:ext>
            </a:extLst>
          </p:cNvPr>
          <p:cNvPicPr>
            <a:picLocks noChangeAspect="1"/>
          </p:cNvPicPr>
          <p:nvPr/>
        </p:nvPicPr>
        <p:blipFill>
          <a:blip r:embed="rId3"/>
          <a:stretch>
            <a:fillRect/>
          </a:stretch>
        </p:blipFill>
        <p:spPr>
          <a:xfrm>
            <a:off x="5079442" y="-13378238"/>
            <a:ext cx="4419456" cy="69791656"/>
          </a:xfrm>
          <a:prstGeom prst="rect">
            <a:avLst/>
          </a:prstGeom>
        </p:spPr>
      </p:pic>
      <p:pic>
        <p:nvPicPr>
          <p:cNvPr id="4" name="Picture 3">
            <a:extLst>
              <a:ext uri="{FF2B5EF4-FFF2-40B4-BE49-F238E27FC236}">
                <a16:creationId xmlns:a16="http://schemas.microsoft.com/office/drawing/2014/main" id="{5B56E644-86DB-6044-B210-7D85435010D0}"/>
              </a:ext>
            </a:extLst>
          </p:cNvPr>
          <p:cNvPicPr>
            <a:picLocks noChangeAspect="1"/>
          </p:cNvPicPr>
          <p:nvPr/>
        </p:nvPicPr>
        <p:blipFill>
          <a:blip r:embed="rId3"/>
          <a:stretch>
            <a:fillRect/>
          </a:stretch>
        </p:blipFill>
        <p:spPr>
          <a:xfrm>
            <a:off x="9818640" y="-26841536"/>
            <a:ext cx="4419456" cy="69791656"/>
          </a:xfrm>
          <a:prstGeom prst="rect">
            <a:avLst/>
          </a:prstGeom>
        </p:spPr>
      </p:pic>
      <p:pic>
        <p:nvPicPr>
          <p:cNvPr id="5" name="Picture 4">
            <a:extLst>
              <a:ext uri="{FF2B5EF4-FFF2-40B4-BE49-F238E27FC236}">
                <a16:creationId xmlns:a16="http://schemas.microsoft.com/office/drawing/2014/main" id="{0146AE95-6EC3-AB48-8D9D-9A60D3C8C17B}"/>
              </a:ext>
            </a:extLst>
          </p:cNvPr>
          <p:cNvPicPr>
            <a:picLocks noChangeAspect="1"/>
          </p:cNvPicPr>
          <p:nvPr/>
        </p:nvPicPr>
        <p:blipFill>
          <a:blip r:embed="rId3"/>
          <a:stretch>
            <a:fillRect/>
          </a:stretch>
        </p:blipFill>
        <p:spPr>
          <a:xfrm>
            <a:off x="14557838" y="-40304834"/>
            <a:ext cx="4419456" cy="69791656"/>
          </a:xfrm>
          <a:prstGeom prst="rect">
            <a:avLst/>
          </a:prstGeom>
        </p:spPr>
      </p:pic>
      <p:pic>
        <p:nvPicPr>
          <p:cNvPr id="6" name="Picture 5">
            <a:extLst>
              <a:ext uri="{FF2B5EF4-FFF2-40B4-BE49-F238E27FC236}">
                <a16:creationId xmlns:a16="http://schemas.microsoft.com/office/drawing/2014/main" id="{2755978E-8B1E-B941-B847-277AE5F5C16F}"/>
              </a:ext>
            </a:extLst>
          </p:cNvPr>
          <p:cNvPicPr>
            <a:picLocks noChangeAspect="1"/>
          </p:cNvPicPr>
          <p:nvPr/>
        </p:nvPicPr>
        <p:blipFill>
          <a:blip r:embed="rId3"/>
          <a:stretch>
            <a:fillRect/>
          </a:stretch>
        </p:blipFill>
        <p:spPr>
          <a:xfrm>
            <a:off x="19297034" y="-53598012"/>
            <a:ext cx="4419456" cy="69791656"/>
          </a:xfrm>
          <a:prstGeom prst="rect">
            <a:avLst/>
          </a:prstGeom>
        </p:spPr>
      </p:pic>
    </p:spTree>
    <p:extLst>
      <p:ext uri="{BB962C8B-B14F-4D97-AF65-F5344CB8AC3E}">
        <p14:creationId xmlns:p14="http://schemas.microsoft.com/office/powerpoint/2010/main" val="402317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D3F9-BD14-4A8B-C99D-798C696BC4C8}"/>
            </a:ext>
          </a:extLst>
        </p:cNvPr>
        <p:cNvGrpSpPr/>
        <p:nvPr/>
      </p:nvGrpSpPr>
      <p:grpSpPr>
        <a:xfrm>
          <a:off x="0" y="0"/>
          <a:ext cx="0" cy="0"/>
          <a:chOff x="0" y="0"/>
          <a:chExt cx="0" cy="0"/>
        </a:xfrm>
      </p:grpSpPr>
      <p:sp>
        <p:nvSpPr>
          <p:cNvPr id="485" name="1. The Resources…">
            <a:extLst>
              <a:ext uri="{FF2B5EF4-FFF2-40B4-BE49-F238E27FC236}">
                <a16:creationId xmlns:a16="http://schemas.microsoft.com/office/drawing/2014/main" id="{9CCB0C21-B8E5-156F-BBBE-8B05B598C42E}"/>
              </a:ext>
            </a:extLst>
          </p:cNvPr>
          <p:cNvSpPr txBox="1">
            <a:spLocks noGrp="1"/>
          </p:cNvSpPr>
          <p:nvPr>
            <p:ph type="body" idx="1"/>
          </p:nvPr>
        </p:nvSpPr>
        <p:spPr>
          <a:xfrm>
            <a:off x="1105786" y="402598"/>
            <a:ext cx="22514409" cy="12910804"/>
          </a:xfrm>
          <a:prstGeom prst="rect">
            <a:avLst/>
          </a:prstGeom>
          <a:effectLst>
            <a:outerShdw blurRad="63500" dist="50800" dir="5520000" rotWithShape="0">
              <a:srgbClr val="000000">
                <a:alpha val="50000"/>
              </a:srgbClr>
            </a:outerShdw>
          </a:effectLst>
        </p:spPr>
        <p:txBody>
          <a:bodyPr>
            <a:noAutofit/>
          </a:bodyPr>
          <a:lstStyle/>
          <a:p>
            <a:pPr marL="0" indent="0" algn="ctr">
              <a:buSzTx/>
              <a:buNone/>
              <a:defRPr sz="9200"/>
            </a:pPr>
            <a:r>
              <a:rPr lang="en-GB" dirty="0">
                <a:latin typeface="Concourse C3" pitchFamily="2" charset="77"/>
              </a:rPr>
              <a:t>Sensitivity</a:t>
            </a:r>
            <a:endParaRPr lang="en-GB" b="1" dirty="0">
              <a:latin typeface="Concourse C3" pitchFamily="2" charset="77"/>
            </a:endParaRPr>
          </a:p>
        </p:txBody>
      </p:sp>
    </p:spTree>
    <p:extLst>
      <p:ext uri="{BB962C8B-B14F-4D97-AF65-F5344CB8AC3E}">
        <p14:creationId xmlns:p14="http://schemas.microsoft.com/office/powerpoint/2010/main" val="231559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27E9F-6507-74DF-93DF-0FCBCBE12C0B}"/>
            </a:ext>
          </a:extLst>
        </p:cNvPr>
        <p:cNvGrpSpPr/>
        <p:nvPr/>
      </p:nvGrpSpPr>
      <p:grpSpPr>
        <a:xfrm>
          <a:off x="0" y="0"/>
          <a:ext cx="0" cy="0"/>
          <a:chOff x="0" y="0"/>
          <a:chExt cx="0" cy="0"/>
        </a:xfrm>
      </p:grpSpPr>
      <p:sp>
        <p:nvSpPr>
          <p:cNvPr id="690" name="The tendency of Parliament to legislate as if the people of Ireland were a set of the most incapable and helpless savages was to him a matter of regret.…">
            <a:extLst>
              <a:ext uri="{FF2B5EF4-FFF2-40B4-BE49-F238E27FC236}">
                <a16:creationId xmlns:a16="http://schemas.microsoft.com/office/drawing/2014/main" id="{CE216070-A5CB-5D70-F82E-4D02F1DD1CD0}"/>
              </a:ext>
            </a:extLst>
          </p:cNvPr>
          <p:cNvSpPr txBox="1">
            <a:spLocks noGrp="1"/>
          </p:cNvSpPr>
          <p:nvPr>
            <p:ph type="body" idx="1"/>
          </p:nvPr>
        </p:nvSpPr>
        <p:spPr>
          <a:xfrm>
            <a:off x="772391" y="654627"/>
            <a:ext cx="22839218" cy="12406745"/>
          </a:xfrm>
          <a:prstGeom prst="rect">
            <a:avLst/>
          </a:prstGeom>
          <a:effectLst>
            <a:outerShdw blurRad="63500" dist="50800" dir="5520000" rotWithShape="0">
              <a:srgbClr val="000000">
                <a:alpha val="50000"/>
              </a:srgbClr>
            </a:outerShdw>
          </a:effectLst>
        </p:spPr>
        <p:txBody>
          <a:bodyPr>
            <a:normAutofit fontScale="77500" lnSpcReduction="20000"/>
          </a:bodyPr>
          <a:lstStyle/>
          <a:p>
            <a:pPr marL="0" indent="0" defTabSz="739378">
              <a:spcBef>
                <a:spcPts val="4000"/>
              </a:spcBef>
              <a:buSzTx/>
              <a:buNone/>
              <a:defRPr sz="8820"/>
            </a:pPr>
            <a:r>
              <a:rPr lang="en-GB" sz="6600" i="1" dirty="0"/>
              <a:t>Society &gt; Morality &gt; Moral evil &gt; Licentiousness &gt; Unchastity &gt; Prostitution </a:t>
            </a:r>
            <a:r>
              <a:rPr lang="en-GB" sz="6600" dirty="0"/>
              <a:t>(Modern attitudes are not that prostitution is a form of moral evil)</a:t>
            </a:r>
          </a:p>
          <a:p>
            <a:pPr marL="0" indent="0" defTabSz="739378">
              <a:spcBef>
                <a:spcPts val="4000"/>
              </a:spcBef>
              <a:buSzTx/>
              <a:buNone/>
              <a:defRPr sz="8820"/>
            </a:pPr>
            <a:r>
              <a:rPr lang="en-GB" sz="6600" i="1" dirty="0"/>
              <a:t>Lapse of chastity</a:t>
            </a:r>
            <a:r>
              <a:rPr lang="en-GB" sz="6600" dirty="0"/>
              <a:t>, now </a:t>
            </a:r>
            <a:r>
              <a:rPr lang="en-GB" sz="6600" i="1" dirty="0"/>
              <a:t>sexual misadventure</a:t>
            </a:r>
          </a:p>
          <a:p>
            <a:pPr marL="0" indent="0" defTabSz="739378">
              <a:spcBef>
                <a:spcPts val="4000"/>
              </a:spcBef>
              <a:buSzTx/>
              <a:buNone/>
              <a:defRPr sz="8820"/>
            </a:pPr>
            <a:r>
              <a:rPr lang="en-GB" sz="6600" i="1" dirty="0"/>
              <a:t>Begetting or bearing bastards</a:t>
            </a:r>
            <a:r>
              <a:rPr lang="en-GB" sz="6600" dirty="0"/>
              <a:t>, now </a:t>
            </a:r>
            <a:r>
              <a:rPr lang="en-GB" sz="6600" i="1" dirty="0"/>
              <a:t>producing illegitimate children</a:t>
            </a:r>
          </a:p>
          <a:p>
            <a:pPr marL="0" indent="0" defTabSz="739378">
              <a:spcBef>
                <a:spcPts val="4000"/>
              </a:spcBef>
              <a:buSzTx/>
              <a:buNone/>
              <a:defRPr sz="8820"/>
            </a:pPr>
            <a:r>
              <a:rPr lang="en-GB" sz="6600" i="1" dirty="0"/>
              <a:t>Defile by adultery</a:t>
            </a:r>
            <a:r>
              <a:rPr lang="en-GB" sz="6600" dirty="0"/>
              <a:t>, now </a:t>
            </a:r>
            <a:r>
              <a:rPr lang="en-GB" sz="6600" i="1" dirty="0"/>
              <a:t>commit adultery with</a:t>
            </a:r>
          </a:p>
          <a:p>
            <a:pPr marL="0" indent="0" defTabSz="739378">
              <a:spcBef>
                <a:spcPts val="4000"/>
              </a:spcBef>
              <a:buSzTx/>
              <a:buNone/>
              <a:defRPr sz="8820"/>
            </a:pPr>
            <a:r>
              <a:rPr lang="en-GB" sz="6600" i="1" dirty="0"/>
              <a:t>Transsexuality</a:t>
            </a:r>
            <a:r>
              <a:rPr lang="en-GB" sz="6600" dirty="0"/>
              <a:t> previously within </a:t>
            </a:r>
            <a:r>
              <a:rPr lang="en-GB" sz="6600" i="1" dirty="0"/>
              <a:t>sexual orientation</a:t>
            </a:r>
            <a:r>
              <a:rPr lang="en-GB" sz="6600" dirty="0"/>
              <a:t> (factually incorrect; now to go within </a:t>
            </a:r>
            <a:r>
              <a:rPr lang="en-GB" sz="6600" i="1" dirty="0"/>
              <a:t>sex and gender</a:t>
            </a:r>
            <a:r>
              <a:rPr lang="en-GB" sz="6600" dirty="0"/>
              <a:t>, then raised questions on the overlapping vocabulary, like </a:t>
            </a:r>
            <a:r>
              <a:rPr lang="en-GB" sz="6600" i="1" dirty="0"/>
              <a:t>(the) closet, coming out, pride, queer</a:t>
            </a:r>
            <a:r>
              <a:rPr lang="en-GB" sz="6600" dirty="0"/>
              <a:t>, etc)</a:t>
            </a:r>
          </a:p>
          <a:p>
            <a:pPr marL="0" indent="0" defTabSz="739378">
              <a:spcBef>
                <a:spcPts val="4000"/>
              </a:spcBef>
              <a:buSzTx/>
              <a:buNone/>
              <a:defRPr sz="8820"/>
            </a:pPr>
            <a:r>
              <a:rPr lang="en-GB" sz="6600" i="1" dirty="0"/>
              <a:t>Synthetic milk</a:t>
            </a:r>
            <a:r>
              <a:rPr lang="en-GB" sz="6600" dirty="0"/>
              <a:t> now </a:t>
            </a:r>
            <a:r>
              <a:rPr lang="en-GB" sz="6600" i="1" dirty="0"/>
              <a:t>milk substitutes </a:t>
            </a:r>
            <a:r>
              <a:rPr lang="en-GB" sz="6600" dirty="0"/>
              <a:t>(contains </a:t>
            </a:r>
            <a:r>
              <a:rPr lang="en-GB" sz="6600" i="1" dirty="0"/>
              <a:t>plant milk, almond milk, soy milk,</a:t>
            </a:r>
            <a:r>
              <a:rPr lang="en-GB" sz="6600" dirty="0"/>
              <a:t> etc)</a:t>
            </a:r>
            <a:endParaRPr lang="en-GB" sz="6600" i="1" dirty="0"/>
          </a:p>
          <a:p>
            <a:pPr marL="0" indent="0" defTabSz="739378">
              <a:spcBef>
                <a:spcPts val="4000"/>
              </a:spcBef>
              <a:buSzTx/>
              <a:buNone/>
              <a:defRPr sz="8820"/>
            </a:pPr>
            <a:r>
              <a:rPr lang="en-GB" sz="6600" i="1" dirty="0"/>
              <a:t>Ukraine</a:t>
            </a:r>
          </a:p>
          <a:p>
            <a:pPr marL="0" indent="0" defTabSz="739378">
              <a:spcBef>
                <a:spcPts val="4000"/>
              </a:spcBef>
              <a:buSzTx/>
              <a:buNone/>
              <a:defRPr sz="8820"/>
            </a:pPr>
            <a:r>
              <a:rPr lang="en-GB" sz="6600" i="1" dirty="0"/>
              <a:t>White person/non-white person</a:t>
            </a:r>
            <a:r>
              <a:rPr lang="en-GB" sz="6600" dirty="0"/>
              <a:t>, suggestion </a:t>
            </a:r>
            <a:r>
              <a:rPr lang="en-GB" sz="6600" i="1" dirty="0"/>
              <a:t>person of colour</a:t>
            </a:r>
            <a:r>
              <a:rPr lang="en-GB" sz="6600" dirty="0"/>
              <a:t>, but…</a:t>
            </a:r>
          </a:p>
          <a:p>
            <a:pPr marL="0" indent="0" defTabSz="739378">
              <a:spcBef>
                <a:spcPts val="4000"/>
              </a:spcBef>
              <a:buSzTx/>
              <a:buNone/>
              <a:defRPr sz="8820"/>
            </a:pPr>
            <a:r>
              <a:rPr lang="en-GB" sz="6600" i="1" dirty="0"/>
              <a:t>Vegetarian </a:t>
            </a:r>
            <a:r>
              <a:rPr lang="en-GB" sz="6600" dirty="0"/>
              <a:t>now </a:t>
            </a:r>
            <a:r>
              <a:rPr lang="en-GB" sz="6600" i="1" dirty="0"/>
              <a:t>vegetarian or vegan</a:t>
            </a:r>
          </a:p>
        </p:txBody>
      </p:sp>
    </p:spTree>
    <p:extLst>
      <p:ext uri="{BB962C8B-B14F-4D97-AF65-F5344CB8AC3E}">
        <p14:creationId xmlns:p14="http://schemas.microsoft.com/office/powerpoint/2010/main" val="3293721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C0646-B465-9350-A450-9C41613DD2C0}"/>
            </a:ext>
          </a:extLst>
        </p:cNvPr>
        <p:cNvGrpSpPr/>
        <p:nvPr/>
      </p:nvGrpSpPr>
      <p:grpSpPr>
        <a:xfrm>
          <a:off x="0" y="0"/>
          <a:ext cx="0" cy="0"/>
          <a:chOff x="0" y="0"/>
          <a:chExt cx="0" cy="0"/>
        </a:xfrm>
      </p:grpSpPr>
      <p:sp>
        <p:nvSpPr>
          <p:cNvPr id="690" name="The tendency of Parliament to legislate as if the people of Ireland were a set of the most incapable and helpless savages was to him a matter of regret.…">
            <a:extLst>
              <a:ext uri="{FF2B5EF4-FFF2-40B4-BE49-F238E27FC236}">
                <a16:creationId xmlns:a16="http://schemas.microsoft.com/office/drawing/2014/main" id="{6F1314F4-A3C0-1301-934C-E372E2CF4E76}"/>
              </a:ext>
            </a:extLst>
          </p:cNvPr>
          <p:cNvSpPr txBox="1">
            <a:spLocks noGrp="1"/>
          </p:cNvSpPr>
          <p:nvPr>
            <p:ph type="body" idx="1"/>
          </p:nvPr>
        </p:nvSpPr>
        <p:spPr>
          <a:xfrm>
            <a:off x="935182" y="1785937"/>
            <a:ext cx="22839218" cy="10144126"/>
          </a:xfrm>
          <a:prstGeom prst="rect">
            <a:avLst/>
          </a:prstGeom>
          <a:effectLst>
            <a:outerShdw blurRad="63500" dist="50800" dir="5520000" rotWithShape="0">
              <a:srgbClr val="000000">
                <a:alpha val="50000"/>
              </a:srgbClr>
            </a:outerShdw>
          </a:effectLst>
        </p:spPr>
        <p:txBody>
          <a:bodyPr>
            <a:normAutofit/>
          </a:bodyPr>
          <a:lstStyle/>
          <a:p>
            <a:pPr marL="0" indent="0" defTabSz="739378">
              <a:spcBef>
                <a:spcPts val="5300"/>
              </a:spcBef>
              <a:buSzTx/>
              <a:buNone/>
              <a:defRPr sz="8820"/>
            </a:pPr>
            <a:r>
              <a:rPr lang="en-GB" sz="6600" dirty="0"/>
              <a:t>First edition: 01.17.04.01 </a:t>
            </a:r>
            <a:r>
              <a:rPr lang="en-GB" sz="6600" i="1" dirty="0"/>
              <a:t>Christian God</a:t>
            </a:r>
          </a:p>
          <a:p>
            <a:pPr marL="0" indent="0" defTabSz="739378">
              <a:spcBef>
                <a:spcPts val="5300"/>
              </a:spcBef>
              <a:buSzTx/>
              <a:buNone/>
              <a:defRPr sz="8820"/>
            </a:pPr>
            <a:r>
              <a:rPr lang="en-GB" sz="6600" dirty="0"/>
              <a:t>Meeting suggestion: 01.17.03.02 </a:t>
            </a:r>
            <a:r>
              <a:rPr lang="en-GB" sz="6600" i="1" dirty="0"/>
              <a:t>Jewish and Christian God</a:t>
            </a:r>
          </a:p>
          <a:p>
            <a:pPr marL="0" indent="0" defTabSz="739378">
              <a:spcBef>
                <a:spcPts val="5300"/>
              </a:spcBef>
              <a:buSzTx/>
              <a:buNone/>
              <a:defRPr sz="8820"/>
            </a:pPr>
            <a:r>
              <a:rPr lang="en-GB" sz="6600" dirty="0"/>
              <a:t>OED suggestion: 01.17.04.01</a:t>
            </a:r>
            <a:r>
              <a:rPr lang="en-GB" sz="6600" i="1" dirty="0"/>
              <a:t> God of monotheistic religions</a:t>
            </a:r>
          </a:p>
          <a:p>
            <a:pPr marL="0" indent="0" defTabSz="739378">
              <a:spcBef>
                <a:spcPts val="5300"/>
              </a:spcBef>
              <a:buSzTx/>
              <a:buNone/>
              <a:defRPr sz="8820"/>
            </a:pPr>
            <a:r>
              <a:rPr lang="en-GB" sz="6600" dirty="0"/>
              <a:t>Outcome: 01.17.03.02 </a:t>
            </a:r>
            <a:r>
              <a:rPr lang="en-GB" sz="6600" i="1" dirty="0"/>
              <a:t>God of Judaism, Christianity, and Islam</a:t>
            </a:r>
            <a:endParaRPr sz="6600" i="1" dirty="0"/>
          </a:p>
        </p:txBody>
      </p:sp>
    </p:spTree>
    <p:extLst>
      <p:ext uri="{BB962C8B-B14F-4D97-AF65-F5344CB8AC3E}">
        <p14:creationId xmlns:p14="http://schemas.microsoft.com/office/powerpoint/2010/main" val="538149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77E0-F8EF-8FA2-44E4-C30D90DA0C5B}"/>
            </a:ext>
          </a:extLst>
        </p:cNvPr>
        <p:cNvGrpSpPr/>
        <p:nvPr/>
      </p:nvGrpSpPr>
      <p:grpSpPr>
        <a:xfrm>
          <a:off x="0" y="0"/>
          <a:ext cx="0" cy="0"/>
          <a:chOff x="0" y="0"/>
          <a:chExt cx="0" cy="0"/>
        </a:xfrm>
      </p:grpSpPr>
      <p:sp>
        <p:nvSpPr>
          <p:cNvPr id="485" name="1. The Resources…">
            <a:extLst>
              <a:ext uri="{FF2B5EF4-FFF2-40B4-BE49-F238E27FC236}">
                <a16:creationId xmlns:a16="http://schemas.microsoft.com/office/drawing/2014/main" id="{F0AB5E17-FFF3-E0AF-50C7-2BDAB8208AA1}"/>
              </a:ext>
            </a:extLst>
          </p:cNvPr>
          <p:cNvSpPr txBox="1">
            <a:spLocks noGrp="1"/>
          </p:cNvSpPr>
          <p:nvPr>
            <p:ph type="body" idx="1"/>
          </p:nvPr>
        </p:nvSpPr>
        <p:spPr>
          <a:xfrm>
            <a:off x="1105786" y="402598"/>
            <a:ext cx="22514409" cy="12910804"/>
          </a:xfrm>
          <a:prstGeom prst="rect">
            <a:avLst/>
          </a:prstGeom>
          <a:effectLst>
            <a:outerShdw blurRad="63500" dist="50800" dir="5520000" rotWithShape="0">
              <a:srgbClr val="000000">
                <a:alpha val="50000"/>
              </a:srgbClr>
            </a:outerShdw>
          </a:effectLst>
        </p:spPr>
        <p:txBody>
          <a:bodyPr>
            <a:noAutofit/>
          </a:bodyPr>
          <a:lstStyle/>
          <a:p>
            <a:pPr marL="0" indent="0" algn="ctr">
              <a:buSzTx/>
              <a:buNone/>
              <a:defRPr sz="9200"/>
            </a:pPr>
            <a:r>
              <a:rPr lang="en-GB" dirty="0">
                <a:latin typeface="Concourse C3" pitchFamily="2" charset="77"/>
              </a:rPr>
              <a:t>Uncivilized</a:t>
            </a:r>
            <a:endParaRPr lang="en-GB" b="1" dirty="0">
              <a:latin typeface="Concourse C3" pitchFamily="2" charset="77"/>
            </a:endParaRPr>
          </a:p>
        </p:txBody>
      </p:sp>
    </p:spTree>
    <p:extLst>
      <p:ext uri="{BB962C8B-B14F-4D97-AF65-F5344CB8AC3E}">
        <p14:creationId xmlns:p14="http://schemas.microsoft.com/office/powerpoint/2010/main" val="281318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372E1-1FF8-E416-F181-499989F4C459}"/>
            </a:ext>
          </a:extLst>
        </p:cNvPr>
        <p:cNvGrpSpPr/>
        <p:nvPr/>
      </p:nvGrpSpPr>
      <p:grpSpPr>
        <a:xfrm>
          <a:off x="0" y="0"/>
          <a:ext cx="0" cy="0"/>
          <a:chOff x="0" y="0"/>
          <a:chExt cx="0" cy="0"/>
        </a:xfrm>
      </p:grpSpPr>
      <p:sp>
        <p:nvSpPr>
          <p:cNvPr id="690" name="The tendency of Parliament to legislate as if the people of Ireland were a set of the most incapable and helpless savages was to him a matter of regret.…">
            <a:extLst>
              <a:ext uri="{FF2B5EF4-FFF2-40B4-BE49-F238E27FC236}">
                <a16:creationId xmlns:a16="http://schemas.microsoft.com/office/drawing/2014/main" id="{DF703952-B662-0A2D-28D7-2FDCFDA7E822}"/>
              </a:ext>
            </a:extLst>
          </p:cNvPr>
          <p:cNvSpPr txBox="1">
            <a:spLocks noGrp="1"/>
          </p:cNvSpPr>
          <p:nvPr>
            <p:ph type="body" idx="1"/>
          </p:nvPr>
        </p:nvSpPr>
        <p:spPr>
          <a:prstGeom prst="rect">
            <a:avLst/>
          </a:prstGeom>
          <a:effectLst>
            <a:outerShdw blurRad="63500" dist="50800" dir="5520000" rotWithShape="0">
              <a:srgbClr val="000000">
                <a:alpha val="50000"/>
              </a:srgbClr>
            </a:outerShdw>
          </a:effectLst>
        </p:spPr>
        <p:txBody>
          <a:bodyPr/>
          <a:lstStyle/>
          <a:p>
            <a:pPr marL="0" indent="0" algn="ctr" defTabSz="739378">
              <a:spcBef>
                <a:spcPts val="5300"/>
              </a:spcBef>
              <a:buClrTx/>
              <a:buSzTx/>
              <a:buNone/>
              <a:defRPr sz="8820"/>
            </a:pPr>
            <a:r>
              <a:t>The tendency of Parliament to legislate as if the people of Ireland were a set of the most incapable and helpless savages was to him a matter of regret.</a:t>
            </a:r>
          </a:p>
          <a:p>
            <a:pPr marL="0" indent="0" algn="ctr" defTabSz="739378">
              <a:spcBef>
                <a:spcPts val="5300"/>
              </a:spcBef>
              <a:buClrTx/>
              <a:buSzTx/>
              <a:buNone/>
              <a:defRPr sz="3780"/>
            </a:pPr>
            <a:endParaRPr/>
          </a:p>
          <a:p>
            <a:pPr marL="0" indent="0" algn="ctr" defTabSz="739378">
              <a:spcBef>
                <a:spcPts val="5300"/>
              </a:spcBef>
              <a:buClrTx/>
              <a:buSzTx/>
              <a:buNone/>
              <a:defRPr sz="3780">
                <a:solidFill>
                  <a:srgbClr val="FFFFFF">
                    <a:alpha val="50000"/>
                  </a:srgbClr>
                </a:solidFill>
              </a:defRPr>
            </a:pPr>
            <a:r>
              <a:t>Lord John Manners, </a:t>
            </a:r>
            <a:r>
              <a:rPr i="1"/>
              <a:t>Parliamentary Debates</a:t>
            </a:r>
            <a:r>
              <a:t> (</a:t>
            </a:r>
            <a:r>
              <a:rPr>
                <a:latin typeface="Concourse C2"/>
                <a:ea typeface="Concourse C2"/>
                <a:cs typeface="Concourse C2"/>
                <a:sym typeface="Concourse C2"/>
              </a:rPr>
              <a:t>hc</a:t>
            </a:r>
            <a:r>
              <a:t>), 1 April 1870 vol. 200 cc1070–1.</a:t>
            </a:r>
          </a:p>
        </p:txBody>
      </p:sp>
    </p:spTree>
    <p:extLst>
      <p:ext uri="{BB962C8B-B14F-4D97-AF65-F5344CB8AC3E}">
        <p14:creationId xmlns:p14="http://schemas.microsoft.com/office/powerpoint/2010/main" val="387393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633F2-EC7B-C491-DA70-91CBF45ACB29}"/>
            </a:ext>
          </a:extLst>
        </p:cNvPr>
        <p:cNvGrpSpPr/>
        <p:nvPr/>
      </p:nvGrpSpPr>
      <p:grpSpPr>
        <a:xfrm>
          <a:off x="0" y="0"/>
          <a:ext cx="0" cy="0"/>
          <a:chOff x="0" y="0"/>
          <a:chExt cx="0" cy="0"/>
        </a:xfrm>
      </p:grpSpPr>
      <p:sp>
        <p:nvSpPr>
          <p:cNvPr id="686" name="2046 references to the uncivil in Hansard from 1803–2003">
            <a:extLst>
              <a:ext uri="{FF2B5EF4-FFF2-40B4-BE49-F238E27FC236}">
                <a16:creationId xmlns:a16="http://schemas.microsoft.com/office/drawing/2014/main" id="{A48F9623-BF9F-A21A-B328-539D47DF5908}"/>
              </a:ext>
            </a:extLst>
          </p:cNvPr>
          <p:cNvSpPr txBox="1"/>
          <p:nvPr/>
        </p:nvSpPr>
        <p:spPr>
          <a:xfrm>
            <a:off x="863531" y="5402262"/>
            <a:ext cx="22656936" cy="291147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defRPr sz="9000">
                <a:latin typeface="Concourse T2"/>
                <a:ea typeface="Concourse T2"/>
                <a:cs typeface="Concourse T2"/>
                <a:sym typeface="Concourse T2"/>
              </a:defRPr>
            </a:pPr>
            <a:r>
              <a:rPr b="1"/>
              <a:t>2046</a:t>
            </a:r>
            <a:r>
              <a:t> references to the uncivil in </a:t>
            </a:r>
            <a:r>
              <a:rPr i="1"/>
              <a:t>Hansard</a:t>
            </a:r>
            <a:r>
              <a:t> from 1803–2003</a:t>
            </a:r>
          </a:p>
        </p:txBody>
      </p:sp>
    </p:spTree>
    <p:extLst>
      <p:ext uri="{BB962C8B-B14F-4D97-AF65-F5344CB8AC3E}">
        <p14:creationId xmlns:p14="http://schemas.microsoft.com/office/powerpoint/2010/main" val="2326665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28174-7583-ADB9-23FA-2264FF04A61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C9059AC-AF32-8C22-940F-C7917DC8844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2608620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C9EAD-D384-9BAA-192B-DCDBECE73E1B}"/>
            </a:ext>
          </a:extLst>
        </p:cNvPr>
        <p:cNvGrpSpPr/>
        <p:nvPr/>
      </p:nvGrpSpPr>
      <p:grpSpPr>
        <a:xfrm>
          <a:off x="0" y="0"/>
          <a:ext cx="0" cy="0"/>
          <a:chOff x="0" y="0"/>
          <a:chExt cx="0" cy="0"/>
        </a:xfrm>
      </p:grpSpPr>
      <p:sp>
        <p:nvSpPr>
          <p:cNvPr id="648" name="draconian, Hansard">
            <a:extLst>
              <a:ext uri="{FF2B5EF4-FFF2-40B4-BE49-F238E27FC236}">
                <a16:creationId xmlns:a16="http://schemas.microsoft.com/office/drawing/2014/main" id="{65DB4290-13D8-D123-81EC-E5A295FA621D}"/>
              </a:ext>
            </a:extLst>
          </p:cNvPr>
          <p:cNvSpPr txBox="1"/>
          <p:nvPr/>
        </p:nvSpPr>
        <p:spPr>
          <a:xfrm>
            <a:off x="3476625" y="313793"/>
            <a:ext cx="17609344" cy="1186395"/>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spcBef>
                <a:spcPts val="5300"/>
              </a:spcBef>
              <a:defRPr sz="5800" i="1">
                <a:latin typeface="Concourse T2"/>
                <a:ea typeface="Concourse T2"/>
                <a:cs typeface="Concourse T2"/>
                <a:sym typeface="Concourse T2"/>
              </a:defRPr>
            </a:pPr>
            <a:r>
              <a:t>draconian</a:t>
            </a:r>
            <a:r>
              <a:rPr i="0"/>
              <a:t>, Hansard</a:t>
            </a:r>
          </a:p>
        </p:txBody>
      </p:sp>
      <p:graphicFrame>
        <p:nvGraphicFramePr>
          <p:cNvPr id="649" name="2D Line Chart">
            <a:extLst>
              <a:ext uri="{FF2B5EF4-FFF2-40B4-BE49-F238E27FC236}">
                <a16:creationId xmlns:a16="http://schemas.microsoft.com/office/drawing/2014/main" id="{93044F5E-BC39-24E3-2FC3-24476AFD4493}"/>
              </a:ext>
            </a:extLst>
          </p:cNvPr>
          <p:cNvGraphicFramePr/>
          <p:nvPr/>
        </p:nvGraphicFramePr>
        <p:xfrm>
          <a:off x="698135" y="1621631"/>
          <a:ext cx="22844495" cy="118529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161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CF6ABA2-F0ED-6AC2-0049-A1BAF9A7F589}"/>
              </a:ext>
            </a:extLst>
          </p:cNvPr>
          <p:cNvPicPr>
            <a:picLocks noChangeAspect="1"/>
          </p:cNvPicPr>
          <p:nvPr/>
        </p:nvPicPr>
        <p:blipFill>
          <a:blip r:embed="rId2"/>
          <a:stretch>
            <a:fillRect/>
          </a:stretch>
        </p:blipFill>
        <p:spPr>
          <a:xfrm>
            <a:off x="1583028" y="0"/>
            <a:ext cx="21217943" cy="71917223"/>
          </a:xfrm>
          <a:prstGeom prst="rect">
            <a:avLst/>
          </a:prstGeom>
          <a:ln w="12700">
            <a:miter lim="400000"/>
          </a:ln>
        </p:spPr>
      </p:pic>
    </p:spTree>
    <p:extLst>
      <p:ext uri="{BB962C8B-B14F-4D97-AF65-F5344CB8AC3E}">
        <p14:creationId xmlns:p14="http://schemas.microsoft.com/office/powerpoint/2010/main" val="223087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674E6-6EAC-B42B-BB98-4BA6D1C2D597}"/>
            </a:ext>
          </a:extLst>
        </p:cNvPr>
        <p:cNvGrpSpPr/>
        <p:nvPr/>
      </p:nvGrpSpPr>
      <p:grpSpPr>
        <a:xfrm>
          <a:off x="0" y="0"/>
          <a:ext cx="0" cy="0"/>
          <a:chOff x="0" y="0"/>
          <a:chExt cx="0" cy="0"/>
        </a:xfrm>
      </p:grpSpPr>
      <p:sp>
        <p:nvSpPr>
          <p:cNvPr id="485" name="1. The Resources…">
            <a:extLst>
              <a:ext uri="{FF2B5EF4-FFF2-40B4-BE49-F238E27FC236}">
                <a16:creationId xmlns:a16="http://schemas.microsoft.com/office/drawing/2014/main" id="{6F03C537-3A8C-17C9-220D-2ADCBCAD52D7}"/>
              </a:ext>
            </a:extLst>
          </p:cNvPr>
          <p:cNvSpPr txBox="1">
            <a:spLocks noGrp="1"/>
          </p:cNvSpPr>
          <p:nvPr>
            <p:ph type="body" idx="1"/>
          </p:nvPr>
        </p:nvSpPr>
        <p:spPr>
          <a:xfrm>
            <a:off x="1105786" y="402598"/>
            <a:ext cx="22514409" cy="12910804"/>
          </a:xfrm>
          <a:prstGeom prst="rect">
            <a:avLst/>
          </a:prstGeom>
          <a:effectLst>
            <a:outerShdw blurRad="63500" dist="50800" dir="5520000" rotWithShape="0">
              <a:srgbClr val="000000">
                <a:alpha val="50000"/>
              </a:srgbClr>
            </a:outerShdw>
          </a:effectLst>
        </p:spPr>
        <p:txBody>
          <a:bodyPr>
            <a:noAutofit/>
          </a:bodyPr>
          <a:lstStyle/>
          <a:p>
            <a:pPr marL="0" indent="0" algn="ctr">
              <a:buSzTx/>
              <a:buNone/>
              <a:defRPr sz="9200"/>
            </a:pPr>
            <a:r>
              <a:rPr lang="en-GB" dirty="0">
                <a:latin typeface="Concourse C3" pitchFamily="2" charset="77"/>
              </a:rPr>
              <a:t>Lexical Words</a:t>
            </a:r>
            <a:endParaRPr lang="en-GB" b="1" dirty="0">
              <a:latin typeface="Concourse C3" pitchFamily="2" charset="77"/>
            </a:endParaRPr>
          </a:p>
        </p:txBody>
      </p:sp>
    </p:spTree>
    <p:extLst>
      <p:ext uri="{BB962C8B-B14F-4D97-AF65-F5344CB8AC3E}">
        <p14:creationId xmlns:p14="http://schemas.microsoft.com/office/powerpoint/2010/main" val="244575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 name="2D Bar Chart"/>
          <p:cNvGraphicFramePr/>
          <p:nvPr/>
        </p:nvGraphicFramePr>
        <p:xfrm>
          <a:off x="884957" y="167061"/>
          <a:ext cx="22897891" cy="13381878"/>
        </p:xfrm>
        <a:graphic>
          <a:graphicData uri="http://schemas.openxmlformats.org/drawingml/2006/chart">
            <c:chart xmlns:c="http://schemas.openxmlformats.org/drawingml/2006/chart" xmlns:r="http://schemas.openxmlformats.org/officeDocument/2006/relationships" r:id="rId2"/>
          </a:graphicData>
        </a:graphic>
      </p:graphicFrame>
      <p:sp>
        <p:nvSpPr>
          <p:cNvPr id="799" name="Hansard Commons"/>
          <p:cNvSpPr txBox="1"/>
          <p:nvPr/>
        </p:nvSpPr>
        <p:spPr>
          <a:xfrm>
            <a:off x="16445132" y="11872758"/>
            <a:ext cx="6778626" cy="122237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spcBef>
                <a:spcPts val="5900"/>
              </a:spcBef>
              <a:buClr>
                <a:srgbClr val="646464"/>
              </a:buClr>
              <a:defRPr sz="7000">
                <a:latin typeface="Concourse T3"/>
                <a:ea typeface="Concourse T3"/>
                <a:cs typeface="Concourse T3"/>
                <a:sym typeface="Concourse T3"/>
              </a:defRPr>
            </a:pPr>
            <a:r>
              <a:rPr i="1"/>
              <a:t>Hansard </a:t>
            </a:r>
            <a:r>
              <a:t>Commons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 name="2D Bar Chart"/>
          <p:cNvGraphicFramePr/>
          <p:nvPr>
            <p:extLst>
              <p:ext uri="{D42A27DB-BD31-4B8C-83A1-F6EECF244321}">
                <p14:modId xmlns:p14="http://schemas.microsoft.com/office/powerpoint/2010/main" val="1977672226"/>
              </p:ext>
            </p:extLst>
          </p:nvPr>
        </p:nvGraphicFramePr>
        <p:xfrm>
          <a:off x="-18741319" y="-29522057"/>
          <a:ext cx="169817143" cy="43238057"/>
        </p:xfrm>
        <a:graphic>
          <a:graphicData uri="http://schemas.openxmlformats.org/drawingml/2006/chart">
            <c:chart xmlns:c="http://schemas.openxmlformats.org/drawingml/2006/chart" xmlns:r="http://schemas.openxmlformats.org/officeDocument/2006/relationships" r:id="rId2"/>
          </a:graphicData>
        </a:graphic>
      </p:graphicFrame>
      <p:sp>
        <p:nvSpPr>
          <p:cNvPr id="799" name="Hansard Commons"/>
          <p:cNvSpPr txBox="1"/>
          <p:nvPr/>
        </p:nvSpPr>
        <p:spPr>
          <a:xfrm>
            <a:off x="16445132" y="11872758"/>
            <a:ext cx="6778626" cy="122237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spcBef>
                <a:spcPts val="5900"/>
              </a:spcBef>
              <a:buClr>
                <a:srgbClr val="646464"/>
              </a:buClr>
              <a:defRPr sz="7000">
                <a:latin typeface="Concourse T3"/>
                <a:ea typeface="Concourse T3"/>
                <a:cs typeface="Concourse T3"/>
                <a:sym typeface="Concourse T3"/>
              </a:defRPr>
            </a:pPr>
            <a:r>
              <a:rPr i="1"/>
              <a:t>Hansard </a:t>
            </a:r>
            <a:r>
              <a:t>Commons</a:t>
            </a:r>
          </a:p>
        </p:txBody>
      </p:sp>
    </p:spTree>
    <p:extLst>
      <p:ext uri="{BB962C8B-B14F-4D97-AF65-F5344CB8AC3E}">
        <p14:creationId xmlns:p14="http://schemas.microsoft.com/office/powerpoint/2010/main" val="1372657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 name="2D Bar Chart"/>
          <p:cNvGraphicFramePr/>
          <p:nvPr/>
        </p:nvGraphicFramePr>
        <p:xfrm>
          <a:off x="884957" y="167061"/>
          <a:ext cx="22897891" cy="13381878"/>
        </p:xfrm>
        <a:graphic>
          <a:graphicData uri="http://schemas.openxmlformats.org/drawingml/2006/chart">
            <c:chart xmlns:c="http://schemas.openxmlformats.org/drawingml/2006/chart" xmlns:r="http://schemas.openxmlformats.org/officeDocument/2006/relationships" r:id="rId2"/>
          </a:graphicData>
        </a:graphic>
      </p:graphicFrame>
      <p:sp>
        <p:nvSpPr>
          <p:cNvPr id="799" name="Hansard Commons"/>
          <p:cNvSpPr txBox="1"/>
          <p:nvPr/>
        </p:nvSpPr>
        <p:spPr>
          <a:xfrm>
            <a:off x="16445132" y="11872758"/>
            <a:ext cx="6778626" cy="122237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spcBef>
                <a:spcPts val="5900"/>
              </a:spcBef>
              <a:buClr>
                <a:srgbClr val="646464"/>
              </a:buClr>
              <a:defRPr sz="7000">
                <a:latin typeface="Concourse T3"/>
                <a:ea typeface="Concourse T3"/>
                <a:cs typeface="Concourse T3"/>
                <a:sym typeface="Concourse T3"/>
              </a:defRPr>
            </a:pPr>
            <a:r>
              <a:rPr i="1"/>
              <a:t>Hansard </a:t>
            </a:r>
            <a:r>
              <a:t>Commons</a:t>
            </a:r>
          </a:p>
        </p:txBody>
      </p:sp>
    </p:spTree>
    <p:extLst>
      <p:ext uri="{BB962C8B-B14F-4D97-AF65-F5344CB8AC3E}">
        <p14:creationId xmlns:p14="http://schemas.microsoft.com/office/powerpoint/2010/main" val="3309640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7" name="2D Bar Chart"/>
          <p:cNvGraphicFramePr/>
          <p:nvPr/>
        </p:nvGraphicFramePr>
        <p:xfrm>
          <a:off x="889964" y="165100"/>
          <a:ext cx="22846209" cy="13381878"/>
        </p:xfrm>
        <a:graphic>
          <a:graphicData uri="http://schemas.openxmlformats.org/drawingml/2006/chart">
            <c:chart xmlns:c="http://schemas.openxmlformats.org/drawingml/2006/chart" xmlns:r="http://schemas.openxmlformats.org/officeDocument/2006/relationships" r:id="rId2"/>
          </a:graphicData>
        </a:graphic>
      </p:graphicFrame>
      <p:sp>
        <p:nvSpPr>
          <p:cNvPr id="808" name="SEEBO"/>
          <p:cNvSpPr txBox="1"/>
          <p:nvPr/>
        </p:nvSpPr>
        <p:spPr>
          <a:xfrm>
            <a:off x="20361216" y="11945417"/>
            <a:ext cx="2698116" cy="122237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spcBef>
                <a:spcPts val="5900"/>
              </a:spcBef>
              <a:buClr>
                <a:srgbClr val="646464"/>
              </a:buClr>
              <a:defRPr sz="7000" i="1">
                <a:latin typeface="Concourse T3"/>
                <a:ea typeface="Concourse T3"/>
                <a:cs typeface="Concourse T3"/>
                <a:sym typeface="Concourse T3"/>
              </a:defRPr>
            </a:pPr>
            <a:r>
              <a:t>SEEBO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0" name="2D Bar Chart"/>
          <p:cNvGraphicFramePr/>
          <p:nvPr/>
        </p:nvGraphicFramePr>
        <p:xfrm>
          <a:off x="658704" y="171980"/>
          <a:ext cx="11456705" cy="133818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11" name="2D Bar Chart"/>
          <p:cNvGraphicFramePr/>
          <p:nvPr/>
        </p:nvGraphicFramePr>
        <p:xfrm>
          <a:off x="12500132" y="171980"/>
          <a:ext cx="11406921" cy="13381878"/>
        </p:xfrm>
        <a:graphic>
          <a:graphicData uri="http://schemas.openxmlformats.org/drawingml/2006/chart">
            <c:chart xmlns:c="http://schemas.openxmlformats.org/drawingml/2006/chart" xmlns:r="http://schemas.openxmlformats.org/officeDocument/2006/relationships" r:id="rId3"/>
          </a:graphicData>
        </a:graphic>
      </p:graphicFrame>
      <p:sp>
        <p:nvSpPr>
          <p:cNvPr id="812" name="SEEBO"/>
          <p:cNvSpPr txBox="1"/>
          <p:nvPr/>
        </p:nvSpPr>
        <p:spPr>
          <a:xfrm>
            <a:off x="21007727" y="12107045"/>
            <a:ext cx="2698116" cy="122237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spcBef>
                <a:spcPts val="5900"/>
              </a:spcBef>
              <a:buClr>
                <a:srgbClr val="646464"/>
              </a:buClr>
              <a:defRPr sz="7000">
                <a:latin typeface="Concourse T3"/>
                <a:ea typeface="Concourse T3"/>
                <a:cs typeface="Concourse T3"/>
                <a:sym typeface="Concourse T3"/>
              </a:defRPr>
            </a:pPr>
            <a:r>
              <a:rPr i="1"/>
              <a:t>SEEBO</a:t>
            </a:r>
          </a:p>
        </p:txBody>
      </p:sp>
      <p:sp>
        <p:nvSpPr>
          <p:cNvPr id="813" name="Hansard Commons"/>
          <p:cNvSpPr txBox="1"/>
          <p:nvPr/>
        </p:nvSpPr>
        <p:spPr>
          <a:xfrm>
            <a:off x="5357477" y="12107045"/>
            <a:ext cx="6778626" cy="1222376"/>
          </a:xfrm>
          <a:prstGeom prst="rect">
            <a:avLst/>
          </a:prstGeom>
          <a:ln w="12700">
            <a:miter lim="400000"/>
          </a:ln>
          <a:effectLst>
            <a:outerShdw blurRad="63500" dist="50800" dir="55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a:spcBef>
                <a:spcPts val="5900"/>
              </a:spcBef>
              <a:buClr>
                <a:srgbClr val="646464"/>
              </a:buClr>
              <a:defRPr sz="7000">
                <a:latin typeface="Concourse T3"/>
                <a:ea typeface="Concourse T3"/>
                <a:cs typeface="Concourse T3"/>
                <a:sym typeface="Concourse T3"/>
              </a:defRPr>
            </a:pPr>
            <a:r>
              <a:rPr i="1"/>
              <a:t>Hansard </a:t>
            </a:r>
            <a:r>
              <a:t>Commons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 name="HansVsEEBO.png" descr="HansVsEEBO.png"/>
          <p:cNvPicPr>
            <a:picLocks noChangeAspect="1"/>
          </p:cNvPicPr>
          <p:nvPr/>
        </p:nvPicPr>
        <p:blipFill>
          <a:blip r:embed="rId2"/>
          <a:stretch>
            <a:fillRect/>
          </a:stretch>
        </p:blipFill>
        <p:spPr>
          <a:xfrm>
            <a:off x="657218" y="214547"/>
            <a:ext cx="23069564" cy="14149334"/>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 name="HansVsEEBO.png" descr="HansVsEEBO.png"/>
          <p:cNvPicPr>
            <a:picLocks noChangeAspect="1"/>
          </p:cNvPicPr>
          <p:nvPr/>
        </p:nvPicPr>
        <p:blipFill>
          <a:blip r:embed="rId2"/>
          <a:stretch>
            <a:fillRect/>
          </a:stretch>
        </p:blipFill>
        <p:spPr>
          <a:xfrm>
            <a:off x="-978001" y="1542718"/>
            <a:ext cx="18669235" cy="11450465"/>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 name="HansVsEEBO.png" descr="HansVsEEBO.png"/>
          <p:cNvPicPr>
            <a:picLocks noChangeAspect="1"/>
          </p:cNvPicPr>
          <p:nvPr/>
        </p:nvPicPr>
        <p:blipFill>
          <a:blip r:embed="rId2"/>
          <a:stretch>
            <a:fillRect/>
          </a:stretch>
        </p:blipFill>
        <p:spPr>
          <a:xfrm>
            <a:off x="-978001" y="1542718"/>
            <a:ext cx="18669235" cy="11450465"/>
          </a:xfrm>
          <a:prstGeom prst="rect">
            <a:avLst/>
          </a:prstGeom>
          <a:ln w="12700">
            <a:miter lim="400000"/>
          </a:ln>
        </p:spPr>
      </p:pic>
      <p:grpSp>
        <p:nvGrpSpPr>
          <p:cNvPr id="3" name="Group 2">
            <a:extLst>
              <a:ext uri="{FF2B5EF4-FFF2-40B4-BE49-F238E27FC236}">
                <a16:creationId xmlns:a16="http://schemas.microsoft.com/office/drawing/2014/main" id="{6330D2D5-EE28-755C-CD93-38EDD98C882C}"/>
              </a:ext>
            </a:extLst>
          </p:cNvPr>
          <p:cNvGrpSpPr/>
          <p:nvPr/>
        </p:nvGrpSpPr>
        <p:grpSpPr>
          <a:xfrm>
            <a:off x="17504206" y="2491153"/>
            <a:ext cx="2572702" cy="2809031"/>
            <a:chOff x="17504206" y="2491153"/>
            <a:chExt cx="2572702" cy="2809031"/>
          </a:xfrm>
        </p:grpSpPr>
        <p:sp>
          <p:nvSpPr>
            <p:cNvPr id="830" name="Type I…"/>
            <p:cNvSpPr txBox="1"/>
            <p:nvPr/>
          </p:nvSpPr>
          <p:spPr>
            <a:xfrm>
              <a:off x="17855147" y="2900300"/>
              <a:ext cx="2221761"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I</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lang="en-GB" dirty="0"/>
                <a:t>?</a:t>
              </a:r>
              <a:endParaRPr dirty="0"/>
            </a:p>
          </p:txBody>
        </p:sp>
        <p:sp>
          <p:nvSpPr>
            <p:cNvPr id="832" name="Line"/>
            <p:cNvSpPr/>
            <p:nvPr/>
          </p:nvSpPr>
          <p:spPr>
            <a:xfrm flipV="1">
              <a:off x="17504206" y="2491153"/>
              <a:ext cx="1" cy="2809031"/>
            </a:xfrm>
            <a:prstGeom prst="line">
              <a:avLst/>
            </a:prstGeom>
            <a:ln w="25400">
              <a:solidFill>
                <a:srgbClr val="FFFFFF"/>
              </a:solidFill>
              <a:miter lim="400000"/>
            </a:ln>
          </p:spPr>
          <p:txBody>
            <a:bodyPr lIns="71437" tIns="71437" rIns="71437" bIns="71437" anchor="ctr"/>
            <a:lstStyle/>
            <a:p>
              <a:pPr>
                <a:defRPr sz="3600">
                  <a:latin typeface="Concourse T4"/>
                  <a:ea typeface="Concourse T4"/>
                  <a:cs typeface="Concourse T4"/>
                  <a:sym typeface="Concourse T4"/>
                </a:defRPr>
              </a:pPr>
              <a:endParaRPr/>
            </a:p>
          </p:txBody>
        </p:sp>
      </p:grpSp>
      <p:grpSp>
        <p:nvGrpSpPr>
          <p:cNvPr id="4" name="Group 3">
            <a:extLst>
              <a:ext uri="{FF2B5EF4-FFF2-40B4-BE49-F238E27FC236}">
                <a16:creationId xmlns:a16="http://schemas.microsoft.com/office/drawing/2014/main" id="{BC15C141-085F-8D7F-1DEC-3B5E4453ADCE}"/>
              </a:ext>
            </a:extLst>
          </p:cNvPr>
          <p:cNvGrpSpPr/>
          <p:nvPr/>
        </p:nvGrpSpPr>
        <p:grpSpPr>
          <a:xfrm>
            <a:off x="17504206" y="5648118"/>
            <a:ext cx="4359261" cy="6515539"/>
            <a:chOff x="17504206" y="5648118"/>
            <a:chExt cx="4359261" cy="6515539"/>
          </a:xfrm>
        </p:grpSpPr>
        <p:sp>
          <p:nvSpPr>
            <p:cNvPr id="831" name="Type II…"/>
            <p:cNvSpPr txBox="1"/>
            <p:nvPr/>
          </p:nvSpPr>
          <p:spPr>
            <a:xfrm>
              <a:off x="17990613" y="7569992"/>
              <a:ext cx="3872854"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II</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lang="en-GB" dirty="0"/>
                <a:t>Lexical Words</a:t>
              </a:r>
              <a:endParaRPr sz="1200" dirty="0">
                <a:solidFill>
                  <a:srgbClr val="000000"/>
                </a:solidFill>
                <a:latin typeface="Concourse T3" pitchFamily="50" charset="0"/>
                <a:ea typeface="Times Roman"/>
                <a:cs typeface="Times Roman"/>
                <a:sym typeface="Times Roman"/>
              </a:endParaRPr>
            </a:p>
          </p:txBody>
        </p:sp>
        <p:sp>
          <p:nvSpPr>
            <p:cNvPr id="833" name="Line"/>
            <p:cNvSpPr/>
            <p:nvPr/>
          </p:nvSpPr>
          <p:spPr>
            <a:xfrm flipV="1">
              <a:off x="17504206" y="5648118"/>
              <a:ext cx="1" cy="6515539"/>
            </a:xfrm>
            <a:prstGeom prst="line">
              <a:avLst/>
            </a:prstGeom>
            <a:ln w="25400">
              <a:solidFill>
                <a:srgbClr val="FFFFFF"/>
              </a:solidFill>
              <a:miter lim="400000"/>
            </a:ln>
          </p:spPr>
          <p:txBody>
            <a:bodyPr lIns="71437" tIns="71437" rIns="71437" bIns="71437" anchor="ctr"/>
            <a:lstStyle/>
            <a:p>
              <a:pPr>
                <a:defRPr sz="3600">
                  <a:latin typeface="Concourse T4"/>
                  <a:ea typeface="Concourse T4"/>
                  <a:cs typeface="Concourse T4"/>
                  <a:sym typeface="Concourse T4"/>
                </a:defRPr>
              </a:pPr>
              <a:endParaRPr/>
            </a:p>
          </p:txBody>
        </p:sp>
      </p:grpSp>
      <p:grpSp>
        <p:nvGrpSpPr>
          <p:cNvPr id="2" name="Group 1">
            <a:extLst>
              <a:ext uri="{FF2B5EF4-FFF2-40B4-BE49-F238E27FC236}">
                <a16:creationId xmlns:a16="http://schemas.microsoft.com/office/drawing/2014/main" id="{C4455B4C-7409-A22A-E835-F7E4ED0EE0FF}"/>
              </a:ext>
            </a:extLst>
          </p:cNvPr>
          <p:cNvGrpSpPr/>
          <p:nvPr/>
        </p:nvGrpSpPr>
        <p:grpSpPr>
          <a:xfrm>
            <a:off x="17510969" y="55951"/>
            <a:ext cx="5831257" cy="2087268"/>
            <a:chOff x="17510969" y="55951"/>
            <a:chExt cx="5831257" cy="2087268"/>
          </a:xfrm>
        </p:grpSpPr>
        <p:sp>
          <p:nvSpPr>
            <p:cNvPr id="834" name="Type 0…"/>
            <p:cNvSpPr txBox="1"/>
            <p:nvPr/>
          </p:nvSpPr>
          <p:spPr>
            <a:xfrm>
              <a:off x="17855147" y="55951"/>
              <a:ext cx="5487079"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0</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dirty="0"/>
                <a:t>Grammatical </a:t>
              </a:r>
              <a:r>
                <a:rPr lang="en-GB" dirty="0"/>
                <a:t>Words</a:t>
              </a:r>
              <a:endParaRPr dirty="0"/>
            </a:p>
          </p:txBody>
        </p:sp>
        <p:sp>
          <p:nvSpPr>
            <p:cNvPr id="835" name="Line"/>
            <p:cNvSpPr/>
            <p:nvPr/>
          </p:nvSpPr>
          <p:spPr>
            <a:xfrm flipV="1">
              <a:off x="17510969" y="146143"/>
              <a:ext cx="1" cy="1997076"/>
            </a:xfrm>
            <a:prstGeom prst="line">
              <a:avLst/>
            </a:prstGeom>
            <a:ln w="25400">
              <a:solidFill>
                <a:srgbClr val="FFFFFF"/>
              </a:solidFill>
              <a:miter lim="400000"/>
              <a:tailEnd type="triangle"/>
            </a:ln>
          </p:spPr>
          <p:txBody>
            <a:bodyPr lIns="71437" tIns="71437" rIns="71437" bIns="71437" anchor="ctr"/>
            <a:lstStyle/>
            <a:p>
              <a:pPr>
                <a:defRPr sz="3600">
                  <a:latin typeface="Concourse T4"/>
                  <a:ea typeface="Concourse T4"/>
                  <a:cs typeface="Concourse T4"/>
                  <a:sym typeface="Concourse T4"/>
                </a:defRPr>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font, number&#10;&#10;Description automatically generated">
            <a:extLst>
              <a:ext uri="{FF2B5EF4-FFF2-40B4-BE49-F238E27FC236}">
                <a16:creationId xmlns:a16="http://schemas.microsoft.com/office/drawing/2014/main" id="{4F7406C1-CEAD-D6E8-E72A-A57F6A417D7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237" y="1911927"/>
            <a:ext cx="17470006" cy="7563485"/>
          </a:xfrm>
          <a:prstGeom prst="rect">
            <a:avLst/>
          </a:prstGeom>
        </p:spPr>
      </p:pic>
      <p:sp>
        <p:nvSpPr>
          <p:cNvPr id="8" name="TextBox 7">
            <a:extLst>
              <a:ext uri="{FF2B5EF4-FFF2-40B4-BE49-F238E27FC236}">
                <a16:creationId xmlns:a16="http://schemas.microsoft.com/office/drawing/2014/main" id="{0897A199-D216-298D-277C-A3ADBB53671D}"/>
              </a:ext>
            </a:extLst>
          </p:cNvPr>
          <p:cNvSpPr txBox="1"/>
          <p:nvPr/>
        </p:nvSpPr>
        <p:spPr>
          <a:xfrm>
            <a:off x="919545" y="10302105"/>
            <a:ext cx="2240280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400" dirty="0" err="1">
                <a:latin typeface="Concourse T2" pitchFamily="2" charset="77"/>
              </a:rPr>
              <a:t>Biber</a:t>
            </a:r>
            <a:r>
              <a:rPr lang="en-GB" sz="4400" dirty="0">
                <a:latin typeface="Concourse T2" pitchFamily="2" charset="77"/>
              </a:rPr>
              <a:t>, Douglas, </a:t>
            </a:r>
            <a:r>
              <a:rPr lang="en-GB" sz="4400" dirty="0" err="1">
                <a:latin typeface="Concourse T2" pitchFamily="2" charset="77"/>
              </a:rPr>
              <a:t>Stig</a:t>
            </a:r>
            <a:r>
              <a:rPr lang="en-GB" sz="4400" dirty="0">
                <a:latin typeface="Concourse T2" pitchFamily="2" charset="77"/>
              </a:rPr>
              <a:t> Johansson, Geoffrey N. Leech, Susan Conrad, Edward </a:t>
            </a:r>
            <a:r>
              <a:rPr lang="en-GB" sz="4400" dirty="0" err="1">
                <a:latin typeface="Concourse T2" pitchFamily="2" charset="77"/>
              </a:rPr>
              <a:t>Finegan</a:t>
            </a:r>
            <a:r>
              <a:rPr lang="en-GB" sz="4400" dirty="0">
                <a:latin typeface="Concourse T2" pitchFamily="2" charset="77"/>
              </a:rPr>
              <a:t>. 2021. Grammar of Spoken and Written English. Amsterdam: John </a:t>
            </a:r>
            <a:r>
              <a:rPr lang="en-GB" sz="4400" dirty="0" err="1">
                <a:latin typeface="Concourse T2" pitchFamily="2" charset="77"/>
              </a:rPr>
              <a:t>Benjamins</a:t>
            </a:r>
            <a:r>
              <a:rPr lang="en-GB" sz="4400" dirty="0">
                <a:latin typeface="Concourse T2" pitchFamily="2" charset="77"/>
              </a:rPr>
              <a:t>. p.57</a:t>
            </a:r>
          </a:p>
        </p:txBody>
      </p:sp>
      <p:pic>
        <p:nvPicPr>
          <p:cNvPr id="9" name="Picture 8">
            <a:extLst>
              <a:ext uri="{FF2B5EF4-FFF2-40B4-BE49-F238E27FC236}">
                <a16:creationId xmlns:a16="http://schemas.microsoft.com/office/drawing/2014/main" id="{FEB06A5F-9919-BA2B-FDE5-4D3E28BBE432}"/>
              </a:ext>
            </a:extLst>
          </p:cNvPr>
          <p:cNvPicPr>
            <a:picLocks noChangeAspect="1"/>
          </p:cNvPicPr>
          <p:nvPr/>
        </p:nvPicPr>
        <p:blipFill>
          <a:blip r:embed="rId3"/>
          <a:stretch>
            <a:fillRect/>
          </a:stretch>
        </p:blipFill>
        <p:spPr>
          <a:xfrm>
            <a:off x="19055420" y="4209065"/>
            <a:ext cx="4154143" cy="5538857"/>
          </a:xfrm>
          <a:prstGeom prst="rect">
            <a:avLst/>
          </a:prstGeom>
        </p:spPr>
      </p:pic>
    </p:spTree>
    <p:extLst>
      <p:ext uri="{BB962C8B-B14F-4D97-AF65-F5344CB8AC3E}">
        <p14:creationId xmlns:p14="http://schemas.microsoft.com/office/powerpoint/2010/main" val="189612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Image" descr="Image"/>
          <p:cNvPicPr>
            <a:picLocks noChangeAspect="1"/>
          </p:cNvPicPr>
          <p:nvPr/>
        </p:nvPicPr>
        <p:blipFill>
          <a:blip r:embed="rId2"/>
          <a:stretch>
            <a:fillRect/>
          </a:stretch>
        </p:blipFill>
        <p:spPr>
          <a:xfrm>
            <a:off x="3183119" y="-9956898"/>
            <a:ext cx="21217943" cy="71917223"/>
          </a:xfrm>
          <a:prstGeom prst="rect">
            <a:avLst/>
          </a:prstGeom>
          <a:ln w="12700">
            <a:miter lim="400000"/>
          </a:ln>
        </p:spPr>
      </p:pic>
      <p:sp>
        <p:nvSpPr>
          <p:cNvPr id="600" name="Rectangle"/>
          <p:cNvSpPr/>
          <p:nvPr/>
        </p:nvSpPr>
        <p:spPr>
          <a:xfrm>
            <a:off x="14106489" y="-998118"/>
            <a:ext cx="11756358" cy="14849386"/>
          </a:xfrm>
          <a:prstGeom prst="rect">
            <a:avLst/>
          </a:prstGeom>
          <a:solidFill>
            <a:srgbClr val="000000">
              <a:alpha val="70172"/>
            </a:srgbClr>
          </a:solidFill>
          <a:ln w="12700">
            <a:miter lim="400000"/>
          </a:ln>
        </p:spPr>
        <p:txBody>
          <a:bodyPr lIns="71437" tIns="71437" rIns="71437" bIns="71437" anchor="ctr"/>
          <a:lstStyle/>
          <a:p>
            <a:pPr>
              <a:defRPr sz="3600"/>
            </a:pPr>
            <a:endParaRPr dirty="0">
              <a:latin typeface="Concourse T3" pitchFamily="50" charset="0"/>
            </a:endParaRPr>
          </a:p>
        </p:txBody>
      </p:sp>
      <p:sp>
        <p:nvSpPr>
          <p:cNvPr id="601" name="Rectangle"/>
          <p:cNvSpPr/>
          <p:nvPr/>
        </p:nvSpPr>
        <p:spPr>
          <a:xfrm>
            <a:off x="-6095999" y="-998119"/>
            <a:ext cx="12549904" cy="14849386"/>
          </a:xfrm>
          <a:prstGeom prst="rect">
            <a:avLst/>
          </a:prstGeom>
          <a:solidFill>
            <a:srgbClr val="000000"/>
          </a:solidFill>
          <a:ln w="12700">
            <a:miter lim="400000"/>
          </a:ln>
        </p:spPr>
        <p:txBody>
          <a:bodyPr lIns="71437" tIns="71437" rIns="71437" bIns="71437" anchor="ctr"/>
          <a:lstStyle/>
          <a:p>
            <a:pPr>
              <a:defRPr sz="3600"/>
            </a:pPr>
            <a:endParaRPr dirty="0">
              <a:latin typeface="Concourse T3" pitchFamily="50" charset="0"/>
            </a:endParaRPr>
          </a:p>
        </p:txBody>
      </p:sp>
    </p:spTree>
    <p:extLst>
      <p:ext uri="{BB962C8B-B14F-4D97-AF65-F5344CB8AC3E}">
        <p14:creationId xmlns:p14="http://schemas.microsoft.com/office/powerpoint/2010/main" val="3459724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F76A75-9C59-ECB1-B270-B7E0E643FF14}"/>
              </a:ext>
            </a:extLst>
          </p:cNvPr>
          <p:cNvSpPr txBox="1"/>
          <p:nvPr/>
        </p:nvSpPr>
        <p:spPr>
          <a:xfrm>
            <a:off x="3491344" y="2195185"/>
            <a:ext cx="16764001" cy="9325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latin typeface="Concourse T2" pitchFamily="2" charset="77"/>
              </a:rPr>
              <a:t>AP</a:t>
            </a:r>
            <a:r>
              <a:rPr lang="en-GB" sz="6000" dirty="0">
                <a:latin typeface="Concourse T3" pitchFamily="2" charset="77"/>
              </a:rPr>
              <a:t>		Relative properties</a:t>
            </a:r>
          </a:p>
          <a:p>
            <a:pPr algn="l"/>
            <a:r>
              <a:rPr lang="en-GB" sz="6000" dirty="0">
                <a:latin typeface="Concourse T2" pitchFamily="2" charset="77"/>
              </a:rPr>
              <a:t>AK</a:t>
            </a:r>
            <a:r>
              <a:rPr lang="en-GB" sz="6000" dirty="0">
                <a:latin typeface="Concourse T3" pitchFamily="2" charset="77"/>
              </a:rPr>
              <a:t>		Existence and causation</a:t>
            </a:r>
          </a:p>
          <a:p>
            <a:pPr algn="l"/>
            <a:r>
              <a:rPr lang="en-GB" sz="6000" dirty="0">
                <a:latin typeface="Concourse T2" pitchFamily="2" charset="77"/>
              </a:rPr>
              <a:t>AO</a:t>
            </a:r>
            <a:r>
              <a:rPr lang="en-GB" sz="6000" dirty="0">
                <a:latin typeface="Concourse T3" pitchFamily="2" charset="77"/>
              </a:rPr>
              <a:t>		Action/operation</a:t>
            </a:r>
          </a:p>
          <a:p>
            <a:pPr algn="l"/>
            <a:r>
              <a:rPr lang="en-GB" sz="6000" dirty="0">
                <a:latin typeface="Concourse T2" pitchFamily="2" charset="77"/>
              </a:rPr>
              <a:t>AR</a:t>
            </a:r>
            <a:r>
              <a:rPr lang="en-GB" sz="6000" dirty="0">
                <a:latin typeface="Concourse T3" pitchFamily="2" charset="77"/>
              </a:rPr>
              <a:t>		The mind</a:t>
            </a:r>
          </a:p>
          <a:p>
            <a:pPr algn="l"/>
            <a:r>
              <a:rPr lang="en-GB" sz="6000" dirty="0">
                <a:latin typeface="Concourse T2" pitchFamily="2" charset="77"/>
              </a:rPr>
              <a:t>AM</a:t>
            </a:r>
            <a:r>
              <a:rPr lang="en-GB" sz="6000" dirty="0">
                <a:latin typeface="Concourse T3" pitchFamily="2" charset="77"/>
              </a:rPr>
              <a:t>		Time</a:t>
            </a:r>
          </a:p>
          <a:p>
            <a:pPr algn="l"/>
            <a:r>
              <a:rPr lang="en-GB" sz="6000" dirty="0">
                <a:latin typeface="Concourse T2" pitchFamily="2" charset="77"/>
              </a:rPr>
              <a:t>BB</a:t>
            </a:r>
            <a:r>
              <a:rPr lang="en-GB" sz="6000" dirty="0">
                <a:latin typeface="Concourse T3" pitchFamily="2" charset="77"/>
              </a:rPr>
              <a:t>		Authority</a:t>
            </a:r>
          </a:p>
          <a:p>
            <a:pPr algn="l"/>
            <a:r>
              <a:rPr lang="en-GB" sz="6000" dirty="0">
                <a:latin typeface="Concourse T2" pitchFamily="2" charset="77"/>
              </a:rPr>
              <a:t>AW</a:t>
            </a:r>
            <a:r>
              <a:rPr lang="en-GB" sz="6000" dirty="0">
                <a:latin typeface="Concourse T3" pitchFamily="2" charset="77"/>
              </a:rPr>
              <a:t>		Possession/ownership (?)</a:t>
            </a:r>
          </a:p>
          <a:p>
            <a:pPr algn="l"/>
            <a:r>
              <a:rPr lang="en-GB" sz="6000" dirty="0">
                <a:latin typeface="Concourse T2" pitchFamily="2" charset="77"/>
              </a:rPr>
              <a:t>AS</a:t>
            </a:r>
            <a:r>
              <a:rPr lang="en-GB" sz="6000" dirty="0">
                <a:latin typeface="Concourse T3" pitchFamily="2" charset="77"/>
              </a:rPr>
              <a:t>		Attention, judgment, curiosity</a:t>
            </a:r>
          </a:p>
          <a:p>
            <a:pPr algn="l"/>
            <a:r>
              <a:rPr lang="en-GB" sz="6000" dirty="0">
                <a:latin typeface="Concourse T2" pitchFamily="2" charset="77"/>
              </a:rPr>
              <a:t>AX</a:t>
            </a:r>
            <a:r>
              <a:rPr lang="en-GB" sz="6000" dirty="0">
                <a:latin typeface="Concourse T3" pitchFamily="2" charset="77"/>
              </a:rPr>
              <a:t>		Language (?)</a:t>
            </a:r>
          </a:p>
          <a:p>
            <a:pPr algn="l"/>
            <a:r>
              <a:rPr lang="en-GB" sz="6000" dirty="0">
                <a:latin typeface="Concourse T2" pitchFamily="2" charset="77"/>
              </a:rPr>
              <a:t>AL</a:t>
            </a:r>
            <a:r>
              <a:rPr lang="en-GB" sz="6000" dirty="0">
                <a:latin typeface="Concourse T3" pitchFamily="2" charset="77"/>
              </a:rPr>
              <a:t>		Space</a:t>
            </a:r>
          </a:p>
        </p:txBody>
      </p:sp>
    </p:spTree>
    <p:extLst>
      <p:ext uri="{BB962C8B-B14F-4D97-AF65-F5344CB8AC3E}">
        <p14:creationId xmlns:p14="http://schemas.microsoft.com/office/powerpoint/2010/main" val="8671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F76A75-9C59-ECB1-B270-B7E0E643FF14}"/>
              </a:ext>
            </a:extLst>
          </p:cNvPr>
          <p:cNvSpPr txBox="1"/>
          <p:nvPr/>
        </p:nvSpPr>
        <p:spPr>
          <a:xfrm>
            <a:off x="1191489" y="809730"/>
            <a:ext cx="1676400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latin typeface="Concourse T2" pitchFamily="2" charset="77"/>
              </a:rPr>
              <a:t>AP</a:t>
            </a:r>
            <a:r>
              <a:rPr lang="en-GB" sz="6000" dirty="0">
                <a:latin typeface="Concourse T3" pitchFamily="2" charset="77"/>
              </a:rPr>
              <a:t>		Relative properties</a:t>
            </a:r>
          </a:p>
        </p:txBody>
      </p:sp>
      <p:sp>
        <p:nvSpPr>
          <p:cNvPr id="4" name="TextBox 3">
            <a:extLst>
              <a:ext uri="{FF2B5EF4-FFF2-40B4-BE49-F238E27FC236}">
                <a16:creationId xmlns:a16="http://schemas.microsoft.com/office/drawing/2014/main" id="{26826DD4-16E9-DAB0-E2D8-6EF883039349}"/>
              </a:ext>
            </a:extLst>
          </p:cNvPr>
          <p:cNvSpPr txBox="1"/>
          <p:nvPr/>
        </p:nvSpPr>
        <p:spPr>
          <a:xfrm>
            <a:off x="1191489" y="2491699"/>
            <a:ext cx="21807055" cy="92332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5400" dirty="0">
                <a:effectLst/>
                <a:latin typeface="Concourse C3" pitchFamily="2" charset="77"/>
                <a:ea typeface="Calibri" panose="020F0502020204030204" pitchFamily="34" charset="0"/>
                <a:cs typeface="Times New Roman" panose="02020603050405020304" pitchFamily="18" charset="0"/>
              </a:rPr>
              <a:t>relation:</a:t>
            </a:r>
            <a:r>
              <a:rPr lang="en-GB" sz="5400" i="1" dirty="0">
                <a:effectLst/>
                <a:latin typeface="Concourse T3" pitchFamily="2" charset="77"/>
                <a:ea typeface="Calibri" panose="020F0502020204030204" pitchFamily="34" charset="0"/>
                <a:cs typeface="Times New Roman" panose="02020603050405020304" pitchFamily="18" charset="0"/>
              </a:rPr>
              <a:t> </a:t>
            </a:r>
            <a:r>
              <a:rPr lang="en-GB" sz="5400" dirty="0">
                <a:effectLst/>
                <a:latin typeface="Concourse T3" pitchFamily="2" charset="77"/>
                <a:ea typeface="Calibri" panose="020F0502020204030204" pitchFamily="34" charset="0"/>
                <a:cs typeface="Times New Roman" panose="02020603050405020304" pitchFamily="18" charset="0"/>
              </a:rPr>
              <a:t>other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dirty="0">
                <a:effectLst/>
                <a:latin typeface="Concourse T3" pitchFamily="2" charset="77"/>
                <a:ea typeface="Calibri" panose="020F0502020204030204" pitchFamily="34" charset="0"/>
                <a:cs typeface="Times New Roman" panose="02020603050405020304" pitchFamily="18" charset="0"/>
              </a:rPr>
              <a:t>, same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i="1" dirty="0">
                <a:effectLst/>
                <a:latin typeface="Concourse T3" pitchFamily="2" charset="77"/>
                <a:ea typeface="Calibri" panose="020F0502020204030204" pitchFamily="34" charset="0"/>
                <a:cs typeface="Times New Roman" panose="02020603050405020304" pitchFamily="18" charset="0"/>
              </a:rPr>
              <a:t>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so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far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i="1" dirty="0">
                <a:effectLst/>
                <a:latin typeface="Concourse T3" pitchFamily="2" charset="77"/>
                <a:ea typeface="Calibri" panose="020F0502020204030204" pitchFamily="34" charset="0"/>
                <a:cs typeface="Times New Roman" panose="02020603050405020304" pitchFamily="18" charset="0"/>
              </a:rPr>
              <a:t>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different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dirty="0">
                <a:effectLst/>
                <a:latin typeface="Concourse T3" pitchFamily="2" charset="77"/>
                <a:ea typeface="Calibri" panose="020F0502020204030204" pitchFamily="34" charset="0"/>
                <a:cs typeface="Times New Roman" panose="02020603050405020304" pitchFamily="18" charset="0"/>
              </a:rPr>
              <a:t>, apply </a:t>
            </a:r>
            <a:r>
              <a:rPr lang="en-GB" sz="5400" i="1" dirty="0">
                <a:effectLst/>
                <a:latin typeface="Concourse T3" pitchFamily="2" charset="77"/>
                <a:ea typeface="Calibri" panose="020F0502020204030204" pitchFamily="34" charset="0"/>
                <a:cs typeface="Times New Roman" panose="02020603050405020304" pitchFamily="18" charset="0"/>
              </a:rPr>
              <a:t>v</a:t>
            </a:r>
            <a:r>
              <a:rPr lang="en-GB" sz="5400" dirty="0">
                <a:effectLst/>
                <a:latin typeface="Concourse T3" pitchFamily="2" charset="77"/>
                <a:ea typeface="Calibri" panose="020F0502020204030204" pitchFamily="34" charset="0"/>
                <a:cs typeface="Times New Roman" panose="02020603050405020304" pitchFamily="18" charset="0"/>
              </a:rPr>
              <a:t>, make </a:t>
            </a:r>
            <a:r>
              <a:rPr lang="en-GB" sz="5400" i="1" dirty="0">
                <a:effectLst/>
                <a:latin typeface="Concourse T3" pitchFamily="2" charset="77"/>
                <a:ea typeface="Calibri" panose="020F0502020204030204" pitchFamily="34" charset="0"/>
                <a:cs typeface="Times New Roman" panose="02020603050405020304" pitchFamily="18" charset="0"/>
              </a:rPr>
              <a:t>v</a:t>
            </a:r>
            <a:r>
              <a:rPr lang="en-GB" sz="5400" dirty="0">
                <a:effectLst/>
                <a:latin typeface="Concourse T3" pitchFamily="2" charset="77"/>
                <a:ea typeface="Calibri" panose="020F0502020204030204" pitchFamily="34" charset="0"/>
                <a:cs typeface="Times New Roman" panose="02020603050405020304" pitchFamily="18" charset="0"/>
              </a:rPr>
              <a:t>, almost </a:t>
            </a:r>
            <a:r>
              <a:rPr lang="en-GB" sz="5400" i="1" dirty="0" err="1">
                <a:effectLst/>
                <a:latin typeface="Concourse T3" pitchFamily="2" charset="77"/>
                <a:ea typeface="Calibri" panose="020F0502020204030204" pitchFamily="34" charset="0"/>
                <a:cs typeface="Times New Roman" panose="02020603050405020304" pitchFamily="18" charset="0"/>
              </a:rPr>
              <a:t>av</a:t>
            </a:r>
            <a:endParaRPr lang="en-GB" sz="5400" i="1" dirty="0">
              <a:effectLst/>
              <a:latin typeface="Concourse T3" pitchFamily="2" charset="77"/>
              <a:ea typeface="Calibri" panose="020F0502020204030204" pitchFamily="34" charset="0"/>
              <a:cs typeface="Times New Roman" panose="02020603050405020304" pitchFamily="18" charset="0"/>
            </a:endParaRPr>
          </a:p>
          <a:p>
            <a:pPr algn="l"/>
            <a:r>
              <a:rPr lang="en-GB" sz="5400" dirty="0">
                <a:effectLst/>
                <a:latin typeface="Concourse C3" pitchFamily="2" charset="77"/>
                <a:ea typeface="Calibri" panose="020F0502020204030204" pitchFamily="34" charset="0"/>
                <a:cs typeface="Times New Roman" panose="02020603050405020304" pitchFamily="18" charset="0"/>
              </a:rPr>
              <a:t>kind/sort:</a:t>
            </a:r>
            <a:r>
              <a:rPr lang="en-GB" sz="5400" dirty="0">
                <a:effectLst/>
                <a:latin typeface="Concourse T3" pitchFamily="2" charset="77"/>
                <a:ea typeface="Calibri" panose="020F0502020204030204" pitchFamily="34" charset="0"/>
                <a:cs typeface="Times New Roman" panose="02020603050405020304" pitchFamily="18" charset="0"/>
              </a:rPr>
              <a:t> kind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something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particular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dirty="0">
                <a:effectLst/>
                <a:latin typeface="Concourse T3" pitchFamily="2" charset="77"/>
                <a:ea typeface="Calibri" panose="020F0502020204030204" pitchFamily="34" charset="0"/>
                <a:cs typeface="Times New Roman" panose="02020603050405020304" pitchFamily="18" charset="0"/>
              </a:rPr>
              <a:t>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any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special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a:t>
            </a:r>
            <a:r>
              <a:rPr lang="en-GB" sz="5400" i="1" dirty="0" err="1">
                <a:effectLst/>
                <a:latin typeface="Concourse T3" pitchFamily="2" charset="77"/>
                <a:ea typeface="Calibri" panose="020F0502020204030204" pitchFamily="34" charset="0"/>
                <a:cs typeface="Times New Roman" panose="02020603050405020304" pitchFamily="18" charset="0"/>
              </a:rPr>
              <a:t>aj</a:t>
            </a:r>
            <a:endParaRPr lang="en-GB" sz="5400" i="1" dirty="0">
              <a:effectLst/>
              <a:latin typeface="Concourse T3" pitchFamily="2" charset="77"/>
              <a:ea typeface="Calibri" panose="020F0502020204030204" pitchFamily="34" charset="0"/>
              <a:cs typeface="Times New Roman" panose="02020603050405020304" pitchFamily="18" charset="0"/>
            </a:endParaRPr>
          </a:p>
          <a:p>
            <a:pPr algn="l"/>
            <a:r>
              <a:rPr lang="en-GB" sz="5400" dirty="0">
                <a:effectLst/>
                <a:latin typeface="Concourse C3" pitchFamily="2" charset="77"/>
                <a:ea typeface="Calibri" panose="020F0502020204030204" pitchFamily="34" charset="0"/>
                <a:cs typeface="Times New Roman" panose="02020603050405020304" pitchFamily="18" charset="0"/>
              </a:rPr>
              <a:t>order </a:t>
            </a:r>
            <a:r>
              <a:rPr lang="en-GB" sz="5400" i="1" dirty="0">
                <a:effectLst/>
                <a:latin typeface="Concourse T3" pitchFamily="2" charset="77"/>
                <a:ea typeface="Calibri" panose="020F0502020204030204" pitchFamily="34" charset="0"/>
                <a:cs typeface="Times New Roman" panose="02020603050405020304" pitchFamily="18" charset="0"/>
              </a:rPr>
              <a:t>:</a:t>
            </a:r>
            <a:r>
              <a:rPr lang="en-GB" sz="5400" dirty="0">
                <a:effectLst/>
                <a:latin typeface="Concourse T3" pitchFamily="2" charset="77"/>
                <a:ea typeface="Calibri" panose="020F0502020204030204" pitchFamily="34" charset="0"/>
                <a:cs typeface="Times New Roman" panose="02020603050405020304" pitchFamily="18" charset="0"/>
              </a:rPr>
              <a:t> last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i="1" dirty="0">
                <a:effectLst/>
                <a:latin typeface="Concourse T3" pitchFamily="2" charset="77"/>
                <a:ea typeface="Calibri" panose="020F0502020204030204" pitchFamily="34" charset="0"/>
                <a:cs typeface="Times New Roman" panose="02020603050405020304" pitchFamily="18" charset="0"/>
              </a:rPr>
              <a:t>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finally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respect </a:t>
            </a:r>
            <a:r>
              <a:rPr lang="en-GB" sz="5400" i="1" dirty="0">
                <a:effectLst/>
                <a:latin typeface="Concourse T3" pitchFamily="2" charset="77"/>
                <a:ea typeface="Calibri" panose="020F0502020204030204" pitchFamily="34" charset="0"/>
                <a:cs typeface="Times New Roman" panose="02020603050405020304" pitchFamily="18" charset="0"/>
              </a:rPr>
              <a:t>n v</a:t>
            </a:r>
            <a:r>
              <a:rPr lang="en-GB" sz="5400" dirty="0">
                <a:effectLst/>
                <a:latin typeface="Concourse T3" pitchFamily="2" charset="77"/>
                <a:ea typeface="Calibri" panose="020F0502020204030204" pitchFamily="34" charset="0"/>
                <a:cs typeface="Times New Roman" panose="02020603050405020304" pitchFamily="18" charset="0"/>
              </a:rPr>
              <a:t>, suitable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dirty="0">
                <a:effectLst/>
                <a:latin typeface="Concourse T3" pitchFamily="2" charset="77"/>
                <a:ea typeface="Calibri" panose="020F0502020204030204" pitchFamily="34" charset="0"/>
                <a:cs typeface="Times New Roman" panose="02020603050405020304" pitchFamily="18" charset="0"/>
              </a:rPr>
              <a:t>, final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i="1" dirty="0">
                <a:effectLst/>
                <a:latin typeface="Concourse T3" pitchFamily="2" charset="77"/>
                <a:ea typeface="Calibri" panose="020F0502020204030204" pitchFamily="34" charset="0"/>
                <a:cs typeface="Times New Roman" panose="02020603050405020304" pitchFamily="18" charset="0"/>
              </a:rPr>
              <a:t> n</a:t>
            </a:r>
            <a:r>
              <a:rPr lang="en-GB" sz="5400" dirty="0">
                <a:effectLst/>
                <a:latin typeface="Concourse T3" pitchFamily="2" charset="77"/>
                <a:ea typeface="Calibri" panose="020F0502020204030204" pitchFamily="34" charset="0"/>
                <a:cs typeface="Times New Roman" panose="02020603050405020304" pitchFamily="18" charset="0"/>
              </a:rPr>
              <a:t>, order </a:t>
            </a:r>
            <a:r>
              <a:rPr lang="en-GB" sz="5400" i="1" dirty="0">
                <a:effectLst/>
                <a:latin typeface="Concourse T3" pitchFamily="2" charset="77"/>
                <a:ea typeface="Calibri" panose="020F0502020204030204" pitchFamily="34" charset="0"/>
                <a:cs typeface="Times New Roman" panose="02020603050405020304" pitchFamily="18" charset="0"/>
              </a:rPr>
              <a:t>n</a:t>
            </a:r>
          </a:p>
          <a:p>
            <a:pPr algn="l"/>
            <a:r>
              <a:rPr lang="en-GB" sz="5400" dirty="0">
                <a:effectLst/>
                <a:latin typeface="Concourse C3" pitchFamily="2" charset="77"/>
                <a:ea typeface="Calibri" panose="020F0502020204030204" pitchFamily="34" charset="0"/>
                <a:cs typeface="Times New Roman" panose="02020603050405020304" pitchFamily="18" charset="0"/>
              </a:rPr>
              <a:t>number </a:t>
            </a:r>
            <a:r>
              <a:rPr lang="en-GB" sz="5400" i="1" dirty="0">
                <a:effectLst/>
                <a:latin typeface="Concourse T3" pitchFamily="2" charset="77"/>
                <a:ea typeface="Calibri" panose="020F0502020204030204" pitchFamily="34" charset="0"/>
                <a:cs typeface="Times New Roman" panose="02020603050405020304" pitchFamily="18" charset="0"/>
              </a:rPr>
              <a:t>:</a:t>
            </a:r>
            <a:r>
              <a:rPr lang="en-GB" sz="5400" dirty="0">
                <a:effectLst/>
                <a:latin typeface="Concourse T3" pitchFamily="2" charset="77"/>
                <a:ea typeface="Calibri" panose="020F0502020204030204" pitchFamily="34" charset="0"/>
                <a:cs typeface="Times New Roman" panose="02020603050405020304" pitchFamily="18" charset="0"/>
              </a:rPr>
              <a:t> one, two, three, million, first, last, per cent </a:t>
            </a:r>
            <a:r>
              <a:rPr lang="en-GB" sz="5400" i="1" dirty="0">
                <a:effectLst/>
                <a:latin typeface="Concourse T3" pitchFamily="2" charset="77"/>
                <a:ea typeface="Calibri" panose="020F0502020204030204" pitchFamily="34" charset="0"/>
                <a:cs typeface="Times New Roman" panose="02020603050405020304" pitchFamily="18" charset="0"/>
              </a:rPr>
              <a:t>n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few</a:t>
            </a:r>
          </a:p>
          <a:p>
            <a:pPr algn="l"/>
            <a:r>
              <a:rPr lang="en-GB" sz="5400" dirty="0">
                <a:effectLst/>
                <a:latin typeface="Concourse C3" pitchFamily="2" charset="77"/>
                <a:ea typeface="Calibri" panose="020F0502020204030204" pitchFamily="34" charset="0"/>
                <a:cs typeface="Times New Roman" panose="02020603050405020304" pitchFamily="18" charset="0"/>
              </a:rPr>
              <a:t>measurement </a:t>
            </a:r>
            <a:r>
              <a:rPr lang="en-GB" sz="5400" i="1" dirty="0">
                <a:effectLst/>
                <a:latin typeface="Concourse T3" pitchFamily="2" charset="77"/>
                <a:ea typeface="Calibri" panose="020F0502020204030204" pitchFamily="34" charset="0"/>
                <a:cs typeface="Times New Roman" panose="02020603050405020304" pitchFamily="18" charset="0"/>
              </a:rPr>
              <a:t>:</a:t>
            </a:r>
            <a:r>
              <a:rPr lang="en-GB" sz="5400" dirty="0">
                <a:effectLst/>
                <a:latin typeface="Concourse T3" pitchFamily="2" charset="77"/>
                <a:ea typeface="Calibri" panose="020F0502020204030204" pitchFamily="34" charset="0"/>
                <a:cs typeface="Times New Roman" panose="02020603050405020304" pitchFamily="18" charset="0"/>
              </a:rPr>
              <a:t> measure </a:t>
            </a:r>
            <a:r>
              <a:rPr lang="en-GB" sz="5400" i="1" dirty="0">
                <a:effectLst/>
                <a:latin typeface="Concourse T3" pitchFamily="2" charset="77"/>
                <a:ea typeface="Calibri" panose="020F0502020204030204" pitchFamily="34" charset="0"/>
                <a:cs typeface="Times New Roman" panose="02020603050405020304" pitchFamily="18" charset="0"/>
              </a:rPr>
              <a:t>n v</a:t>
            </a:r>
            <a:r>
              <a:rPr lang="en-GB" sz="5400" dirty="0">
                <a:effectLst/>
                <a:latin typeface="Concourse T3" pitchFamily="2" charset="77"/>
                <a:ea typeface="Calibri" panose="020F0502020204030204" pitchFamily="34" charset="0"/>
                <a:cs typeface="Times New Roman" panose="02020603050405020304" pitchFamily="18" charset="0"/>
              </a:rPr>
              <a:t>, mile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acre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tonne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gallon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tonnage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acreage </a:t>
            </a:r>
            <a:r>
              <a:rPr lang="en-GB" sz="5400" i="1" dirty="0">
                <a:effectLst/>
                <a:latin typeface="Concourse T3" pitchFamily="2" charset="77"/>
                <a:ea typeface="Calibri" panose="020F0502020204030204" pitchFamily="34" charset="0"/>
                <a:cs typeface="Times New Roman" panose="02020603050405020304" pitchFamily="18" charset="0"/>
              </a:rPr>
              <a:t>n</a:t>
            </a:r>
          </a:p>
          <a:p>
            <a:pPr algn="l"/>
            <a:r>
              <a:rPr lang="en-GB" sz="5400" dirty="0">
                <a:effectLst/>
                <a:latin typeface="Concourse C3" pitchFamily="2" charset="77"/>
                <a:ea typeface="Calibri" panose="020F0502020204030204" pitchFamily="34" charset="0"/>
                <a:cs typeface="Times New Roman" panose="02020603050405020304" pitchFamily="18" charset="0"/>
              </a:rPr>
              <a:t>quantity </a:t>
            </a:r>
            <a:r>
              <a:rPr lang="en-GB" sz="5400" dirty="0">
                <a:effectLst/>
                <a:latin typeface="Concourse T3" pitchFamily="2" charset="77"/>
                <a:ea typeface="Calibri" panose="020F0502020204030204" pitchFamily="34" charset="0"/>
                <a:cs typeface="Times New Roman" panose="02020603050405020304" pitchFamily="18" charset="0"/>
              </a:rPr>
              <a:t>: very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i="1" dirty="0">
                <a:effectLst/>
                <a:latin typeface="Concourse T3" pitchFamily="2" charset="77"/>
                <a:ea typeface="Calibri" panose="020F0502020204030204" pitchFamily="34" charset="0"/>
                <a:cs typeface="Times New Roman" panose="02020603050405020304" pitchFamily="18" charset="0"/>
              </a:rPr>
              <a:t>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dirty="0">
                <a:effectLst/>
                <a:latin typeface="Concourse T3" pitchFamily="2" charset="77"/>
                <a:ea typeface="Calibri" panose="020F0502020204030204" pitchFamily="34" charset="0"/>
                <a:cs typeface="Times New Roman" panose="02020603050405020304" pitchFamily="18" charset="0"/>
              </a:rPr>
              <a:t>, some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also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most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much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too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increase </a:t>
            </a:r>
            <a:r>
              <a:rPr lang="en-GB" sz="5400" i="1" dirty="0">
                <a:effectLst/>
                <a:latin typeface="Concourse T3" pitchFamily="2" charset="77"/>
                <a:ea typeface="Calibri" panose="020F0502020204030204" pitchFamily="34" charset="0"/>
                <a:cs typeface="Times New Roman" panose="02020603050405020304" pitchFamily="18" charset="0"/>
              </a:rPr>
              <a:t>v n</a:t>
            </a:r>
            <a:r>
              <a:rPr lang="en-GB" sz="5400" dirty="0">
                <a:effectLst/>
                <a:latin typeface="Concourse T3" pitchFamily="2" charset="77"/>
                <a:ea typeface="Calibri" panose="020F0502020204030204" pitchFamily="34" charset="0"/>
                <a:cs typeface="Times New Roman" panose="02020603050405020304" pitchFamily="18" charset="0"/>
              </a:rPr>
              <a:t>, further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i="1" dirty="0">
                <a:effectLst/>
                <a:latin typeface="Concourse T3" pitchFamily="2" charset="77"/>
                <a:ea typeface="Calibri" panose="020F0502020204030204" pitchFamily="34" charset="0"/>
                <a:cs typeface="Times New Roman" panose="02020603050405020304" pitchFamily="18" charset="0"/>
              </a:rPr>
              <a:t> </a:t>
            </a:r>
            <a:r>
              <a:rPr lang="en-GB" sz="5400" i="1" dirty="0" err="1">
                <a:effectLst/>
                <a:latin typeface="Concourse T3" pitchFamily="2" charset="77"/>
                <a:ea typeface="Calibri" panose="020F0502020204030204" pitchFamily="34" charset="0"/>
                <a:cs typeface="Times New Roman" panose="02020603050405020304" pitchFamily="18" charset="0"/>
              </a:rPr>
              <a:t>aj</a:t>
            </a:r>
            <a:endParaRPr lang="en-GB" sz="5400" i="1" dirty="0">
              <a:effectLst/>
              <a:latin typeface="Concourse T3" pitchFamily="2" charset="77"/>
              <a:ea typeface="Calibri" panose="020F0502020204030204" pitchFamily="34" charset="0"/>
              <a:cs typeface="Times New Roman" panose="02020603050405020304" pitchFamily="18" charset="0"/>
            </a:endParaRPr>
          </a:p>
          <a:p>
            <a:pPr algn="l"/>
            <a:r>
              <a:rPr lang="en-GB" sz="5400" dirty="0">
                <a:effectLst/>
                <a:latin typeface="Concourse C3" pitchFamily="2" charset="77"/>
                <a:ea typeface="Calibri" panose="020F0502020204030204" pitchFamily="34" charset="0"/>
                <a:cs typeface="Times New Roman" panose="02020603050405020304" pitchFamily="18" charset="0"/>
              </a:rPr>
              <a:t>wholeness </a:t>
            </a:r>
            <a:r>
              <a:rPr lang="en-GB" sz="5400" dirty="0">
                <a:effectLst/>
                <a:latin typeface="Concourse T3" pitchFamily="2" charset="77"/>
                <a:ea typeface="Calibri" panose="020F0502020204030204" pitchFamily="34" charset="0"/>
                <a:cs typeface="Times New Roman" panose="02020603050405020304" pitchFamily="18" charset="0"/>
              </a:rPr>
              <a:t>: all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part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whole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dirty="0">
                <a:effectLst/>
                <a:latin typeface="Concourse T3" pitchFamily="2" charset="77"/>
                <a:ea typeface="Calibri" panose="020F0502020204030204" pitchFamily="34" charset="0"/>
                <a:cs typeface="Times New Roman" panose="02020603050405020304" pitchFamily="18" charset="0"/>
              </a:rPr>
              <a:t>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section </a:t>
            </a:r>
            <a:r>
              <a:rPr lang="en-GB" sz="5400" i="1" dirty="0">
                <a:effectLst/>
                <a:latin typeface="Concourse T3" pitchFamily="2" charset="77"/>
                <a:ea typeface="Calibri" panose="020F0502020204030204" pitchFamily="34" charset="0"/>
                <a:cs typeface="Times New Roman" panose="02020603050405020304" pitchFamily="18" charset="0"/>
              </a:rPr>
              <a:t>n v</a:t>
            </a:r>
            <a:r>
              <a:rPr lang="en-GB" sz="5400" dirty="0">
                <a:effectLst/>
                <a:latin typeface="Concourse T3" pitchFamily="2" charset="77"/>
                <a:ea typeface="Calibri" panose="020F0502020204030204" pitchFamily="34" charset="0"/>
                <a:cs typeface="Times New Roman" panose="02020603050405020304" pitchFamily="18" charset="0"/>
              </a:rPr>
              <a:t>, remainder </a:t>
            </a:r>
            <a:r>
              <a:rPr lang="en-GB" sz="5400" i="1" dirty="0">
                <a:effectLst/>
                <a:latin typeface="Concourse T3" pitchFamily="2" charset="77"/>
                <a:ea typeface="Calibri" panose="020F0502020204030204" pitchFamily="34" charset="0"/>
                <a:cs typeface="Times New Roman" panose="02020603050405020304" pitchFamily="18" charset="0"/>
              </a:rPr>
              <a:t>n</a:t>
            </a:r>
            <a:r>
              <a:rPr lang="en-GB" sz="5400" dirty="0">
                <a:effectLst/>
                <a:latin typeface="Concourse T3" pitchFamily="2" charset="77"/>
                <a:ea typeface="Calibri" panose="020F0502020204030204" pitchFamily="34" charset="0"/>
                <a:cs typeface="Times New Roman" panose="02020603050405020304" pitchFamily="18" charset="0"/>
              </a:rPr>
              <a:t>, fully </a:t>
            </a:r>
            <a:r>
              <a:rPr lang="en-GB" sz="5400" i="1" dirty="0" err="1">
                <a:effectLst/>
                <a:latin typeface="Concourse T3" pitchFamily="2" charset="77"/>
                <a:ea typeface="Calibri" panose="020F0502020204030204" pitchFamily="34" charset="0"/>
                <a:cs typeface="Times New Roman" panose="02020603050405020304" pitchFamily="18" charset="0"/>
              </a:rPr>
              <a:t>av</a:t>
            </a:r>
            <a:r>
              <a:rPr lang="en-GB" sz="5400" dirty="0">
                <a:effectLst/>
                <a:latin typeface="Concourse T3" pitchFamily="2" charset="77"/>
                <a:ea typeface="Calibri" panose="020F0502020204030204" pitchFamily="34" charset="0"/>
                <a:cs typeface="Times New Roman" panose="02020603050405020304" pitchFamily="18" charset="0"/>
              </a:rPr>
              <a:t>, include </a:t>
            </a:r>
            <a:r>
              <a:rPr lang="en-GB" sz="5400" i="1" dirty="0">
                <a:effectLst/>
                <a:latin typeface="Concourse T3" pitchFamily="2" charset="77"/>
                <a:ea typeface="Calibri" panose="020F0502020204030204" pitchFamily="34" charset="0"/>
                <a:cs typeface="Times New Roman" panose="02020603050405020304" pitchFamily="18" charset="0"/>
              </a:rPr>
              <a:t>v</a:t>
            </a:r>
            <a:r>
              <a:rPr lang="en-GB" sz="5400" dirty="0">
                <a:effectLst/>
                <a:latin typeface="Concourse T3" pitchFamily="2" charset="77"/>
                <a:ea typeface="Calibri" panose="020F0502020204030204" pitchFamily="34" charset="0"/>
                <a:cs typeface="Times New Roman" panose="02020603050405020304" pitchFamily="18" charset="0"/>
              </a:rPr>
              <a:t>, main </a:t>
            </a:r>
            <a:r>
              <a:rPr lang="en-GB" sz="5400" i="1" dirty="0" err="1">
                <a:effectLst/>
                <a:latin typeface="Concourse T3" pitchFamily="2" charset="77"/>
                <a:ea typeface="Calibri" panose="020F0502020204030204" pitchFamily="34" charset="0"/>
                <a:cs typeface="Times New Roman" panose="02020603050405020304" pitchFamily="18" charset="0"/>
              </a:rPr>
              <a:t>aj</a:t>
            </a:r>
            <a:r>
              <a:rPr lang="en-GB" sz="5400" i="1" dirty="0">
                <a:effectLst/>
                <a:latin typeface="Concourse T3" pitchFamily="2" charset="77"/>
                <a:ea typeface="Calibri" panose="020F0502020204030204" pitchFamily="34" charset="0"/>
                <a:cs typeface="Times New Roman" panose="02020603050405020304" pitchFamily="18" charset="0"/>
              </a:rPr>
              <a:t> n</a:t>
            </a:r>
          </a:p>
        </p:txBody>
      </p:sp>
    </p:spTree>
    <p:extLst>
      <p:ext uri="{BB962C8B-B14F-4D97-AF65-F5344CB8AC3E}">
        <p14:creationId xmlns:p14="http://schemas.microsoft.com/office/powerpoint/2010/main" val="2501605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F76A75-9C59-ECB1-B270-B7E0E643FF14}"/>
              </a:ext>
            </a:extLst>
          </p:cNvPr>
          <p:cNvSpPr txBox="1"/>
          <p:nvPr/>
        </p:nvSpPr>
        <p:spPr>
          <a:xfrm>
            <a:off x="1191489" y="809730"/>
            <a:ext cx="1676400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latin typeface="Concourse T2" pitchFamily="2" charset="77"/>
              </a:rPr>
              <a:t>AK</a:t>
            </a:r>
            <a:r>
              <a:rPr lang="en-GB" sz="6000" dirty="0">
                <a:latin typeface="Concourse T3" pitchFamily="2" charset="77"/>
              </a:rPr>
              <a:t>		Existence and causation</a:t>
            </a:r>
          </a:p>
        </p:txBody>
      </p:sp>
      <p:sp>
        <p:nvSpPr>
          <p:cNvPr id="4" name="TextBox 3">
            <a:extLst>
              <a:ext uri="{FF2B5EF4-FFF2-40B4-BE49-F238E27FC236}">
                <a16:creationId xmlns:a16="http://schemas.microsoft.com/office/drawing/2014/main" id="{26826DD4-16E9-DAB0-E2D8-6EF883039349}"/>
              </a:ext>
            </a:extLst>
          </p:cNvPr>
          <p:cNvSpPr txBox="1"/>
          <p:nvPr/>
        </p:nvSpPr>
        <p:spPr>
          <a:xfrm>
            <a:off x="1191489" y="2491699"/>
            <a:ext cx="21807055"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5400" dirty="0">
                <a:effectLst/>
                <a:latin typeface="Concourse C3" pitchFamily="2" charset="77"/>
                <a:ea typeface="Calibri" panose="020F0502020204030204" pitchFamily="34" charset="0"/>
                <a:cs typeface="Times New Roman" panose="02020603050405020304" pitchFamily="18" charset="0"/>
              </a:rPr>
              <a:t>existence, creation, cause and effect</a:t>
            </a:r>
          </a:p>
          <a:p>
            <a:pPr algn="l"/>
            <a:r>
              <a:rPr lang="en-GB" sz="5400" i="1" dirty="0">
                <a:effectLst/>
                <a:latin typeface="Concourse T3" pitchFamily="2" charset="77"/>
                <a:ea typeface="Calibri" panose="020F0502020204030204" pitchFamily="34" charset="0"/>
                <a:cs typeface="Times New Roman" panose="02020603050405020304" pitchFamily="18" charset="0"/>
              </a:rPr>
              <a:t>Examples:</a:t>
            </a:r>
            <a:r>
              <a:rPr lang="en-GB" sz="5400" dirty="0">
                <a:effectLst/>
                <a:latin typeface="Concourse T3" pitchFamily="2" charset="77"/>
                <a:ea typeface="Calibri" panose="020F0502020204030204" pitchFamily="34" charset="0"/>
                <a:cs typeface="Times New Roman" panose="02020603050405020304" pitchFamily="18" charset="0"/>
              </a:rPr>
              <a:t> be, matter, way, thing, condition, state, produce, because, reason, happen, place, now, event, occur, proceed, circumstance</a:t>
            </a:r>
            <a:endParaRPr lang="en-GB" sz="5400" i="1" dirty="0">
              <a:effectLst/>
              <a:latin typeface="Concourse T3"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8723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F76A75-9C59-ECB1-B270-B7E0E643FF14}"/>
              </a:ext>
            </a:extLst>
          </p:cNvPr>
          <p:cNvSpPr txBox="1"/>
          <p:nvPr/>
        </p:nvSpPr>
        <p:spPr>
          <a:xfrm>
            <a:off x="1191489" y="809730"/>
            <a:ext cx="1676400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latin typeface="Concourse T2" pitchFamily="2" charset="77"/>
              </a:rPr>
              <a:t>AO</a:t>
            </a:r>
            <a:r>
              <a:rPr lang="en-GB" sz="6000" dirty="0">
                <a:latin typeface="Concourse T3" pitchFamily="2" charset="77"/>
              </a:rPr>
              <a:t>		Action/operation</a:t>
            </a:r>
          </a:p>
        </p:txBody>
      </p:sp>
      <p:sp>
        <p:nvSpPr>
          <p:cNvPr id="4" name="TextBox 3">
            <a:extLst>
              <a:ext uri="{FF2B5EF4-FFF2-40B4-BE49-F238E27FC236}">
                <a16:creationId xmlns:a16="http://schemas.microsoft.com/office/drawing/2014/main" id="{26826DD4-16E9-DAB0-E2D8-6EF883039349}"/>
              </a:ext>
            </a:extLst>
          </p:cNvPr>
          <p:cNvSpPr txBox="1"/>
          <p:nvPr/>
        </p:nvSpPr>
        <p:spPr>
          <a:xfrm>
            <a:off x="1191489" y="2491699"/>
            <a:ext cx="21807055" cy="7571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5400" dirty="0">
                <a:effectLst/>
                <a:latin typeface="Concourse C3" pitchFamily="2" charset="77"/>
                <a:ea typeface="Calibri" panose="020F0502020204030204" pitchFamily="34" charset="0"/>
                <a:cs typeface="Times New Roman" panose="02020603050405020304" pitchFamily="18" charset="0"/>
              </a:rPr>
              <a:t>doing, undertaking, beginning, repeating, continuing, carrying out, completing, ceasing, inaction, endeavour, difficulty, easiness, amending, advantage, safety, prosperity, harm, adversity, failure, manner of action, ability</a:t>
            </a:r>
          </a:p>
          <a:p>
            <a:pPr algn="l"/>
            <a:r>
              <a:rPr lang="en-GB" sz="5400" i="1" dirty="0">
                <a:effectLst/>
                <a:latin typeface="Concourse T3" pitchFamily="2" charset="77"/>
                <a:ea typeface="Calibri" panose="020F0502020204030204" pitchFamily="34" charset="0"/>
                <a:cs typeface="Times New Roman" panose="02020603050405020304" pitchFamily="18" charset="0"/>
              </a:rPr>
              <a:t>Examples:</a:t>
            </a:r>
            <a:r>
              <a:rPr lang="en-GB" sz="5400" dirty="0">
                <a:effectLst/>
                <a:latin typeface="Concourse T3" pitchFamily="2" charset="77"/>
                <a:ea typeface="Calibri" panose="020F0502020204030204" pitchFamily="34" charset="0"/>
                <a:cs typeface="Times New Roman" panose="02020603050405020304" pitchFamily="18" charset="0"/>
              </a:rPr>
              <a:t> involve, do, liable, business, undertake, commit, beginning, repeat, continue, implement, complete, achieve, cease, stop, adjourn, keep, find, seek, attempt, opposition, favour, reform, amend, remedy, help, aid, opportunity, protection, achieve, progress, success, danger, treat, risk, unfortunate, hardship, disastrous, fail, defeat, detail, carefully, able, enable, ability, skill</a:t>
            </a:r>
            <a:endParaRPr lang="en-GB" sz="5400" i="1" dirty="0">
              <a:effectLst/>
              <a:latin typeface="Concourse T3"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204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F76A75-9C59-ECB1-B270-B7E0E643FF14}"/>
              </a:ext>
            </a:extLst>
          </p:cNvPr>
          <p:cNvSpPr txBox="1"/>
          <p:nvPr/>
        </p:nvSpPr>
        <p:spPr>
          <a:xfrm>
            <a:off x="1191489" y="809730"/>
            <a:ext cx="1676400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latin typeface="Concourse T2" pitchFamily="2" charset="77"/>
              </a:rPr>
              <a:t>AR</a:t>
            </a:r>
            <a:r>
              <a:rPr lang="en-GB" sz="6000" dirty="0">
                <a:latin typeface="Concourse T3" pitchFamily="2" charset="77"/>
              </a:rPr>
              <a:t>		The mind</a:t>
            </a:r>
          </a:p>
        </p:txBody>
      </p:sp>
      <p:sp>
        <p:nvSpPr>
          <p:cNvPr id="4" name="TextBox 3">
            <a:extLst>
              <a:ext uri="{FF2B5EF4-FFF2-40B4-BE49-F238E27FC236}">
                <a16:creationId xmlns:a16="http://schemas.microsoft.com/office/drawing/2014/main" id="{26826DD4-16E9-DAB0-E2D8-6EF883039349}"/>
              </a:ext>
            </a:extLst>
          </p:cNvPr>
          <p:cNvSpPr txBox="1"/>
          <p:nvPr/>
        </p:nvSpPr>
        <p:spPr>
          <a:xfrm>
            <a:off x="1191489" y="2491699"/>
            <a:ext cx="21807055" cy="5078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5400" dirty="0">
                <a:effectLst/>
                <a:latin typeface="Concourse T3" pitchFamily="2" charset="77"/>
                <a:ea typeface="Calibri" panose="020F0502020204030204" pitchFamily="34" charset="0"/>
                <a:cs typeface="Times New Roman" panose="02020603050405020304" pitchFamily="18" charset="0"/>
              </a:rPr>
              <a:t>Mind, intellect, consciousness, character, mood, psychology, thinking, perception, intuition, ideas, imagination, idealism, creativity, understanding, intelligence, wisdom, reason, sophistry, irrationality, stupidity, absurdity, stupid, explanation, ambiguity, obscurity, misinterpretation, memory, knowledge, ignorance, truth, exaggeration, falsehood, deceit, secrecy, belief, opinion, uncertainty, confidence, expectation, foresight</a:t>
            </a:r>
            <a:endParaRPr lang="en-GB" sz="5400" i="1" dirty="0">
              <a:effectLst/>
              <a:latin typeface="Concourse T3" pitchFamily="2" charset="77"/>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62A8EA1-DD0F-4C5D-AE2F-4DEF87352589}"/>
              </a:ext>
            </a:extLst>
          </p:cNvPr>
          <p:cNvSpPr txBox="1"/>
          <p:nvPr/>
        </p:nvSpPr>
        <p:spPr>
          <a:xfrm>
            <a:off x="1191489" y="8499002"/>
            <a:ext cx="1676400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latin typeface="Concourse T2" pitchFamily="2" charset="77"/>
              </a:rPr>
              <a:t>AM</a:t>
            </a:r>
            <a:r>
              <a:rPr lang="en-GB" sz="6000" dirty="0">
                <a:latin typeface="Concourse T3" pitchFamily="2" charset="77"/>
              </a:rPr>
              <a:t>		Time</a:t>
            </a:r>
          </a:p>
        </p:txBody>
      </p:sp>
      <p:sp>
        <p:nvSpPr>
          <p:cNvPr id="5" name="TextBox 4">
            <a:extLst>
              <a:ext uri="{FF2B5EF4-FFF2-40B4-BE49-F238E27FC236}">
                <a16:creationId xmlns:a16="http://schemas.microsoft.com/office/drawing/2014/main" id="{23A5C75A-7818-C915-0899-D1322B73B7DF}"/>
              </a:ext>
            </a:extLst>
          </p:cNvPr>
          <p:cNvSpPr txBox="1"/>
          <p:nvPr/>
        </p:nvSpPr>
        <p:spPr>
          <a:xfrm>
            <a:off x="1191488" y="9959298"/>
            <a:ext cx="21807055"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5400" dirty="0">
                <a:effectLst/>
                <a:latin typeface="Concourse T3" pitchFamily="2" charset="77"/>
                <a:ea typeface="Calibri" panose="020F0502020204030204" pitchFamily="34" charset="0"/>
                <a:cs typeface="Times New Roman" panose="02020603050405020304" pitchFamily="18" charset="0"/>
              </a:rPr>
              <a:t>Time, duration, year, month, week, today, early, hour, June, July, day, afternoon, tonight, morning, clock, bell, schedule, o’clock, timetable, era, calendar, frequency, now, then, before, soon, delay, postpone, again, always, never, once, sometimes, maintain, establish</a:t>
            </a:r>
          </a:p>
        </p:txBody>
      </p:sp>
    </p:spTree>
    <p:extLst>
      <p:ext uri="{BB962C8B-B14F-4D97-AF65-F5344CB8AC3E}">
        <p14:creationId xmlns:p14="http://schemas.microsoft.com/office/powerpoint/2010/main" val="2242975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F76A75-9C59-ECB1-B270-B7E0E643FF14}"/>
              </a:ext>
            </a:extLst>
          </p:cNvPr>
          <p:cNvSpPr txBox="1"/>
          <p:nvPr/>
        </p:nvSpPr>
        <p:spPr>
          <a:xfrm>
            <a:off x="3491344" y="2195185"/>
            <a:ext cx="16764001" cy="9325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latin typeface="Concourse T2" pitchFamily="2" charset="77"/>
              </a:rPr>
              <a:t>AP</a:t>
            </a:r>
            <a:r>
              <a:rPr lang="en-GB" sz="6000" dirty="0">
                <a:latin typeface="Concourse T3" pitchFamily="2" charset="77"/>
              </a:rPr>
              <a:t>		Relative properties</a:t>
            </a:r>
          </a:p>
          <a:p>
            <a:pPr algn="l"/>
            <a:r>
              <a:rPr lang="en-GB" sz="6000" dirty="0">
                <a:latin typeface="Concourse T2" pitchFamily="2" charset="77"/>
              </a:rPr>
              <a:t>AK</a:t>
            </a:r>
            <a:r>
              <a:rPr lang="en-GB" sz="6000" dirty="0">
                <a:latin typeface="Concourse T3" pitchFamily="2" charset="77"/>
              </a:rPr>
              <a:t>		Existence and causation</a:t>
            </a:r>
          </a:p>
          <a:p>
            <a:pPr algn="l"/>
            <a:r>
              <a:rPr lang="en-GB" sz="6000" dirty="0">
                <a:latin typeface="Concourse T2" pitchFamily="2" charset="77"/>
              </a:rPr>
              <a:t>AO</a:t>
            </a:r>
            <a:r>
              <a:rPr lang="en-GB" sz="6000" dirty="0">
                <a:latin typeface="Concourse T3" pitchFamily="2" charset="77"/>
              </a:rPr>
              <a:t>		Action/operation</a:t>
            </a:r>
          </a:p>
          <a:p>
            <a:pPr algn="l"/>
            <a:r>
              <a:rPr lang="en-GB" sz="6000" dirty="0">
                <a:latin typeface="Concourse T2" pitchFamily="2" charset="77"/>
              </a:rPr>
              <a:t>AR</a:t>
            </a:r>
            <a:r>
              <a:rPr lang="en-GB" sz="6000" dirty="0">
                <a:latin typeface="Concourse T3" pitchFamily="2" charset="77"/>
              </a:rPr>
              <a:t>		The mind</a:t>
            </a:r>
          </a:p>
          <a:p>
            <a:pPr algn="l"/>
            <a:r>
              <a:rPr lang="en-GB" sz="6000" dirty="0">
                <a:latin typeface="Concourse T2" pitchFamily="2" charset="77"/>
              </a:rPr>
              <a:t>AM</a:t>
            </a:r>
            <a:r>
              <a:rPr lang="en-GB" sz="6000" dirty="0">
                <a:latin typeface="Concourse T3" pitchFamily="2" charset="77"/>
              </a:rPr>
              <a:t>		Time</a:t>
            </a:r>
          </a:p>
          <a:p>
            <a:pPr algn="l"/>
            <a:r>
              <a:rPr lang="en-GB" sz="6000" dirty="0">
                <a:latin typeface="Concourse T2" pitchFamily="2" charset="77"/>
              </a:rPr>
              <a:t>BB</a:t>
            </a:r>
            <a:r>
              <a:rPr lang="en-GB" sz="6000" dirty="0">
                <a:latin typeface="Concourse T3" pitchFamily="2" charset="77"/>
              </a:rPr>
              <a:t>		Authority</a:t>
            </a:r>
          </a:p>
          <a:p>
            <a:pPr algn="l"/>
            <a:r>
              <a:rPr lang="en-GB" sz="6000" dirty="0">
                <a:latin typeface="Concourse T2" pitchFamily="2" charset="77"/>
              </a:rPr>
              <a:t>AW</a:t>
            </a:r>
            <a:r>
              <a:rPr lang="en-GB" sz="6000" dirty="0">
                <a:latin typeface="Concourse T3" pitchFamily="2" charset="77"/>
              </a:rPr>
              <a:t>		Possession/ownership (?)</a:t>
            </a:r>
          </a:p>
          <a:p>
            <a:pPr algn="l"/>
            <a:r>
              <a:rPr lang="en-GB" sz="6000" dirty="0">
                <a:latin typeface="Concourse T2" pitchFamily="2" charset="77"/>
              </a:rPr>
              <a:t>AS</a:t>
            </a:r>
            <a:r>
              <a:rPr lang="en-GB" sz="6000" dirty="0">
                <a:latin typeface="Concourse T3" pitchFamily="2" charset="77"/>
              </a:rPr>
              <a:t>		Attention, judgment, curiosity</a:t>
            </a:r>
          </a:p>
          <a:p>
            <a:pPr algn="l"/>
            <a:r>
              <a:rPr lang="en-GB" sz="6000" dirty="0">
                <a:latin typeface="Concourse T2" pitchFamily="2" charset="77"/>
              </a:rPr>
              <a:t>AX</a:t>
            </a:r>
            <a:r>
              <a:rPr lang="en-GB" sz="6000" dirty="0">
                <a:latin typeface="Concourse T3" pitchFamily="2" charset="77"/>
              </a:rPr>
              <a:t>		Language (?)</a:t>
            </a:r>
          </a:p>
          <a:p>
            <a:pPr algn="l"/>
            <a:r>
              <a:rPr lang="en-GB" sz="6000" dirty="0">
                <a:latin typeface="Concourse T2" pitchFamily="2" charset="77"/>
              </a:rPr>
              <a:t>AL</a:t>
            </a:r>
            <a:r>
              <a:rPr lang="en-GB" sz="6000" dirty="0">
                <a:latin typeface="Concourse T3" pitchFamily="2" charset="77"/>
              </a:rPr>
              <a:t>		Space</a:t>
            </a:r>
          </a:p>
        </p:txBody>
      </p:sp>
    </p:spTree>
    <p:extLst>
      <p:ext uri="{BB962C8B-B14F-4D97-AF65-F5344CB8AC3E}">
        <p14:creationId xmlns:p14="http://schemas.microsoft.com/office/powerpoint/2010/main" val="305756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picture containing text, screenshot, font, number&#10;&#10;Description automatically generated">
            <a:extLst>
              <a:ext uri="{FF2B5EF4-FFF2-40B4-BE49-F238E27FC236}">
                <a16:creationId xmlns:a16="http://schemas.microsoft.com/office/drawing/2014/main" id="{4F7406C1-CEAD-D6E8-E72A-A57F6A417D7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7074" y="550766"/>
            <a:ext cx="11973726" cy="5183919"/>
          </a:xfrm>
          <a:prstGeom prst="rect">
            <a:avLst/>
          </a:prstGeom>
        </p:spPr>
      </p:pic>
      <p:sp>
        <p:nvSpPr>
          <p:cNvPr id="8" name="TextBox 7">
            <a:extLst>
              <a:ext uri="{FF2B5EF4-FFF2-40B4-BE49-F238E27FC236}">
                <a16:creationId xmlns:a16="http://schemas.microsoft.com/office/drawing/2014/main" id="{0897A199-D216-298D-277C-A3ADBB53671D}"/>
              </a:ext>
            </a:extLst>
          </p:cNvPr>
          <p:cNvSpPr txBox="1"/>
          <p:nvPr/>
        </p:nvSpPr>
        <p:spPr>
          <a:xfrm>
            <a:off x="973759" y="5729008"/>
            <a:ext cx="2240280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400" dirty="0" err="1">
                <a:latin typeface="Concourse T2" pitchFamily="2" charset="77"/>
              </a:rPr>
              <a:t>Biber</a:t>
            </a:r>
            <a:r>
              <a:rPr lang="en-GB" sz="4400" dirty="0">
                <a:latin typeface="Concourse T2" pitchFamily="2" charset="77"/>
              </a:rPr>
              <a:t>, Douglas, </a:t>
            </a:r>
            <a:r>
              <a:rPr lang="en-GB" sz="4400" dirty="0" err="1">
                <a:latin typeface="Concourse T2" pitchFamily="2" charset="77"/>
              </a:rPr>
              <a:t>Stig</a:t>
            </a:r>
            <a:r>
              <a:rPr lang="en-GB" sz="4400" dirty="0">
                <a:latin typeface="Concourse T2" pitchFamily="2" charset="77"/>
              </a:rPr>
              <a:t> Johansson, Geoffrey N. Leech, Susan Conrad, Edward </a:t>
            </a:r>
            <a:r>
              <a:rPr lang="en-GB" sz="4400" dirty="0" err="1">
                <a:latin typeface="Concourse T2" pitchFamily="2" charset="77"/>
              </a:rPr>
              <a:t>Finegan</a:t>
            </a:r>
            <a:r>
              <a:rPr lang="en-GB" sz="4400" dirty="0">
                <a:latin typeface="Concourse T2" pitchFamily="2" charset="77"/>
              </a:rPr>
              <a:t>. 2021. Grammar of Spoken and Written English. Amsterdam: John </a:t>
            </a:r>
            <a:r>
              <a:rPr lang="en-GB" sz="4400" dirty="0" err="1">
                <a:latin typeface="Concourse T2" pitchFamily="2" charset="77"/>
              </a:rPr>
              <a:t>Benjamins</a:t>
            </a:r>
            <a:r>
              <a:rPr lang="en-GB" sz="4400" dirty="0">
                <a:latin typeface="Concourse T2" pitchFamily="2" charset="77"/>
              </a:rPr>
              <a:t>. p.57</a:t>
            </a:r>
          </a:p>
        </p:txBody>
      </p:sp>
      <p:pic>
        <p:nvPicPr>
          <p:cNvPr id="9" name="Picture 8">
            <a:extLst>
              <a:ext uri="{FF2B5EF4-FFF2-40B4-BE49-F238E27FC236}">
                <a16:creationId xmlns:a16="http://schemas.microsoft.com/office/drawing/2014/main" id="{FEB06A5F-9919-BA2B-FDE5-4D3E28BBE432}"/>
              </a:ext>
            </a:extLst>
          </p:cNvPr>
          <p:cNvPicPr>
            <a:picLocks noChangeAspect="1"/>
          </p:cNvPicPr>
          <p:nvPr/>
        </p:nvPicPr>
        <p:blipFill>
          <a:blip r:embed="rId3"/>
          <a:stretch>
            <a:fillRect/>
          </a:stretch>
        </p:blipFill>
        <p:spPr>
          <a:xfrm>
            <a:off x="19166257" y="468338"/>
            <a:ext cx="4154143" cy="5538857"/>
          </a:xfrm>
          <a:prstGeom prst="rect">
            <a:avLst/>
          </a:prstGeom>
        </p:spPr>
      </p:pic>
      <p:sp>
        <p:nvSpPr>
          <p:cNvPr id="2" name="TextBox 1">
            <a:extLst>
              <a:ext uri="{FF2B5EF4-FFF2-40B4-BE49-F238E27FC236}">
                <a16:creationId xmlns:a16="http://schemas.microsoft.com/office/drawing/2014/main" id="{274E54B2-9AD4-6CAA-C7FF-6D845C340C39}"/>
              </a:ext>
            </a:extLst>
          </p:cNvPr>
          <p:cNvSpPr txBox="1"/>
          <p:nvPr/>
        </p:nvSpPr>
        <p:spPr>
          <a:xfrm>
            <a:off x="4488872" y="7959589"/>
            <a:ext cx="18156382" cy="4832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400" dirty="0">
                <a:latin typeface="Concourse T3" pitchFamily="2" charset="77"/>
              </a:rPr>
              <a:t>Frequency: </a:t>
            </a:r>
            <a:r>
              <a:rPr lang="en-GB" sz="4400" b="1" dirty="0">
                <a:latin typeface="Concourse T3" pitchFamily="2" charset="77"/>
              </a:rPr>
              <a:t>high</a:t>
            </a:r>
          </a:p>
          <a:p>
            <a:pPr algn="l"/>
            <a:r>
              <a:rPr lang="en-GB" sz="4400" dirty="0">
                <a:latin typeface="Concourse T3" pitchFamily="2" charset="77"/>
              </a:rPr>
              <a:t>Head of phrase: </a:t>
            </a:r>
            <a:r>
              <a:rPr lang="en-GB" sz="4400" b="1" dirty="0">
                <a:latin typeface="Concourse T3" pitchFamily="2" charset="77"/>
              </a:rPr>
              <a:t>yes</a:t>
            </a:r>
          </a:p>
          <a:p>
            <a:pPr algn="l"/>
            <a:r>
              <a:rPr lang="en-GB" sz="4400" dirty="0">
                <a:latin typeface="Concourse T3" pitchFamily="2" charset="77"/>
              </a:rPr>
              <a:t>Length: </a:t>
            </a:r>
            <a:r>
              <a:rPr lang="en-GB" sz="4400" b="1" dirty="0">
                <a:latin typeface="Concourse T3" pitchFamily="2" charset="77"/>
              </a:rPr>
              <a:t>long(?)</a:t>
            </a:r>
          </a:p>
          <a:p>
            <a:pPr algn="l"/>
            <a:r>
              <a:rPr lang="en-GB" sz="4400" dirty="0">
                <a:latin typeface="Concourse T3" pitchFamily="2" charset="77"/>
              </a:rPr>
              <a:t>Lexical meaning: </a:t>
            </a:r>
            <a:r>
              <a:rPr lang="en-GB" sz="4400" b="1" dirty="0">
                <a:latin typeface="Concourse T3" pitchFamily="2" charset="77"/>
              </a:rPr>
              <a:t>?</a:t>
            </a:r>
          </a:p>
          <a:p>
            <a:pPr algn="l"/>
            <a:r>
              <a:rPr lang="en-GB" sz="4400" dirty="0">
                <a:latin typeface="Concourse T3" pitchFamily="2" charset="77"/>
              </a:rPr>
              <a:t>Morphology: </a:t>
            </a:r>
            <a:r>
              <a:rPr lang="en-GB" sz="4400" b="1" dirty="0">
                <a:latin typeface="Concourse T3" pitchFamily="2" charset="77"/>
              </a:rPr>
              <a:t>variable</a:t>
            </a:r>
          </a:p>
          <a:p>
            <a:pPr algn="l"/>
            <a:r>
              <a:rPr lang="en-GB" sz="4400" dirty="0">
                <a:latin typeface="Concourse T3" pitchFamily="2" charset="77"/>
              </a:rPr>
              <a:t>Openness: </a:t>
            </a:r>
            <a:r>
              <a:rPr lang="en-GB" sz="4400" b="1" dirty="0">
                <a:latin typeface="Concourse T3" pitchFamily="2" charset="77"/>
              </a:rPr>
              <a:t>open</a:t>
            </a:r>
          </a:p>
          <a:p>
            <a:pPr algn="l"/>
            <a:r>
              <a:rPr lang="en-GB" sz="4400" dirty="0">
                <a:latin typeface="Concourse T3" pitchFamily="2" charset="77"/>
              </a:rPr>
              <a:t>Number: </a:t>
            </a:r>
            <a:r>
              <a:rPr lang="en-GB" sz="4400" b="1" dirty="0">
                <a:latin typeface="Concourse T3" pitchFamily="2" charset="77"/>
              </a:rPr>
              <a:t>?</a:t>
            </a:r>
          </a:p>
        </p:txBody>
      </p:sp>
    </p:spTree>
    <p:extLst>
      <p:ext uri="{BB962C8B-B14F-4D97-AF65-F5344CB8AC3E}">
        <p14:creationId xmlns:p14="http://schemas.microsoft.com/office/powerpoint/2010/main" val="2356805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 name="HansVsEEBO.png" descr="HansVsEEBO.png"/>
          <p:cNvPicPr>
            <a:picLocks noChangeAspect="1"/>
          </p:cNvPicPr>
          <p:nvPr/>
        </p:nvPicPr>
        <p:blipFill>
          <a:blip r:embed="rId2"/>
          <a:stretch>
            <a:fillRect/>
          </a:stretch>
        </p:blipFill>
        <p:spPr>
          <a:xfrm>
            <a:off x="-978001" y="1542718"/>
            <a:ext cx="18669235" cy="11450465"/>
          </a:xfrm>
          <a:prstGeom prst="rect">
            <a:avLst/>
          </a:prstGeom>
          <a:ln w="12700">
            <a:miter lim="400000"/>
          </a:ln>
        </p:spPr>
      </p:pic>
      <p:grpSp>
        <p:nvGrpSpPr>
          <p:cNvPr id="3" name="Group 2">
            <a:extLst>
              <a:ext uri="{FF2B5EF4-FFF2-40B4-BE49-F238E27FC236}">
                <a16:creationId xmlns:a16="http://schemas.microsoft.com/office/drawing/2014/main" id="{6330D2D5-EE28-755C-CD93-38EDD98C882C}"/>
              </a:ext>
            </a:extLst>
          </p:cNvPr>
          <p:cNvGrpSpPr/>
          <p:nvPr/>
        </p:nvGrpSpPr>
        <p:grpSpPr>
          <a:xfrm>
            <a:off x="17504206" y="2491153"/>
            <a:ext cx="2572702" cy="2809031"/>
            <a:chOff x="17504206" y="2491153"/>
            <a:chExt cx="2572702" cy="2809031"/>
          </a:xfrm>
        </p:grpSpPr>
        <p:sp>
          <p:nvSpPr>
            <p:cNvPr id="830" name="Type I…"/>
            <p:cNvSpPr txBox="1"/>
            <p:nvPr/>
          </p:nvSpPr>
          <p:spPr>
            <a:xfrm>
              <a:off x="17855147" y="2900300"/>
              <a:ext cx="2221761"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I</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lang="en-GB" dirty="0"/>
                <a:t>?</a:t>
              </a:r>
              <a:endParaRPr dirty="0"/>
            </a:p>
          </p:txBody>
        </p:sp>
        <p:sp>
          <p:nvSpPr>
            <p:cNvPr id="832" name="Line"/>
            <p:cNvSpPr/>
            <p:nvPr/>
          </p:nvSpPr>
          <p:spPr>
            <a:xfrm flipV="1">
              <a:off x="17504206" y="2491153"/>
              <a:ext cx="1" cy="2809031"/>
            </a:xfrm>
            <a:prstGeom prst="line">
              <a:avLst/>
            </a:prstGeom>
            <a:ln w="25400">
              <a:solidFill>
                <a:srgbClr val="FFFFFF"/>
              </a:solidFill>
              <a:miter lim="400000"/>
            </a:ln>
          </p:spPr>
          <p:txBody>
            <a:bodyPr lIns="71437" tIns="71437" rIns="71437" bIns="71437" anchor="ctr"/>
            <a:lstStyle/>
            <a:p>
              <a:pPr>
                <a:defRPr sz="3600">
                  <a:latin typeface="Concourse T4"/>
                  <a:ea typeface="Concourse T4"/>
                  <a:cs typeface="Concourse T4"/>
                  <a:sym typeface="Concourse T4"/>
                </a:defRPr>
              </a:pPr>
              <a:endParaRPr/>
            </a:p>
          </p:txBody>
        </p:sp>
      </p:grpSp>
      <p:grpSp>
        <p:nvGrpSpPr>
          <p:cNvPr id="4" name="Group 3">
            <a:extLst>
              <a:ext uri="{FF2B5EF4-FFF2-40B4-BE49-F238E27FC236}">
                <a16:creationId xmlns:a16="http://schemas.microsoft.com/office/drawing/2014/main" id="{BC15C141-085F-8D7F-1DEC-3B5E4453ADCE}"/>
              </a:ext>
            </a:extLst>
          </p:cNvPr>
          <p:cNvGrpSpPr/>
          <p:nvPr/>
        </p:nvGrpSpPr>
        <p:grpSpPr>
          <a:xfrm>
            <a:off x="17504206" y="5648118"/>
            <a:ext cx="4359261" cy="6515539"/>
            <a:chOff x="17504206" y="5648118"/>
            <a:chExt cx="4359261" cy="6515539"/>
          </a:xfrm>
        </p:grpSpPr>
        <p:sp>
          <p:nvSpPr>
            <p:cNvPr id="831" name="Type II…"/>
            <p:cNvSpPr txBox="1"/>
            <p:nvPr/>
          </p:nvSpPr>
          <p:spPr>
            <a:xfrm>
              <a:off x="17990613" y="7569992"/>
              <a:ext cx="3872854"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II</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lang="en-GB" dirty="0"/>
                <a:t>Lexical Words</a:t>
              </a:r>
              <a:endParaRPr sz="1200" dirty="0">
                <a:solidFill>
                  <a:srgbClr val="000000"/>
                </a:solidFill>
                <a:latin typeface="Concourse T3" pitchFamily="50" charset="0"/>
                <a:ea typeface="Times Roman"/>
                <a:cs typeface="Times Roman"/>
                <a:sym typeface="Times Roman"/>
              </a:endParaRPr>
            </a:p>
          </p:txBody>
        </p:sp>
        <p:sp>
          <p:nvSpPr>
            <p:cNvPr id="833" name="Line"/>
            <p:cNvSpPr/>
            <p:nvPr/>
          </p:nvSpPr>
          <p:spPr>
            <a:xfrm flipV="1">
              <a:off x="17504206" y="5648118"/>
              <a:ext cx="1" cy="6515539"/>
            </a:xfrm>
            <a:prstGeom prst="line">
              <a:avLst/>
            </a:prstGeom>
            <a:ln w="25400">
              <a:solidFill>
                <a:srgbClr val="FFFFFF"/>
              </a:solidFill>
              <a:miter lim="400000"/>
            </a:ln>
          </p:spPr>
          <p:txBody>
            <a:bodyPr lIns="71437" tIns="71437" rIns="71437" bIns="71437" anchor="ctr"/>
            <a:lstStyle/>
            <a:p>
              <a:pPr>
                <a:defRPr sz="3600">
                  <a:latin typeface="Concourse T4"/>
                  <a:ea typeface="Concourse T4"/>
                  <a:cs typeface="Concourse T4"/>
                  <a:sym typeface="Concourse T4"/>
                </a:defRPr>
              </a:pPr>
              <a:endParaRPr/>
            </a:p>
          </p:txBody>
        </p:sp>
      </p:grpSp>
      <p:grpSp>
        <p:nvGrpSpPr>
          <p:cNvPr id="2" name="Group 1">
            <a:extLst>
              <a:ext uri="{FF2B5EF4-FFF2-40B4-BE49-F238E27FC236}">
                <a16:creationId xmlns:a16="http://schemas.microsoft.com/office/drawing/2014/main" id="{C4455B4C-7409-A22A-E835-F7E4ED0EE0FF}"/>
              </a:ext>
            </a:extLst>
          </p:cNvPr>
          <p:cNvGrpSpPr/>
          <p:nvPr/>
        </p:nvGrpSpPr>
        <p:grpSpPr>
          <a:xfrm>
            <a:off x="17510969" y="55951"/>
            <a:ext cx="5831257" cy="2087268"/>
            <a:chOff x="17510969" y="55951"/>
            <a:chExt cx="5831257" cy="2087268"/>
          </a:xfrm>
        </p:grpSpPr>
        <p:sp>
          <p:nvSpPr>
            <p:cNvPr id="834" name="Type 0…"/>
            <p:cNvSpPr txBox="1"/>
            <p:nvPr/>
          </p:nvSpPr>
          <p:spPr>
            <a:xfrm>
              <a:off x="17855147" y="55951"/>
              <a:ext cx="5487079"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0</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dirty="0"/>
                <a:t>Grammatical </a:t>
              </a:r>
              <a:r>
                <a:rPr lang="en-GB" dirty="0"/>
                <a:t>Words</a:t>
              </a:r>
              <a:endParaRPr dirty="0"/>
            </a:p>
          </p:txBody>
        </p:sp>
        <p:sp>
          <p:nvSpPr>
            <p:cNvPr id="835" name="Line"/>
            <p:cNvSpPr/>
            <p:nvPr/>
          </p:nvSpPr>
          <p:spPr>
            <a:xfrm flipV="1">
              <a:off x="17510969" y="146143"/>
              <a:ext cx="1" cy="1997076"/>
            </a:xfrm>
            <a:prstGeom prst="line">
              <a:avLst/>
            </a:prstGeom>
            <a:ln w="25400">
              <a:solidFill>
                <a:srgbClr val="FFFFFF"/>
              </a:solidFill>
              <a:miter lim="400000"/>
              <a:tailEnd type="triangle"/>
            </a:ln>
          </p:spPr>
          <p:txBody>
            <a:bodyPr lIns="71437" tIns="71437" rIns="71437" bIns="71437" anchor="ctr"/>
            <a:lstStyle/>
            <a:p>
              <a:pPr>
                <a:defRPr sz="3600">
                  <a:latin typeface="Concourse T4"/>
                  <a:ea typeface="Concourse T4"/>
                  <a:cs typeface="Concourse T4"/>
                  <a:sym typeface="Concourse T4"/>
                </a:defRPr>
              </a:pPr>
              <a:endParaRPr/>
            </a:p>
          </p:txBody>
        </p:sp>
      </p:grpSp>
    </p:spTree>
    <p:extLst>
      <p:ext uri="{BB962C8B-B14F-4D97-AF65-F5344CB8AC3E}">
        <p14:creationId xmlns:p14="http://schemas.microsoft.com/office/powerpoint/2010/main" val="1388919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font, number&#10;&#10;Description automatically generated">
            <a:extLst>
              <a:ext uri="{FF2B5EF4-FFF2-40B4-BE49-F238E27FC236}">
                <a16:creationId xmlns:a16="http://schemas.microsoft.com/office/drawing/2014/main" id="{4F7406C1-CEAD-D6E8-E72A-A57F6A417D7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7074" y="550766"/>
            <a:ext cx="11973726" cy="5183919"/>
          </a:xfrm>
          <a:prstGeom prst="rect">
            <a:avLst/>
          </a:prstGeom>
        </p:spPr>
      </p:pic>
      <p:sp>
        <p:nvSpPr>
          <p:cNvPr id="8" name="TextBox 7">
            <a:extLst>
              <a:ext uri="{FF2B5EF4-FFF2-40B4-BE49-F238E27FC236}">
                <a16:creationId xmlns:a16="http://schemas.microsoft.com/office/drawing/2014/main" id="{0897A199-D216-298D-277C-A3ADBB53671D}"/>
              </a:ext>
            </a:extLst>
          </p:cNvPr>
          <p:cNvSpPr txBox="1"/>
          <p:nvPr/>
        </p:nvSpPr>
        <p:spPr>
          <a:xfrm>
            <a:off x="973759" y="5729008"/>
            <a:ext cx="2240280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400" dirty="0" err="1">
                <a:latin typeface="Concourse T2" pitchFamily="2" charset="77"/>
              </a:rPr>
              <a:t>Biber</a:t>
            </a:r>
            <a:r>
              <a:rPr lang="en-GB" sz="4400" dirty="0">
                <a:latin typeface="Concourse T2" pitchFamily="2" charset="77"/>
              </a:rPr>
              <a:t>, Douglas, </a:t>
            </a:r>
            <a:r>
              <a:rPr lang="en-GB" sz="4400" dirty="0" err="1">
                <a:latin typeface="Concourse T2" pitchFamily="2" charset="77"/>
              </a:rPr>
              <a:t>Stig</a:t>
            </a:r>
            <a:r>
              <a:rPr lang="en-GB" sz="4400" dirty="0">
                <a:latin typeface="Concourse T2" pitchFamily="2" charset="77"/>
              </a:rPr>
              <a:t> Johansson, Geoffrey N. Leech, Susan Conrad, Edward </a:t>
            </a:r>
            <a:r>
              <a:rPr lang="en-GB" sz="4400" dirty="0" err="1">
                <a:latin typeface="Concourse T2" pitchFamily="2" charset="77"/>
              </a:rPr>
              <a:t>Finegan</a:t>
            </a:r>
            <a:r>
              <a:rPr lang="en-GB" sz="4400" dirty="0">
                <a:latin typeface="Concourse T2" pitchFamily="2" charset="77"/>
              </a:rPr>
              <a:t>. 2021. Grammar of Spoken and Written English. Amsterdam: John </a:t>
            </a:r>
            <a:r>
              <a:rPr lang="en-GB" sz="4400" dirty="0" err="1">
                <a:latin typeface="Concourse T2" pitchFamily="2" charset="77"/>
              </a:rPr>
              <a:t>Benjamins</a:t>
            </a:r>
            <a:r>
              <a:rPr lang="en-GB" sz="4400" dirty="0">
                <a:latin typeface="Concourse T2" pitchFamily="2" charset="77"/>
              </a:rPr>
              <a:t>. p.57</a:t>
            </a:r>
          </a:p>
        </p:txBody>
      </p:sp>
      <p:pic>
        <p:nvPicPr>
          <p:cNvPr id="9" name="Picture 8">
            <a:extLst>
              <a:ext uri="{FF2B5EF4-FFF2-40B4-BE49-F238E27FC236}">
                <a16:creationId xmlns:a16="http://schemas.microsoft.com/office/drawing/2014/main" id="{FEB06A5F-9919-BA2B-FDE5-4D3E28BBE432}"/>
              </a:ext>
            </a:extLst>
          </p:cNvPr>
          <p:cNvPicPr>
            <a:picLocks noChangeAspect="1"/>
          </p:cNvPicPr>
          <p:nvPr/>
        </p:nvPicPr>
        <p:blipFill>
          <a:blip r:embed="rId3"/>
          <a:stretch>
            <a:fillRect/>
          </a:stretch>
        </p:blipFill>
        <p:spPr>
          <a:xfrm>
            <a:off x="19166257" y="468338"/>
            <a:ext cx="4154143" cy="5538857"/>
          </a:xfrm>
          <a:prstGeom prst="rect">
            <a:avLst/>
          </a:prstGeom>
        </p:spPr>
      </p:pic>
      <p:sp>
        <p:nvSpPr>
          <p:cNvPr id="2" name="TextBox 1">
            <a:extLst>
              <a:ext uri="{FF2B5EF4-FFF2-40B4-BE49-F238E27FC236}">
                <a16:creationId xmlns:a16="http://schemas.microsoft.com/office/drawing/2014/main" id="{274E54B2-9AD4-6CAA-C7FF-6D845C340C39}"/>
              </a:ext>
            </a:extLst>
          </p:cNvPr>
          <p:cNvSpPr txBox="1"/>
          <p:nvPr/>
        </p:nvSpPr>
        <p:spPr>
          <a:xfrm>
            <a:off x="4488872" y="7959589"/>
            <a:ext cx="18156382" cy="4832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400" dirty="0">
                <a:latin typeface="Concourse T3" pitchFamily="2" charset="77"/>
              </a:rPr>
              <a:t>Frequency: </a:t>
            </a:r>
            <a:r>
              <a:rPr lang="en-GB" sz="4400" b="1" dirty="0">
                <a:latin typeface="Concourse T3" pitchFamily="2" charset="77"/>
              </a:rPr>
              <a:t>high</a:t>
            </a:r>
          </a:p>
          <a:p>
            <a:pPr algn="l"/>
            <a:r>
              <a:rPr lang="en-GB" sz="4400" dirty="0">
                <a:latin typeface="Concourse T3" pitchFamily="2" charset="77"/>
              </a:rPr>
              <a:t>Head of phrase: </a:t>
            </a:r>
            <a:r>
              <a:rPr lang="en-GB" sz="4400" b="1" dirty="0">
                <a:latin typeface="Concourse T3" pitchFamily="2" charset="77"/>
              </a:rPr>
              <a:t>yes</a:t>
            </a:r>
          </a:p>
          <a:p>
            <a:pPr algn="l"/>
            <a:r>
              <a:rPr lang="en-GB" sz="4400" dirty="0">
                <a:latin typeface="Concourse T3" pitchFamily="2" charset="77"/>
              </a:rPr>
              <a:t>Length: </a:t>
            </a:r>
            <a:r>
              <a:rPr lang="en-GB" sz="4400" b="1" dirty="0">
                <a:latin typeface="Concourse T3" pitchFamily="2" charset="77"/>
              </a:rPr>
              <a:t>long(?)</a:t>
            </a:r>
          </a:p>
          <a:p>
            <a:pPr algn="l"/>
            <a:r>
              <a:rPr lang="en-GB" sz="4400" dirty="0">
                <a:latin typeface="Concourse T3" pitchFamily="2" charset="77"/>
              </a:rPr>
              <a:t>Lexical meaning: </a:t>
            </a:r>
            <a:r>
              <a:rPr lang="en-GB" sz="4400" b="1" dirty="0">
                <a:latin typeface="Concourse T3" pitchFamily="2" charset="77"/>
              </a:rPr>
              <a:t>lexical-</a:t>
            </a:r>
            <a:r>
              <a:rPr lang="en-GB" sz="4400" b="1" dirty="0" err="1">
                <a:latin typeface="Concourse T3" pitchFamily="2" charset="77"/>
              </a:rPr>
              <a:t>ish</a:t>
            </a:r>
            <a:endParaRPr lang="en-GB" sz="4400" b="1" dirty="0">
              <a:latin typeface="Concourse T3" pitchFamily="2" charset="77"/>
            </a:endParaRPr>
          </a:p>
          <a:p>
            <a:pPr algn="l"/>
            <a:r>
              <a:rPr lang="en-GB" sz="4400" dirty="0">
                <a:latin typeface="Concourse T3" pitchFamily="2" charset="77"/>
              </a:rPr>
              <a:t>Morphology: </a:t>
            </a:r>
            <a:r>
              <a:rPr lang="en-GB" sz="4400" b="1" dirty="0">
                <a:latin typeface="Concourse T3" pitchFamily="2" charset="77"/>
              </a:rPr>
              <a:t>variable</a:t>
            </a:r>
          </a:p>
          <a:p>
            <a:pPr algn="l"/>
            <a:r>
              <a:rPr lang="en-GB" sz="4400" dirty="0">
                <a:latin typeface="Concourse T3" pitchFamily="2" charset="77"/>
              </a:rPr>
              <a:t>Openness: </a:t>
            </a:r>
            <a:r>
              <a:rPr lang="en-GB" sz="4400" b="1" dirty="0">
                <a:latin typeface="Concourse T3" pitchFamily="2" charset="77"/>
              </a:rPr>
              <a:t>open</a:t>
            </a:r>
          </a:p>
          <a:p>
            <a:pPr algn="l"/>
            <a:r>
              <a:rPr lang="en-GB" sz="4400" dirty="0">
                <a:latin typeface="Concourse T3" pitchFamily="2" charset="77"/>
              </a:rPr>
              <a:t>Number: </a:t>
            </a:r>
            <a:r>
              <a:rPr lang="en-GB" sz="4400" b="1" dirty="0">
                <a:latin typeface="Concourse T3" pitchFamily="2" charset="77"/>
              </a:rPr>
              <a:t>large-</a:t>
            </a:r>
            <a:r>
              <a:rPr lang="en-GB" sz="4400" b="1" dirty="0" err="1">
                <a:latin typeface="Concourse T3" pitchFamily="2" charset="77"/>
              </a:rPr>
              <a:t>ish</a:t>
            </a:r>
            <a:endParaRPr lang="en-GB" sz="4400" b="1" dirty="0">
              <a:latin typeface="Concourse T3" pitchFamily="2" charset="77"/>
            </a:endParaRPr>
          </a:p>
        </p:txBody>
      </p:sp>
    </p:spTree>
    <p:extLst>
      <p:ext uri="{BB962C8B-B14F-4D97-AF65-F5344CB8AC3E}">
        <p14:creationId xmlns:p14="http://schemas.microsoft.com/office/powerpoint/2010/main" val="3740723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 name="HansVsEEBO.png" descr="HansVsEEBO.png"/>
          <p:cNvPicPr>
            <a:picLocks noChangeAspect="1"/>
          </p:cNvPicPr>
          <p:nvPr/>
        </p:nvPicPr>
        <p:blipFill>
          <a:blip r:embed="rId2"/>
          <a:stretch>
            <a:fillRect/>
          </a:stretch>
        </p:blipFill>
        <p:spPr>
          <a:xfrm>
            <a:off x="-978001" y="1542718"/>
            <a:ext cx="18669235" cy="11450465"/>
          </a:xfrm>
          <a:prstGeom prst="rect">
            <a:avLst/>
          </a:prstGeom>
          <a:ln w="12700">
            <a:miter lim="400000"/>
          </a:ln>
        </p:spPr>
      </p:pic>
      <p:grpSp>
        <p:nvGrpSpPr>
          <p:cNvPr id="3" name="Group 2">
            <a:extLst>
              <a:ext uri="{FF2B5EF4-FFF2-40B4-BE49-F238E27FC236}">
                <a16:creationId xmlns:a16="http://schemas.microsoft.com/office/drawing/2014/main" id="{6330D2D5-EE28-755C-CD93-38EDD98C882C}"/>
              </a:ext>
            </a:extLst>
          </p:cNvPr>
          <p:cNvGrpSpPr/>
          <p:nvPr/>
        </p:nvGrpSpPr>
        <p:grpSpPr>
          <a:xfrm>
            <a:off x="17504206" y="2491153"/>
            <a:ext cx="5908552" cy="2809031"/>
            <a:chOff x="17504206" y="2491153"/>
            <a:chExt cx="5908552" cy="2809031"/>
          </a:xfrm>
        </p:grpSpPr>
        <p:sp>
          <p:nvSpPr>
            <p:cNvPr id="830" name="Type I…"/>
            <p:cNvSpPr txBox="1"/>
            <p:nvPr/>
          </p:nvSpPr>
          <p:spPr>
            <a:xfrm>
              <a:off x="17855147" y="2900300"/>
              <a:ext cx="5557611"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I</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lang="en-GB" dirty="0"/>
                <a:t>’Semantic Scaffolds’</a:t>
              </a:r>
              <a:endParaRPr dirty="0"/>
            </a:p>
          </p:txBody>
        </p:sp>
        <p:sp>
          <p:nvSpPr>
            <p:cNvPr id="832" name="Line"/>
            <p:cNvSpPr/>
            <p:nvPr/>
          </p:nvSpPr>
          <p:spPr>
            <a:xfrm flipV="1">
              <a:off x="17504206" y="2491153"/>
              <a:ext cx="1" cy="2809031"/>
            </a:xfrm>
            <a:prstGeom prst="line">
              <a:avLst/>
            </a:prstGeom>
            <a:ln w="25400">
              <a:solidFill>
                <a:srgbClr val="FFFFFF"/>
              </a:solidFill>
              <a:miter lim="400000"/>
            </a:ln>
          </p:spPr>
          <p:txBody>
            <a:bodyPr lIns="71437" tIns="71437" rIns="71437" bIns="71437" anchor="ctr"/>
            <a:lstStyle/>
            <a:p>
              <a:pPr>
                <a:defRPr sz="3600">
                  <a:latin typeface="Concourse T4"/>
                  <a:ea typeface="Concourse T4"/>
                  <a:cs typeface="Concourse T4"/>
                  <a:sym typeface="Concourse T4"/>
                </a:defRPr>
              </a:pPr>
              <a:endParaRPr/>
            </a:p>
          </p:txBody>
        </p:sp>
      </p:grpSp>
      <p:grpSp>
        <p:nvGrpSpPr>
          <p:cNvPr id="4" name="Group 3">
            <a:extLst>
              <a:ext uri="{FF2B5EF4-FFF2-40B4-BE49-F238E27FC236}">
                <a16:creationId xmlns:a16="http://schemas.microsoft.com/office/drawing/2014/main" id="{BC15C141-085F-8D7F-1DEC-3B5E4453ADCE}"/>
              </a:ext>
            </a:extLst>
          </p:cNvPr>
          <p:cNvGrpSpPr/>
          <p:nvPr/>
        </p:nvGrpSpPr>
        <p:grpSpPr>
          <a:xfrm>
            <a:off x="17504206" y="5648118"/>
            <a:ext cx="4359261" cy="6515539"/>
            <a:chOff x="17504206" y="5648118"/>
            <a:chExt cx="4359261" cy="6515539"/>
          </a:xfrm>
        </p:grpSpPr>
        <p:sp>
          <p:nvSpPr>
            <p:cNvPr id="831" name="Type II…"/>
            <p:cNvSpPr txBox="1"/>
            <p:nvPr/>
          </p:nvSpPr>
          <p:spPr>
            <a:xfrm>
              <a:off x="17990613" y="7569992"/>
              <a:ext cx="3872854"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II</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lang="en-GB" dirty="0"/>
                <a:t>Lexical Words</a:t>
              </a:r>
              <a:endParaRPr sz="1200" dirty="0">
                <a:solidFill>
                  <a:srgbClr val="000000"/>
                </a:solidFill>
                <a:latin typeface="Concourse T3" pitchFamily="50" charset="0"/>
                <a:ea typeface="Times Roman"/>
                <a:cs typeface="Times Roman"/>
                <a:sym typeface="Times Roman"/>
              </a:endParaRPr>
            </a:p>
          </p:txBody>
        </p:sp>
        <p:sp>
          <p:nvSpPr>
            <p:cNvPr id="833" name="Line"/>
            <p:cNvSpPr/>
            <p:nvPr/>
          </p:nvSpPr>
          <p:spPr>
            <a:xfrm flipV="1">
              <a:off x="17504206" y="5648118"/>
              <a:ext cx="1" cy="6515539"/>
            </a:xfrm>
            <a:prstGeom prst="line">
              <a:avLst/>
            </a:prstGeom>
            <a:ln w="25400">
              <a:solidFill>
                <a:srgbClr val="FFFFFF"/>
              </a:solidFill>
              <a:miter lim="400000"/>
            </a:ln>
          </p:spPr>
          <p:txBody>
            <a:bodyPr lIns="71437" tIns="71437" rIns="71437" bIns="71437" anchor="ctr"/>
            <a:lstStyle/>
            <a:p>
              <a:pPr>
                <a:defRPr sz="3600">
                  <a:latin typeface="Concourse T4"/>
                  <a:ea typeface="Concourse T4"/>
                  <a:cs typeface="Concourse T4"/>
                  <a:sym typeface="Concourse T4"/>
                </a:defRPr>
              </a:pPr>
              <a:endParaRPr/>
            </a:p>
          </p:txBody>
        </p:sp>
      </p:grpSp>
      <p:grpSp>
        <p:nvGrpSpPr>
          <p:cNvPr id="2" name="Group 1">
            <a:extLst>
              <a:ext uri="{FF2B5EF4-FFF2-40B4-BE49-F238E27FC236}">
                <a16:creationId xmlns:a16="http://schemas.microsoft.com/office/drawing/2014/main" id="{C4455B4C-7409-A22A-E835-F7E4ED0EE0FF}"/>
              </a:ext>
            </a:extLst>
          </p:cNvPr>
          <p:cNvGrpSpPr/>
          <p:nvPr/>
        </p:nvGrpSpPr>
        <p:grpSpPr>
          <a:xfrm>
            <a:off x="17510969" y="55951"/>
            <a:ext cx="5831257" cy="2087268"/>
            <a:chOff x="17510969" y="55951"/>
            <a:chExt cx="5831257" cy="2087268"/>
          </a:xfrm>
        </p:grpSpPr>
        <p:sp>
          <p:nvSpPr>
            <p:cNvPr id="834" name="Type 0…"/>
            <p:cNvSpPr txBox="1"/>
            <p:nvPr/>
          </p:nvSpPr>
          <p:spPr>
            <a:xfrm>
              <a:off x="17855147" y="55951"/>
              <a:ext cx="5487079" cy="1990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6666">
                  <a:latin typeface="Concourse T3"/>
                  <a:ea typeface="Concourse T3"/>
                  <a:cs typeface="Concourse T3"/>
                  <a:sym typeface="Concourse T3"/>
                </a:defRPr>
              </a:pPr>
              <a:r>
                <a:rPr dirty="0"/>
                <a:t>Type 0</a:t>
              </a:r>
              <a:endParaRPr sz="1200" dirty="0">
                <a:solidFill>
                  <a:srgbClr val="000000"/>
                </a:solidFill>
                <a:latin typeface="Concourse T3" pitchFamily="50" charset="0"/>
                <a:ea typeface="Times Roman"/>
                <a:cs typeface="Times Roman"/>
                <a:sym typeface="Times Roman"/>
              </a:endParaRPr>
            </a:p>
            <a:p>
              <a:pPr algn="l" defTabSz="457200">
                <a:defRPr sz="5333">
                  <a:latin typeface="Concourse T2"/>
                  <a:ea typeface="Concourse T2"/>
                  <a:cs typeface="Concourse T2"/>
                  <a:sym typeface="Concourse T2"/>
                </a:defRPr>
              </a:pPr>
              <a:r>
                <a:rPr dirty="0"/>
                <a:t>Grammatical </a:t>
              </a:r>
              <a:r>
                <a:rPr lang="en-GB" dirty="0"/>
                <a:t>Words</a:t>
              </a:r>
              <a:endParaRPr dirty="0"/>
            </a:p>
          </p:txBody>
        </p:sp>
        <p:sp>
          <p:nvSpPr>
            <p:cNvPr id="835" name="Line"/>
            <p:cNvSpPr/>
            <p:nvPr/>
          </p:nvSpPr>
          <p:spPr>
            <a:xfrm flipV="1">
              <a:off x="17510969" y="146143"/>
              <a:ext cx="1" cy="1997076"/>
            </a:xfrm>
            <a:prstGeom prst="line">
              <a:avLst/>
            </a:prstGeom>
            <a:ln w="25400">
              <a:solidFill>
                <a:srgbClr val="FFFFFF"/>
              </a:solidFill>
              <a:miter lim="400000"/>
              <a:tailEnd type="triangle"/>
            </a:ln>
          </p:spPr>
          <p:txBody>
            <a:bodyPr lIns="71437" tIns="71437" rIns="71437" bIns="71437" anchor="ctr"/>
            <a:lstStyle/>
            <a:p>
              <a:pPr>
                <a:defRPr sz="3600">
                  <a:latin typeface="Concourse T4"/>
                  <a:ea typeface="Concourse T4"/>
                  <a:cs typeface="Concourse T4"/>
                  <a:sym typeface="Concourse T4"/>
                </a:defRPr>
              </a:pPr>
              <a:endParaRPr/>
            </a:p>
          </p:txBody>
        </p:sp>
      </p:grpSp>
    </p:spTree>
    <p:extLst>
      <p:ext uri="{BB962C8B-B14F-4D97-AF65-F5344CB8AC3E}">
        <p14:creationId xmlns:p14="http://schemas.microsoft.com/office/powerpoint/2010/main" val="195288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Image" descr="Image"/>
          <p:cNvPicPr>
            <a:picLocks noChangeAspect="1"/>
          </p:cNvPicPr>
          <p:nvPr/>
        </p:nvPicPr>
        <p:blipFill>
          <a:blip r:embed="rId2"/>
          <a:stretch>
            <a:fillRect/>
          </a:stretch>
        </p:blipFill>
        <p:spPr>
          <a:xfrm>
            <a:off x="-13407043" y="-30648502"/>
            <a:ext cx="38512937" cy="130537795"/>
          </a:xfrm>
          <a:prstGeom prst="rect">
            <a:avLst/>
          </a:prstGeom>
          <a:ln w="12700">
            <a:miter lim="400000"/>
          </a:ln>
        </p:spPr>
      </p:pic>
      <p:sp>
        <p:nvSpPr>
          <p:cNvPr id="604" name="Rectangle"/>
          <p:cNvSpPr/>
          <p:nvPr/>
        </p:nvSpPr>
        <p:spPr>
          <a:xfrm>
            <a:off x="-7994916" y="-371095"/>
            <a:ext cx="14408494" cy="14849386"/>
          </a:xfrm>
          <a:prstGeom prst="rect">
            <a:avLst/>
          </a:prstGeom>
          <a:solidFill>
            <a:srgbClr val="000000">
              <a:alpha val="70172"/>
            </a:srgbClr>
          </a:solidFill>
          <a:ln w="12700">
            <a:miter lim="400000"/>
          </a:ln>
        </p:spPr>
        <p:txBody>
          <a:bodyPr lIns="71437" tIns="71437" rIns="71437" bIns="71437" anchor="ctr"/>
          <a:lstStyle/>
          <a:p>
            <a:pPr>
              <a:defRPr sz="3600"/>
            </a:pPr>
            <a:endParaRPr dirty="0">
              <a:latin typeface="Concourse T3" pitchFamily="50" charset="0"/>
            </a:endParaRPr>
          </a:p>
        </p:txBody>
      </p:sp>
      <p:sp>
        <p:nvSpPr>
          <p:cNvPr id="605" name="Rectangle"/>
          <p:cNvSpPr/>
          <p:nvPr/>
        </p:nvSpPr>
        <p:spPr>
          <a:xfrm>
            <a:off x="18473821" y="-371095"/>
            <a:ext cx="14408493" cy="14849386"/>
          </a:xfrm>
          <a:prstGeom prst="rect">
            <a:avLst/>
          </a:prstGeom>
          <a:solidFill>
            <a:srgbClr val="000000">
              <a:alpha val="70172"/>
            </a:srgbClr>
          </a:solidFill>
          <a:ln w="12700">
            <a:miter lim="400000"/>
          </a:ln>
        </p:spPr>
        <p:txBody>
          <a:bodyPr lIns="71437" tIns="71437" rIns="71437" bIns="71437" anchor="ctr"/>
          <a:lstStyle/>
          <a:p>
            <a:pPr>
              <a:defRPr sz="3600"/>
            </a:pPr>
            <a:endParaRPr dirty="0">
              <a:latin typeface="Concourse T3" pitchFamily="50" charset="0"/>
            </a:endParaRPr>
          </a:p>
        </p:txBody>
      </p:sp>
    </p:spTree>
    <p:extLst>
      <p:ext uri="{BB962C8B-B14F-4D97-AF65-F5344CB8AC3E}">
        <p14:creationId xmlns:p14="http://schemas.microsoft.com/office/powerpoint/2010/main" val="3132792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ht.ac.uk…"/>
          <p:cNvSpPr txBox="1"/>
          <p:nvPr/>
        </p:nvSpPr>
        <p:spPr>
          <a:xfrm>
            <a:off x="4963259" y="8792841"/>
            <a:ext cx="14457483" cy="2729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8400">
                <a:latin typeface="Concourse T2"/>
                <a:ea typeface="Concourse T2"/>
                <a:cs typeface="Concourse T2"/>
                <a:sym typeface="Concourse T2"/>
              </a:defRPr>
            </a:pPr>
            <a:r>
              <a:rPr sz="8400" dirty="0" err="1"/>
              <a:t>ht.ac.uk</a:t>
            </a:r>
            <a:endParaRPr sz="8400" dirty="0"/>
          </a:p>
          <a:p>
            <a:pPr>
              <a:defRPr sz="8400">
                <a:latin typeface="Concourse T2"/>
                <a:ea typeface="Concourse T2"/>
                <a:cs typeface="Concourse T2"/>
                <a:sym typeface="Concourse T2"/>
              </a:defRPr>
            </a:pPr>
            <a:r>
              <a:rPr sz="8400" dirty="0" err="1"/>
              <a:t>www.english-corpora.org</a:t>
            </a:r>
            <a:r>
              <a:rPr sz="8400" dirty="0"/>
              <a:t>/</a:t>
            </a:r>
            <a:r>
              <a:rPr sz="8400" dirty="0" err="1"/>
              <a:t>hansard</a:t>
            </a:r>
            <a:endParaRPr sz="8400" dirty="0"/>
          </a:p>
        </p:txBody>
      </p:sp>
      <p:pic>
        <p:nvPicPr>
          <p:cNvPr id="942" name="HT Logo Image White.png" descr="HT Logo Image White.png"/>
          <p:cNvPicPr>
            <a:picLocks noChangeAspect="1"/>
          </p:cNvPicPr>
          <p:nvPr/>
        </p:nvPicPr>
        <p:blipFill>
          <a:blip r:embed="rId2">
            <a:alphaModFix amt="29690"/>
          </a:blip>
          <a:stretch>
            <a:fillRect/>
          </a:stretch>
        </p:blipFill>
        <p:spPr>
          <a:xfrm>
            <a:off x="11567365" y="4450606"/>
            <a:ext cx="1880912" cy="1660923"/>
          </a:xfrm>
          <a:prstGeom prst="rect">
            <a:avLst/>
          </a:prstGeom>
          <a:ln w="12700">
            <a:miter lim="400000"/>
          </a:ln>
        </p:spPr>
      </p:pic>
      <p:sp>
        <p:nvSpPr>
          <p:cNvPr id="943" name="Thank you!"/>
          <p:cNvSpPr txBox="1"/>
          <p:nvPr/>
        </p:nvSpPr>
        <p:spPr>
          <a:xfrm>
            <a:off x="8784272" y="1857059"/>
            <a:ext cx="6815456" cy="1984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2000">
                <a:latin typeface="Concourse T2"/>
                <a:ea typeface="Concourse T2"/>
                <a:cs typeface="Concourse T2"/>
                <a:sym typeface="Concourse T2"/>
              </a:defRPr>
            </a:lvl1pPr>
          </a:lstStyle>
          <a:p>
            <a:r>
              <a:t>Thank you!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CF6ABA2-F0ED-6AC2-0049-A1BAF9A7F589}"/>
              </a:ext>
            </a:extLst>
          </p:cNvPr>
          <p:cNvPicPr>
            <a:picLocks noChangeAspect="1"/>
          </p:cNvPicPr>
          <p:nvPr/>
        </p:nvPicPr>
        <p:blipFill>
          <a:blip r:embed="rId2"/>
          <a:stretch>
            <a:fillRect/>
          </a:stretch>
        </p:blipFill>
        <p:spPr>
          <a:xfrm>
            <a:off x="1583028" y="0"/>
            <a:ext cx="21217943" cy="71917223"/>
          </a:xfrm>
          <a:prstGeom prst="rect">
            <a:avLst/>
          </a:prstGeom>
          <a:ln w="12700">
            <a:miter lim="400000"/>
          </a:ln>
        </p:spPr>
      </p:pic>
    </p:spTree>
    <p:extLst>
      <p:ext uri="{BB962C8B-B14F-4D97-AF65-F5344CB8AC3E}">
        <p14:creationId xmlns:p14="http://schemas.microsoft.com/office/powerpoint/2010/main" val="1142462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 name="Samuels.jpg" descr="Samuels.jpg"/>
          <p:cNvPicPr>
            <a:picLocks noChangeAspect="1"/>
          </p:cNvPicPr>
          <p:nvPr/>
        </p:nvPicPr>
        <p:blipFill>
          <a:blip r:embed="rId3"/>
          <a:stretch>
            <a:fillRect/>
          </a:stretch>
        </p:blipFill>
        <p:spPr>
          <a:xfrm>
            <a:off x="-617933" y="-303611"/>
            <a:ext cx="24998082" cy="19578146"/>
          </a:xfrm>
          <a:prstGeom prst="rect">
            <a:avLst/>
          </a:prstGeom>
          <a:ln w="12700">
            <a:miter lim="400000"/>
          </a:ln>
        </p:spPr>
      </p:pic>
      <p:sp>
        <p:nvSpPr>
          <p:cNvPr id="557" name="Rectangle"/>
          <p:cNvSpPr/>
          <p:nvPr/>
        </p:nvSpPr>
        <p:spPr>
          <a:xfrm>
            <a:off x="-202424" y="11320884"/>
            <a:ext cx="24641524" cy="2451623"/>
          </a:xfrm>
          <a:prstGeom prst="rect">
            <a:avLst/>
          </a:prstGeom>
          <a:solidFill>
            <a:srgbClr val="000000">
              <a:alpha val="67003"/>
            </a:srgbClr>
          </a:solidFill>
          <a:ln w="12700">
            <a:miter lim="400000"/>
          </a:ln>
        </p:spPr>
        <p:txBody>
          <a:bodyPr tIns="91439" bIns="91439" anchor="ctr"/>
          <a:lstStyle/>
          <a:p>
            <a:pPr algn="l" defTabSz="821532">
              <a:defRPr sz="7200">
                <a:solidFill>
                  <a:srgbClr val="000000"/>
                </a:solidFill>
                <a:latin typeface="Concourse T3"/>
                <a:ea typeface="Concourse T3"/>
                <a:cs typeface="Concourse T3"/>
                <a:sym typeface="Concourse T3"/>
              </a:defRPr>
            </a:pPr>
            <a:endParaRPr/>
          </a:p>
        </p:txBody>
      </p:sp>
      <p:sp>
        <p:nvSpPr>
          <p:cNvPr id="558" name="michael samuels"/>
          <p:cNvSpPr txBox="1"/>
          <p:nvPr/>
        </p:nvSpPr>
        <p:spPr>
          <a:xfrm>
            <a:off x="8075611" y="11719607"/>
            <a:ext cx="6810377" cy="1374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lgn="l" defTabSz="1643061">
              <a:spcBef>
                <a:spcPts val="11800"/>
              </a:spcBef>
              <a:defRPr sz="8000">
                <a:latin typeface="Concourse T3"/>
                <a:ea typeface="Concourse T3"/>
                <a:cs typeface="Concourse T3"/>
                <a:sym typeface="Concourse T3"/>
              </a:defRPr>
            </a:lvl1pPr>
          </a:lstStyle>
          <a:p>
            <a:r>
              <a:t>Michael Samuels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4745</TotalTime>
  <Words>1620</Words>
  <Application>Microsoft Macintosh PowerPoint</Application>
  <PresentationFormat>Custom</PresentationFormat>
  <Paragraphs>266</Paragraphs>
  <Slides>70</Slides>
  <Notes>29</Notes>
  <HiddenSlides>25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Concourse OT MGA 2</vt:lpstr>
      <vt:lpstr>Concourse T4</vt:lpstr>
      <vt:lpstr>Concourse OT MGA 3</vt:lpstr>
      <vt:lpstr>Concourse T3</vt:lpstr>
      <vt:lpstr>Concourse C3</vt:lpstr>
      <vt:lpstr>Concourse OT MGA 4</vt:lpstr>
      <vt:lpstr>Arial</vt:lpstr>
      <vt:lpstr>Concourse C2</vt:lpstr>
      <vt:lpstr>Times New Roman</vt:lpstr>
      <vt:lpstr>Concourse T2</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Alexander</dc:creator>
  <cp:lastModifiedBy>Marc Alexander</cp:lastModifiedBy>
  <cp:revision>35</cp:revision>
  <cp:lastPrinted>2025-05-06T18:05:17Z</cp:lastPrinted>
  <dcterms:modified xsi:type="dcterms:W3CDTF">2025-05-06T21:46:55Z</dcterms:modified>
</cp:coreProperties>
</file>